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drawing25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Override PartName="/ppt/diagrams/quickStyle5.xml" ContentType="application/vnd.openxmlformats-officedocument.drawingml.diagramStyle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drawing15.xml" ContentType="application/vnd.ms-office.drawingml.diagramDrawing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gif" ContentType="image/gif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notesSlides/notesSlide4.xml" ContentType="application/vnd.openxmlformats-officedocument.presentationml.notesSlide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diagrams/layout7.xml" ContentType="application/vnd.openxmlformats-officedocument.drawingml.diagramLayout+xml"/>
  <Override PartName="/ppt/diagrams/drawing27.xml" ContentType="application/vnd.ms-office.drawingml.diagramDrawing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67"/>
  </p:notesMasterIdLst>
  <p:sldIdLst>
    <p:sldId id="257" r:id="rId2"/>
    <p:sldId id="398" r:id="rId3"/>
    <p:sldId id="258" r:id="rId4"/>
    <p:sldId id="349" r:id="rId5"/>
    <p:sldId id="348" r:id="rId6"/>
    <p:sldId id="351" r:id="rId7"/>
    <p:sldId id="352" r:id="rId8"/>
    <p:sldId id="353" r:id="rId9"/>
    <p:sldId id="391" r:id="rId10"/>
    <p:sldId id="262" r:id="rId11"/>
    <p:sldId id="343" r:id="rId12"/>
    <p:sldId id="264" r:id="rId13"/>
    <p:sldId id="265" r:id="rId14"/>
    <p:sldId id="281" r:id="rId15"/>
    <p:sldId id="282" r:id="rId16"/>
    <p:sldId id="269" r:id="rId17"/>
    <p:sldId id="390" r:id="rId18"/>
    <p:sldId id="396" r:id="rId19"/>
    <p:sldId id="271" r:id="rId20"/>
    <p:sldId id="392" r:id="rId21"/>
    <p:sldId id="272" r:id="rId22"/>
    <p:sldId id="394" r:id="rId23"/>
    <p:sldId id="395" r:id="rId24"/>
    <p:sldId id="274" r:id="rId25"/>
    <p:sldId id="275" r:id="rId26"/>
    <p:sldId id="276" r:id="rId27"/>
    <p:sldId id="277" r:id="rId28"/>
    <p:sldId id="278" r:id="rId29"/>
    <p:sldId id="356" r:id="rId30"/>
    <p:sldId id="355" r:id="rId31"/>
    <p:sldId id="285" r:id="rId32"/>
    <p:sldId id="357" r:id="rId33"/>
    <p:sldId id="358" r:id="rId34"/>
    <p:sldId id="359" r:id="rId35"/>
    <p:sldId id="360" r:id="rId36"/>
    <p:sldId id="290" r:id="rId37"/>
    <p:sldId id="295" r:id="rId38"/>
    <p:sldId id="363" r:id="rId39"/>
    <p:sldId id="364" r:id="rId40"/>
    <p:sldId id="298" r:id="rId41"/>
    <p:sldId id="400" r:id="rId42"/>
    <p:sldId id="366" r:id="rId43"/>
    <p:sldId id="367" r:id="rId44"/>
    <p:sldId id="369" r:id="rId45"/>
    <p:sldId id="305" r:id="rId46"/>
    <p:sldId id="370" r:id="rId47"/>
    <p:sldId id="371" r:id="rId48"/>
    <p:sldId id="306" r:id="rId49"/>
    <p:sldId id="307" r:id="rId50"/>
    <p:sldId id="308" r:id="rId51"/>
    <p:sldId id="309" r:id="rId52"/>
    <p:sldId id="310" r:id="rId53"/>
    <p:sldId id="372" r:id="rId54"/>
    <p:sldId id="379" r:id="rId55"/>
    <p:sldId id="380" r:id="rId56"/>
    <p:sldId id="333" r:id="rId57"/>
    <p:sldId id="382" r:id="rId58"/>
    <p:sldId id="335" r:id="rId59"/>
    <p:sldId id="384" r:id="rId60"/>
    <p:sldId id="385" r:id="rId61"/>
    <p:sldId id="337" r:id="rId62"/>
    <p:sldId id="338" r:id="rId63"/>
    <p:sldId id="388" r:id="rId64"/>
    <p:sldId id="387" r:id="rId65"/>
    <p:sldId id="389" r:id="rId6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1064"/>
    <a:srgbClr val="3333FF"/>
    <a:srgbClr val="FF9999"/>
    <a:srgbClr val="FF0066"/>
    <a:srgbClr val="5D354F"/>
    <a:srgbClr val="FFCC99"/>
    <a:srgbClr val="FFCCFF"/>
    <a:srgbClr val="D5F3C5"/>
    <a:srgbClr val="FFFFFF"/>
    <a:srgbClr val="FF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7993" autoAdjust="0"/>
  </p:normalViewPr>
  <p:slideViewPr>
    <p:cSldViewPr>
      <p:cViewPr varScale="1">
        <p:scale>
          <a:sx n="64" d="100"/>
          <a:sy n="64" d="100"/>
        </p:scale>
        <p:origin x="-15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08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D39B6D-388A-44B4-B325-D76A36F9747B}" type="doc">
      <dgm:prSet loTypeId="urn:microsoft.com/office/officeart/2005/8/layout/process2" loCatId="process" qsTypeId="urn:microsoft.com/office/officeart/2005/8/quickstyle/simple3" qsCatId="simple" csTypeId="urn:microsoft.com/office/officeart/2005/8/colors/colorful4" csCatId="colorful" phldr="1"/>
      <dgm:spPr/>
    </dgm:pt>
    <dgm:pt modelId="{AED88A26-75BD-4FD0-9E1E-36BCC7FA8251}">
      <dgm:prSet phldrT="[Text]" custT="1"/>
      <dgm:spPr/>
      <dgm:t>
        <a:bodyPr/>
        <a:lstStyle/>
        <a:p>
          <a:r>
            <a:rPr lang="en-GB" sz="2400" dirty="0" smtClean="0">
              <a:latin typeface="Andalus" pitchFamily="18" charset="-78"/>
              <a:cs typeface="Andalus" pitchFamily="18" charset="-78"/>
            </a:rPr>
            <a:t>Bacteria attach to nasopharyngeal epithelial cells</a:t>
          </a:r>
          <a:endParaRPr lang="en-GB" sz="2400" dirty="0">
            <a:latin typeface="Andalus" pitchFamily="18" charset="-78"/>
            <a:cs typeface="Andalus" pitchFamily="18" charset="-78"/>
          </a:endParaRPr>
        </a:p>
      </dgm:t>
    </dgm:pt>
    <dgm:pt modelId="{630E1E5C-C69A-48AF-A890-D91261E7A674}" type="parTrans" cxnId="{8700BBE0-70AD-46C8-A687-ED62EF709057}">
      <dgm:prSet/>
      <dgm:spPr/>
      <dgm:t>
        <a:bodyPr/>
        <a:lstStyle/>
        <a:p>
          <a:endParaRPr lang="en-GB"/>
        </a:p>
      </dgm:t>
    </dgm:pt>
    <dgm:pt modelId="{FC12F71B-E786-4E9D-B441-BEE562ECF573}" type="sibTrans" cxnId="{8700BBE0-70AD-46C8-A687-ED62EF709057}">
      <dgm:prSet/>
      <dgm:spPr/>
      <dgm:t>
        <a:bodyPr/>
        <a:lstStyle/>
        <a:p>
          <a:endParaRPr lang="en-GB"/>
        </a:p>
      </dgm:t>
    </dgm:pt>
    <dgm:pt modelId="{0D52F974-41D6-478F-835F-4A8851141E58}">
      <dgm:prSet phldrT="[Text]"/>
      <dgm:spPr/>
      <dgm:t>
        <a:bodyPr/>
        <a:lstStyle/>
        <a:p>
          <a:r>
            <a:rPr lang="en-GB" dirty="0" smtClean="0">
              <a:latin typeface="Andalus" pitchFamily="18" charset="-78"/>
              <a:cs typeface="Andalus" pitchFamily="18" charset="-78"/>
            </a:rPr>
            <a:t>Invades the blood stream</a:t>
          </a:r>
          <a:endParaRPr lang="en-GB" dirty="0">
            <a:latin typeface="Andalus" pitchFamily="18" charset="-78"/>
            <a:cs typeface="Andalus" pitchFamily="18" charset="-78"/>
          </a:endParaRPr>
        </a:p>
      </dgm:t>
    </dgm:pt>
    <dgm:pt modelId="{71232FAD-46C8-4E80-AE82-87DAE2532E27}" type="parTrans" cxnId="{B5E72C7F-AE19-4756-8FC6-89F3C9D23994}">
      <dgm:prSet/>
      <dgm:spPr/>
      <dgm:t>
        <a:bodyPr/>
        <a:lstStyle/>
        <a:p>
          <a:endParaRPr lang="en-GB"/>
        </a:p>
      </dgm:t>
    </dgm:pt>
    <dgm:pt modelId="{956EC20C-B054-4A33-AA6D-D0296D867310}" type="sibTrans" cxnId="{B5E72C7F-AE19-4756-8FC6-89F3C9D23994}">
      <dgm:prSet/>
      <dgm:spPr/>
      <dgm:t>
        <a:bodyPr/>
        <a:lstStyle/>
        <a:p>
          <a:endParaRPr lang="en-GB"/>
        </a:p>
      </dgm:t>
    </dgm:pt>
    <dgm:pt modelId="{3396E3AC-3D62-4F30-90C9-783D0B1CC853}">
      <dgm:prSet phldrT="[Text]"/>
      <dgm:spPr/>
      <dgm:t>
        <a:bodyPr/>
        <a:lstStyle/>
        <a:p>
          <a:r>
            <a:rPr lang="en-GB" dirty="0" smtClean="0">
              <a:latin typeface="Andalus" pitchFamily="18" charset="-78"/>
              <a:cs typeface="Andalus" pitchFamily="18" charset="-78"/>
            </a:rPr>
            <a:t>Infects the interventricular choroid plexus</a:t>
          </a:r>
          <a:endParaRPr lang="en-GB" dirty="0">
            <a:latin typeface="Andalus" pitchFamily="18" charset="-78"/>
            <a:cs typeface="Andalus" pitchFamily="18" charset="-78"/>
          </a:endParaRPr>
        </a:p>
      </dgm:t>
    </dgm:pt>
    <dgm:pt modelId="{C31DEFB5-EA6E-43E6-AF10-A45E46AAEC39}" type="parTrans" cxnId="{C0C20A56-A1BC-4996-9333-B012EFCFBC4D}">
      <dgm:prSet/>
      <dgm:spPr/>
      <dgm:t>
        <a:bodyPr/>
        <a:lstStyle/>
        <a:p>
          <a:endParaRPr lang="en-GB"/>
        </a:p>
      </dgm:t>
    </dgm:pt>
    <dgm:pt modelId="{527D4654-1FEF-4574-B539-509A999D04F3}" type="sibTrans" cxnId="{C0C20A56-A1BC-4996-9333-B012EFCFBC4D}">
      <dgm:prSet/>
      <dgm:spPr/>
      <dgm:t>
        <a:bodyPr/>
        <a:lstStyle/>
        <a:p>
          <a:endParaRPr lang="en-GB"/>
        </a:p>
      </dgm:t>
    </dgm:pt>
    <dgm:pt modelId="{1374C661-6241-4430-9D99-791809F38D57}">
      <dgm:prSet phldrT="[Text]"/>
      <dgm:spPr/>
      <dgm:t>
        <a:bodyPr/>
        <a:lstStyle/>
        <a:p>
          <a:r>
            <a:rPr lang="en-GB" dirty="0" smtClean="0">
              <a:latin typeface="Andalus" pitchFamily="18" charset="-78"/>
              <a:cs typeface="Andalus" pitchFamily="18" charset="-78"/>
            </a:rPr>
            <a:t>Gain access to CSF</a:t>
          </a:r>
          <a:endParaRPr lang="en-GB" dirty="0">
            <a:latin typeface="Andalus" pitchFamily="18" charset="-78"/>
            <a:cs typeface="Andalus" pitchFamily="18" charset="-78"/>
          </a:endParaRPr>
        </a:p>
      </dgm:t>
    </dgm:pt>
    <dgm:pt modelId="{71C21A47-6EDF-47C6-B73B-8340A7C4109D}" type="parTrans" cxnId="{15B966BB-C7E5-459D-97B0-FE0205FEEDF3}">
      <dgm:prSet/>
      <dgm:spPr/>
      <dgm:t>
        <a:bodyPr/>
        <a:lstStyle/>
        <a:p>
          <a:endParaRPr lang="en-GB"/>
        </a:p>
      </dgm:t>
    </dgm:pt>
    <dgm:pt modelId="{21E00856-D4DD-48FC-8BF8-3AD790C63B16}" type="sibTrans" cxnId="{15B966BB-C7E5-459D-97B0-FE0205FEEDF3}">
      <dgm:prSet/>
      <dgm:spPr/>
      <dgm:t>
        <a:bodyPr/>
        <a:lstStyle/>
        <a:p>
          <a:endParaRPr lang="en-GB"/>
        </a:p>
      </dgm:t>
    </dgm:pt>
    <dgm:pt modelId="{25FE0F84-C56C-4D21-8F2B-E013EDEFDE14}">
      <dgm:prSet phldrT="[Text]"/>
      <dgm:spPr/>
      <dgm:t>
        <a:bodyPr/>
        <a:lstStyle/>
        <a:p>
          <a:r>
            <a:rPr lang="en-GB" dirty="0" smtClean="0">
              <a:latin typeface="Andalus" pitchFamily="18" charset="-78"/>
              <a:cs typeface="Andalus" pitchFamily="18" charset="-78"/>
            </a:rPr>
            <a:t>Multiply</a:t>
          </a:r>
          <a:endParaRPr lang="en-GB" dirty="0">
            <a:latin typeface="Andalus" pitchFamily="18" charset="-78"/>
            <a:cs typeface="Andalus" pitchFamily="18" charset="-78"/>
          </a:endParaRPr>
        </a:p>
      </dgm:t>
    </dgm:pt>
    <dgm:pt modelId="{53F7ED1F-728E-41D6-83B8-53F462E3EBE3}" type="parTrans" cxnId="{CC2C2E2F-645C-4F19-907C-E6F0F126EC36}">
      <dgm:prSet/>
      <dgm:spPr/>
      <dgm:t>
        <a:bodyPr/>
        <a:lstStyle/>
        <a:p>
          <a:endParaRPr lang="en-GB"/>
        </a:p>
      </dgm:t>
    </dgm:pt>
    <dgm:pt modelId="{F393A269-E3EF-4790-BB2E-25C899618130}" type="sibTrans" cxnId="{CC2C2E2F-645C-4F19-907C-E6F0F126EC36}">
      <dgm:prSet/>
      <dgm:spPr/>
      <dgm:t>
        <a:bodyPr/>
        <a:lstStyle/>
        <a:p>
          <a:endParaRPr lang="en-GB"/>
        </a:p>
      </dgm:t>
    </dgm:pt>
    <dgm:pt modelId="{47A8F0C4-91C2-45B6-A9BB-944DC0D35674}" type="pres">
      <dgm:prSet presAssocID="{88D39B6D-388A-44B4-B325-D76A36F9747B}" presName="linearFlow" presStyleCnt="0">
        <dgm:presLayoutVars>
          <dgm:resizeHandles val="exact"/>
        </dgm:presLayoutVars>
      </dgm:prSet>
      <dgm:spPr/>
    </dgm:pt>
    <dgm:pt modelId="{2EEA5121-BE65-427F-8481-B3968AD495BB}" type="pres">
      <dgm:prSet presAssocID="{AED88A26-75BD-4FD0-9E1E-36BCC7FA8251}" presName="node" presStyleLbl="node1" presStyleIdx="0" presStyleCnt="5" custScaleX="31580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05F115C-4AED-4406-A16E-C51A470B200C}" type="pres">
      <dgm:prSet presAssocID="{FC12F71B-E786-4E9D-B441-BEE562ECF573}" presName="sibTrans" presStyleLbl="sibTrans2D1" presStyleIdx="0" presStyleCnt="4"/>
      <dgm:spPr/>
      <dgm:t>
        <a:bodyPr/>
        <a:lstStyle/>
        <a:p>
          <a:endParaRPr lang="en-GB"/>
        </a:p>
      </dgm:t>
    </dgm:pt>
    <dgm:pt modelId="{B10168F6-6606-44FE-8A8B-212F2EE4A92B}" type="pres">
      <dgm:prSet presAssocID="{FC12F71B-E786-4E9D-B441-BEE562ECF573}" presName="connectorText" presStyleLbl="sibTrans2D1" presStyleIdx="0" presStyleCnt="4"/>
      <dgm:spPr/>
      <dgm:t>
        <a:bodyPr/>
        <a:lstStyle/>
        <a:p>
          <a:endParaRPr lang="en-GB"/>
        </a:p>
      </dgm:t>
    </dgm:pt>
    <dgm:pt modelId="{6DB164C0-13CE-4694-965D-BC5763A671D9}" type="pres">
      <dgm:prSet presAssocID="{0D52F974-41D6-478F-835F-4A8851141E58}" presName="node" presStyleLbl="node1" presStyleIdx="1" presStyleCnt="5" custScaleX="32252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2DB6670-77B4-41E2-9A65-A509BE512601}" type="pres">
      <dgm:prSet presAssocID="{956EC20C-B054-4A33-AA6D-D0296D867310}" presName="sibTrans" presStyleLbl="sibTrans2D1" presStyleIdx="1" presStyleCnt="4"/>
      <dgm:spPr/>
      <dgm:t>
        <a:bodyPr/>
        <a:lstStyle/>
        <a:p>
          <a:endParaRPr lang="en-GB"/>
        </a:p>
      </dgm:t>
    </dgm:pt>
    <dgm:pt modelId="{267FA448-0136-4248-A5E9-5339770DAC65}" type="pres">
      <dgm:prSet presAssocID="{956EC20C-B054-4A33-AA6D-D0296D867310}" presName="connectorText" presStyleLbl="sibTrans2D1" presStyleIdx="1" presStyleCnt="4"/>
      <dgm:spPr/>
      <dgm:t>
        <a:bodyPr/>
        <a:lstStyle/>
        <a:p>
          <a:endParaRPr lang="en-GB"/>
        </a:p>
      </dgm:t>
    </dgm:pt>
    <dgm:pt modelId="{FB248779-C4B2-4255-9263-1D59A2F80410}" type="pres">
      <dgm:prSet presAssocID="{3396E3AC-3D62-4F30-90C9-783D0B1CC853}" presName="node" presStyleLbl="node1" presStyleIdx="2" presStyleCnt="5" custScaleX="27589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B6D71D4-E4F1-4484-B040-AA7D4FAC8318}" type="pres">
      <dgm:prSet presAssocID="{527D4654-1FEF-4574-B539-509A999D04F3}" presName="sibTrans" presStyleLbl="sibTrans2D1" presStyleIdx="2" presStyleCnt="4"/>
      <dgm:spPr/>
      <dgm:t>
        <a:bodyPr/>
        <a:lstStyle/>
        <a:p>
          <a:endParaRPr lang="en-GB"/>
        </a:p>
      </dgm:t>
    </dgm:pt>
    <dgm:pt modelId="{1DC63BBC-F2BD-4A4E-907D-6FA9E5D5ED0F}" type="pres">
      <dgm:prSet presAssocID="{527D4654-1FEF-4574-B539-509A999D04F3}" presName="connectorText" presStyleLbl="sibTrans2D1" presStyleIdx="2" presStyleCnt="4"/>
      <dgm:spPr/>
      <dgm:t>
        <a:bodyPr/>
        <a:lstStyle/>
        <a:p>
          <a:endParaRPr lang="en-GB"/>
        </a:p>
      </dgm:t>
    </dgm:pt>
    <dgm:pt modelId="{C9C17BF4-2FD6-43A3-A5D0-CED114E0802B}" type="pres">
      <dgm:prSet presAssocID="{1374C661-6241-4430-9D99-791809F38D57}" presName="node" presStyleLbl="node1" presStyleIdx="3" presStyleCnt="5" custScaleX="21331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40135FF-13C9-49AB-B256-30C992B52CBF}" type="pres">
      <dgm:prSet presAssocID="{21E00856-D4DD-48FC-8BF8-3AD790C63B16}" presName="sibTrans" presStyleLbl="sibTrans2D1" presStyleIdx="3" presStyleCnt="4"/>
      <dgm:spPr/>
      <dgm:t>
        <a:bodyPr/>
        <a:lstStyle/>
        <a:p>
          <a:endParaRPr lang="en-GB"/>
        </a:p>
      </dgm:t>
    </dgm:pt>
    <dgm:pt modelId="{DFA4208C-3CD0-4033-AC34-F54A8545EDB4}" type="pres">
      <dgm:prSet presAssocID="{21E00856-D4DD-48FC-8BF8-3AD790C63B16}" presName="connectorText" presStyleLbl="sibTrans2D1" presStyleIdx="3" presStyleCnt="4"/>
      <dgm:spPr/>
      <dgm:t>
        <a:bodyPr/>
        <a:lstStyle/>
        <a:p>
          <a:endParaRPr lang="en-GB"/>
        </a:p>
      </dgm:t>
    </dgm:pt>
    <dgm:pt modelId="{2DDA009C-A87F-4B3D-8EAE-A9A424B6716B}" type="pres">
      <dgm:prSet presAssocID="{25FE0F84-C56C-4D21-8F2B-E013EDEFDE14}" presName="node" presStyleLbl="node1" presStyleIdx="4" presStyleCnt="5" custScaleX="16312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1493750A-902C-4233-B631-AC850BB97AC0}" type="presOf" srcId="{527D4654-1FEF-4574-B539-509A999D04F3}" destId="{EB6D71D4-E4F1-4484-B040-AA7D4FAC8318}" srcOrd="0" destOrd="0" presId="urn:microsoft.com/office/officeart/2005/8/layout/process2"/>
    <dgm:cxn modelId="{10D5FFAB-E387-4E39-BB8C-33B221249247}" type="presOf" srcId="{88D39B6D-388A-44B4-B325-D76A36F9747B}" destId="{47A8F0C4-91C2-45B6-A9BB-944DC0D35674}" srcOrd="0" destOrd="0" presId="urn:microsoft.com/office/officeart/2005/8/layout/process2"/>
    <dgm:cxn modelId="{1557906C-70C6-4C80-9B45-73C525DA64FB}" type="presOf" srcId="{3396E3AC-3D62-4F30-90C9-783D0B1CC853}" destId="{FB248779-C4B2-4255-9263-1D59A2F80410}" srcOrd="0" destOrd="0" presId="urn:microsoft.com/office/officeart/2005/8/layout/process2"/>
    <dgm:cxn modelId="{1BCA10FB-7BA9-419E-B8BF-00C4F121BA1A}" type="presOf" srcId="{FC12F71B-E786-4E9D-B441-BEE562ECF573}" destId="{B10168F6-6606-44FE-8A8B-212F2EE4A92B}" srcOrd="1" destOrd="0" presId="urn:microsoft.com/office/officeart/2005/8/layout/process2"/>
    <dgm:cxn modelId="{A7B708EF-4B89-49BA-8B9F-E459394D9A5E}" type="presOf" srcId="{AED88A26-75BD-4FD0-9E1E-36BCC7FA8251}" destId="{2EEA5121-BE65-427F-8481-B3968AD495BB}" srcOrd="0" destOrd="0" presId="urn:microsoft.com/office/officeart/2005/8/layout/process2"/>
    <dgm:cxn modelId="{CC2C2E2F-645C-4F19-907C-E6F0F126EC36}" srcId="{88D39B6D-388A-44B4-B325-D76A36F9747B}" destId="{25FE0F84-C56C-4D21-8F2B-E013EDEFDE14}" srcOrd="4" destOrd="0" parTransId="{53F7ED1F-728E-41D6-83B8-53F462E3EBE3}" sibTransId="{F393A269-E3EF-4790-BB2E-25C899618130}"/>
    <dgm:cxn modelId="{6E054D8D-CDBD-4270-BF47-956FDB7B1F19}" type="presOf" srcId="{25FE0F84-C56C-4D21-8F2B-E013EDEFDE14}" destId="{2DDA009C-A87F-4B3D-8EAE-A9A424B6716B}" srcOrd="0" destOrd="0" presId="urn:microsoft.com/office/officeart/2005/8/layout/process2"/>
    <dgm:cxn modelId="{9000F09A-49BD-4EF7-8B74-8A698A176236}" type="presOf" srcId="{21E00856-D4DD-48FC-8BF8-3AD790C63B16}" destId="{940135FF-13C9-49AB-B256-30C992B52CBF}" srcOrd="0" destOrd="0" presId="urn:microsoft.com/office/officeart/2005/8/layout/process2"/>
    <dgm:cxn modelId="{FA40A2B2-DB6A-4773-B260-BE91462F956F}" type="presOf" srcId="{956EC20C-B054-4A33-AA6D-D0296D867310}" destId="{42DB6670-77B4-41E2-9A65-A509BE512601}" srcOrd="0" destOrd="0" presId="urn:microsoft.com/office/officeart/2005/8/layout/process2"/>
    <dgm:cxn modelId="{16C77F6A-19D1-4C79-A744-469D2DA2B7F8}" type="presOf" srcId="{0D52F974-41D6-478F-835F-4A8851141E58}" destId="{6DB164C0-13CE-4694-965D-BC5763A671D9}" srcOrd="0" destOrd="0" presId="urn:microsoft.com/office/officeart/2005/8/layout/process2"/>
    <dgm:cxn modelId="{C0C20A56-A1BC-4996-9333-B012EFCFBC4D}" srcId="{88D39B6D-388A-44B4-B325-D76A36F9747B}" destId="{3396E3AC-3D62-4F30-90C9-783D0B1CC853}" srcOrd="2" destOrd="0" parTransId="{C31DEFB5-EA6E-43E6-AF10-A45E46AAEC39}" sibTransId="{527D4654-1FEF-4574-B539-509A999D04F3}"/>
    <dgm:cxn modelId="{9E506D5F-20D9-450A-B962-654C66E448D4}" type="presOf" srcId="{527D4654-1FEF-4574-B539-509A999D04F3}" destId="{1DC63BBC-F2BD-4A4E-907D-6FA9E5D5ED0F}" srcOrd="1" destOrd="0" presId="urn:microsoft.com/office/officeart/2005/8/layout/process2"/>
    <dgm:cxn modelId="{8D2CB9B0-8046-45C3-AE18-0CD448AB82F5}" type="presOf" srcId="{21E00856-D4DD-48FC-8BF8-3AD790C63B16}" destId="{DFA4208C-3CD0-4033-AC34-F54A8545EDB4}" srcOrd="1" destOrd="0" presId="urn:microsoft.com/office/officeart/2005/8/layout/process2"/>
    <dgm:cxn modelId="{8700BBE0-70AD-46C8-A687-ED62EF709057}" srcId="{88D39B6D-388A-44B4-B325-D76A36F9747B}" destId="{AED88A26-75BD-4FD0-9E1E-36BCC7FA8251}" srcOrd="0" destOrd="0" parTransId="{630E1E5C-C69A-48AF-A890-D91261E7A674}" sibTransId="{FC12F71B-E786-4E9D-B441-BEE562ECF573}"/>
    <dgm:cxn modelId="{15B966BB-C7E5-459D-97B0-FE0205FEEDF3}" srcId="{88D39B6D-388A-44B4-B325-D76A36F9747B}" destId="{1374C661-6241-4430-9D99-791809F38D57}" srcOrd="3" destOrd="0" parTransId="{71C21A47-6EDF-47C6-B73B-8340A7C4109D}" sibTransId="{21E00856-D4DD-48FC-8BF8-3AD790C63B16}"/>
    <dgm:cxn modelId="{B5E72C7F-AE19-4756-8FC6-89F3C9D23994}" srcId="{88D39B6D-388A-44B4-B325-D76A36F9747B}" destId="{0D52F974-41D6-478F-835F-4A8851141E58}" srcOrd="1" destOrd="0" parTransId="{71232FAD-46C8-4E80-AE82-87DAE2532E27}" sibTransId="{956EC20C-B054-4A33-AA6D-D0296D867310}"/>
    <dgm:cxn modelId="{AD09A931-D65A-4AA0-A3A1-2DBE3CBC459E}" type="presOf" srcId="{FC12F71B-E786-4E9D-B441-BEE562ECF573}" destId="{A05F115C-4AED-4406-A16E-C51A470B200C}" srcOrd="0" destOrd="0" presId="urn:microsoft.com/office/officeart/2005/8/layout/process2"/>
    <dgm:cxn modelId="{D13A3B8F-A88B-478C-9F7F-0D6E663C4B5C}" type="presOf" srcId="{1374C661-6241-4430-9D99-791809F38D57}" destId="{C9C17BF4-2FD6-43A3-A5D0-CED114E0802B}" srcOrd="0" destOrd="0" presId="urn:microsoft.com/office/officeart/2005/8/layout/process2"/>
    <dgm:cxn modelId="{A0E5FD0A-4606-43F2-89D3-EA6F7C64580A}" type="presOf" srcId="{956EC20C-B054-4A33-AA6D-D0296D867310}" destId="{267FA448-0136-4248-A5E9-5339770DAC65}" srcOrd="1" destOrd="0" presId="urn:microsoft.com/office/officeart/2005/8/layout/process2"/>
    <dgm:cxn modelId="{56850944-56BC-4CC7-8108-787C76E53854}" type="presParOf" srcId="{47A8F0C4-91C2-45B6-A9BB-944DC0D35674}" destId="{2EEA5121-BE65-427F-8481-B3968AD495BB}" srcOrd="0" destOrd="0" presId="urn:microsoft.com/office/officeart/2005/8/layout/process2"/>
    <dgm:cxn modelId="{B59811D5-ED05-49F2-9952-95067CE4187E}" type="presParOf" srcId="{47A8F0C4-91C2-45B6-A9BB-944DC0D35674}" destId="{A05F115C-4AED-4406-A16E-C51A470B200C}" srcOrd="1" destOrd="0" presId="urn:microsoft.com/office/officeart/2005/8/layout/process2"/>
    <dgm:cxn modelId="{37994F1B-B8B8-4C3F-8640-70FFBF7EC36F}" type="presParOf" srcId="{A05F115C-4AED-4406-A16E-C51A470B200C}" destId="{B10168F6-6606-44FE-8A8B-212F2EE4A92B}" srcOrd="0" destOrd="0" presId="urn:microsoft.com/office/officeart/2005/8/layout/process2"/>
    <dgm:cxn modelId="{D3157B44-F849-463A-B71A-8E8AE820F7D1}" type="presParOf" srcId="{47A8F0C4-91C2-45B6-A9BB-944DC0D35674}" destId="{6DB164C0-13CE-4694-965D-BC5763A671D9}" srcOrd="2" destOrd="0" presId="urn:microsoft.com/office/officeart/2005/8/layout/process2"/>
    <dgm:cxn modelId="{922D59F7-8545-44AB-A5B4-9D1FA4A6418C}" type="presParOf" srcId="{47A8F0C4-91C2-45B6-A9BB-944DC0D35674}" destId="{42DB6670-77B4-41E2-9A65-A509BE512601}" srcOrd="3" destOrd="0" presId="urn:microsoft.com/office/officeart/2005/8/layout/process2"/>
    <dgm:cxn modelId="{E697E0B8-F2D7-4DC4-8895-FA7EC1D688EA}" type="presParOf" srcId="{42DB6670-77B4-41E2-9A65-A509BE512601}" destId="{267FA448-0136-4248-A5E9-5339770DAC65}" srcOrd="0" destOrd="0" presId="urn:microsoft.com/office/officeart/2005/8/layout/process2"/>
    <dgm:cxn modelId="{EC97E680-A1DA-4DCB-BCA9-3E7D6063E4F9}" type="presParOf" srcId="{47A8F0C4-91C2-45B6-A9BB-944DC0D35674}" destId="{FB248779-C4B2-4255-9263-1D59A2F80410}" srcOrd="4" destOrd="0" presId="urn:microsoft.com/office/officeart/2005/8/layout/process2"/>
    <dgm:cxn modelId="{31FCF0CC-B585-4672-BA1E-3EEEC76A194E}" type="presParOf" srcId="{47A8F0C4-91C2-45B6-A9BB-944DC0D35674}" destId="{EB6D71D4-E4F1-4484-B040-AA7D4FAC8318}" srcOrd="5" destOrd="0" presId="urn:microsoft.com/office/officeart/2005/8/layout/process2"/>
    <dgm:cxn modelId="{4DE9097E-E718-4B75-A9D7-1FC01EB985B0}" type="presParOf" srcId="{EB6D71D4-E4F1-4484-B040-AA7D4FAC8318}" destId="{1DC63BBC-F2BD-4A4E-907D-6FA9E5D5ED0F}" srcOrd="0" destOrd="0" presId="urn:microsoft.com/office/officeart/2005/8/layout/process2"/>
    <dgm:cxn modelId="{67A1958F-7026-4D09-BD06-B963A7659B9B}" type="presParOf" srcId="{47A8F0C4-91C2-45B6-A9BB-944DC0D35674}" destId="{C9C17BF4-2FD6-43A3-A5D0-CED114E0802B}" srcOrd="6" destOrd="0" presId="urn:microsoft.com/office/officeart/2005/8/layout/process2"/>
    <dgm:cxn modelId="{3B9C6C94-3C99-49A0-A80A-3BDBEF20CEF9}" type="presParOf" srcId="{47A8F0C4-91C2-45B6-A9BB-944DC0D35674}" destId="{940135FF-13C9-49AB-B256-30C992B52CBF}" srcOrd="7" destOrd="0" presId="urn:microsoft.com/office/officeart/2005/8/layout/process2"/>
    <dgm:cxn modelId="{24B4F241-7049-45B8-A696-E97E64CFF250}" type="presParOf" srcId="{940135FF-13C9-49AB-B256-30C992B52CBF}" destId="{DFA4208C-3CD0-4033-AC34-F54A8545EDB4}" srcOrd="0" destOrd="0" presId="urn:microsoft.com/office/officeart/2005/8/layout/process2"/>
    <dgm:cxn modelId="{E432C255-79A3-4213-9564-2CA9E3695694}" type="presParOf" srcId="{47A8F0C4-91C2-45B6-A9BB-944DC0D35674}" destId="{2DDA009C-A87F-4B3D-8EAE-A9A424B6716B}" srcOrd="8" destOrd="0" presId="urn:microsoft.com/office/officeart/2005/8/layout/process2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8D39B6D-388A-44B4-B325-D76A36F9747B}" type="doc">
      <dgm:prSet loTypeId="urn:microsoft.com/office/officeart/2005/8/layout/process2" loCatId="process" qsTypeId="urn:microsoft.com/office/officeart/2005/8/quickstyle/simple3" qsCatId="simple" csTypeId="urn:microsoft.com/office/officeart/2005/8/colors/colorful4" csCatId="colorful" phldr="1"/>
      <dgm:spPr/>
    </dgm:pt>
    <dgm:pt modelId="{AED88A26-75BD-4FD0-9E1E-36BCC7FA8251}">
      <dgm:prSet phldrT="[Text]" custT="1"/>
      <dgm:spPr/>
      <dgm:t>
        <a:bodyPr/>
        <a:lstStyle/>
        <a:p>
          <a:r>
            <a:rPr lang="en-GB" sz="2400" dirty="0" smtClean="0">
              <a:latin typeface="Andalus" pitchFamily="18" charset="-78"/>
              <a:cs typeface="Andalus" pitchFamily="18" charset="-78"/>
            </a:rPr>
            <a:t>By immune response to invading pathogen</a:t>
          </a:r>
          <a:endParaRPr lang="en-GB" sz="2400" dirty="0">
            <a:latin typeface="Andalus" pitchFamily="18" charset="-78"/>
            <a:cs typeface="Andalus" pitchFamily="18" charset="-78"/>
          </a:endParaRPr>
        </a:p>
      </dgm:t>
    </dgm:pt>
    <dgm:pt modelId="{630E1E5C-C69A-48AF-A890-D91261E7A674}" type="parTrans" cxnId="{8700BBE0-70AD-46C8-A687-ED62EF709057}">
      <dgm:prSet/>
      <dgm:spPr/>
      <dgm:t>
        <a:bodyPr/>
        <a:lstStyle/>
        <a:p>
          <a:endParaRPr lang="en-GB" sz="2800"/>
        </a:p>
      </dgm:t>
    </dgm:pt>
    <dgm:pt modelId="{FC12F71B-E786-4E9D-B441-BEE562ECF573}" type="sibTrans" cxnId="{8700BBE0-70AD-46C8-A687-ED62EF709057}">
      <dgm:prSet custT="1"/>
      <dgm:spPr/>
      <dgm:t>
        <a:bodyPr/>
        <a:lstStyle/>
        <a:p>
          <a:endParaRPr lang="en-GB" sz="1800"/>
        </a:p>
      </dgm:t>
    </dgm:pt>
    <dgm:pt modelId="{0D52F974-41D6-478F-835F-4A8851141E58}">
      <dgm:prSet phldrT="[Text]" custT="1"/>
      <dgm:spPr/>
      <dgm:t>
        <a:bodyPr/>
        <a:lstStyle/>
        <a:p>
          <a:r>
            <a:rPr lang="en-GB" sz="2400" dirty="0" smtClean="0">
              <a:latin typeface="Andalus" pitchFamily="18" charset="-78"/>
              <a:cs typeface="Andalus" pitchFamily="18" charset="-78"/>
            </a:rPr>
            <a:t>Lysis of bacteria</a:t>
          </a:r>
          <a:endParaRPr lang="en-GB" sz="2400" dirty="0">
            <a:latin typeface="Andalus" pitchFamily="18" charset="-78"/>
            <a:cs typeface="Andalus" pitchFamily="18" charset="-78"/>
          </a:endParaRPr>
        </a:p>
      </dgm:t>
    </dgm:pt>
    <dgm:pt modelId="{71232FAD-46C8-4E80-AE82-87DAE2532E27}" type="parTrans" cxnId="{B5E72C7F-AE19-4756-8FC6-89F3C9D23994}">
      <dgm:prSet/>
      <dgm:spPr/>
      <dgm:t>
        <a:bodyPr/>
        <a:lstStyle/>
        <a:p>
          <a:endParaRPr lang="en-GB" sz="2800"/>
        </a:p>
      </dgm:t>
    </dgm:pt>
    <dgm:pt modelId="{956EC20C-B054-4A33-AA6D-D0296D867310}" type="sibTrans" cxnId="{B5E72C7F-AE19-4756-8FC6-89F3C9D23994}">
      <dgm:prSet custT="1"/>
      <dgm:spPr/>
      <dgm:t>
        <a:bodyPr/>
        <a:lstStyle/>
        <a:p>
          <a:endParaRPr lang="en-GB" sz="1800"/>
        </a:p>
      </dgm:t>
    </dgm:pt>
    <dgm:pt modelId="{3396E3AC-3D62-4F30-90C9-783D0B1CC853}">
      <dgm:prSet phldrT="[Text]" custT="1"/>
      <dgm:spPr/>
      <dgm:t>
        <a:bodyPr/>
        <a:lstStyle/>
        <a:p>
          <a:r>
            <a:rPr lang="en-GB" sz="2400" dirty="0" smtClean="0">
              <a:latin typeface="Andalus" pitchFamily="18" charset="-78"/>
              <a:cs typeface="Andalus" pitchFamily="18" charset="-78"/>
            </a:rPr>
            <a:t>Release of cell wall component (LPS, Teichoic acid and peptidoglycans of S. pneumoniae) </a:t>
          </a:r>
          <a:endParaRPr lang="en-GB" sz="2400" dirty="0">
            <a:latin typeface="Andalus" pitchFamily="18" charset="-78"/>
            <a:cs typeface="Andalus" pitchFamily="18" charset="-78"/>
          </a:endParaRPr>
        </a:p>
      </dgm:t>
    </dgm:pt>
    <dgm:pt modelId="{C31DEFB5-EA6E-43E6-AF10-A45E46AAEC39}" type="parTrans" cxnId="{C0C20A56-A1BC-4996-9333-B012EFCFBC4D}">
      <dgm:prSet/>
      <dgm:spPr/>
      <dgm:t>
        <a:bodyPr/>
        <a:lstStyle/>
        <a:p>
          <a:endParaRPr lang="en-GB" sz="2800"/>
        </a:p>
      </dgm:t>
    </dgm:pt>
    <dgm:pt modelId="{527D4654-1FEF-4574-B539-509A999D04F3}" type="sibTrans" cxnId="{C0C20A56-A1BC-4996-9333-B012EFCFBC4D}">
      <dgm:prSet custT="1"/>
      <dgm:spPr/>
      <dgm:t>
        <a:bodyPr/>
        <a:lstStyle/>
        <a:p>
          <a:endParaRPr lang="en-GB" sz="1800"/>
        </a:p>
      </dgm:t>
    </dgm:pt>
    <dgm:pt modelId="{1374C661-6241-4430-9D99-791809F38D57}">
      <dgm:prSet phldrT="[Text]" custT="1"/>
      <dgm:spPr/>
      <dgm:t>
        <a:bodyPr/>
        <a:lstStyle/>
        <a:p>
          <a:pPr algn="l"/>
          <a:r>
            <a:rPr lang="en-GB" sz="2400" dirty="0" smtClean="0">
              <a:latin typeface="Andalus" pitchFamily="18" charset="-78"/>
              <a:cs typeface="Andalus" pitchFamily="18" charset="-78"/>
            </a:rPr>
            <a:t>Production of inflammatory cytokines (IL 1,TNF), increases permeability of BBB</a:t>
          </a:r>
          <a:endParaRPr lang="en-GB" sz="2400" dirty="0">
            <a:latin typeface="Andalus" pitchFamily="18" charset="-78"/>
            <a:cs typeface="Andalus" pitchFamily="18" charset="-78"/>
          </a:endParaRPr>
        </a:p>
      </dgm:t>
    </dgm:pt>
    <dgm:pt modelId="{71C21A47-6EDF-47C6-B73B-8340A7C4109D}" type="parTrans" cxnId="{15B966BB-C7E5-459D-97B0-FE0205FEEDF3}">
      <dgm:prSet/>
      <dgm:spPr/>
      <dgm:t>
        <a:bodyPr/>
        <a:lstStyle/>
        <a:p>
          <a:endParaRPr lang="en-GB" sz="2800"/>
        </a:p>
      </dgm:t>
    </dgm:pt>
    <dgm:pt modelId="{21E00856-D4DD-48FC-8BF8-3AD790C63B16}" type="sibTrans" cxnId="{15B966BB-C7E5-459D-97B0-FE0205FEEDF3}">
      <dgm:prSet custT="1"/>
      <dgm:spPr/>
      <dgm:t>
        <a:bodyPr/>
        <a:lstStyle/>
        <a:p>
          <a:endParaRPr lang="en-GB" sz="1800"/>
        </a:p>
      </dgm:t>
    </dgm:pt>
    <dgm:pt modelId="{25FE0F84-C56C-4D21-8F2B-E013EDEFDE14}">
      <dgm:prSet phldrT="[Text]" custT="1"/>
      <dgm:spPr/>
      <dgm:t>
        <a:bodyPr/>
        <a:lstStyle/>
        <a:p>
          <a:r>
            <a:rPr lang="en-GB" sz="2400" dirty="0" smtClean="0">
              <a:latin typeface="Andalus" pitchFamily="18" charset="-78"/>
              <a:cs typeface="Andalus" pitchFamily="18" charset="-78"/>
            </a:rPr>
            <a:t>Increased CSF protein and </a:t>
          </a:r>
          <a:r>
            <a:rPr lang="en-GB" sz="2400" dirty="0" err="1" smtClean="0">
              <a:latin typeface="Andalus" pitchFamily="18" charset="-78"/>
              <a:cs typeface="Andalus" pitchFamily="18" charset="-78"/>
            </a:rPr>
            <a:t>leucocytosis</a:t>
          </a:r>
          <a:r>
            <a:rPr lang="en-GB" sz="2400" dirty="0" smtClean="0">
              <a:latin typeface="Andalus" pitchFamily="18" charset="-78"/>
              <a:cs typeface="Andalus" pitchFamily="18" charset="-78"/>
            </a:rPr>
            <a:t> </a:t>
          </a:r>
        </a:p>
        <a:p>
          <a:r>
            <a:rPr lang="en-GB" sz="2400" dirty="0" smtClean="0">
              <a:latin typeface="Andalus" pitchFamily="18" charset="-78"/>
              <a:cs typeface="Andalus" pitchFamily="18" charset="-78"/>
            </a:rPr>
            <a:t>(purulent exudates)</a:t>
          </a:r>
          <a:endParaRPr lang="en-GB" sz="2400" dirty="0">
            <a:latin typeface="Andalus" pitchFamily="18" charset="-78"/>
            <a:cs typeface="Andalus" pitchFamily="18" charset="-78"/>
          </a:endParaRPr>
        </a:p>
      </dgm:t>
    </dgm:pt>
    <dgm:pt modelId="{53F7ED1F-728E-41D6-83B8-53F462E3EBE3}" type="parTrans" cxnId="{CC2C2E2F-645C-4F19-907C-E6F0F126EC36}">
      <dgm:prSet/>
      <dgm:spPr/>
      <dgm:t>
        <a:bodyPr/>
        <a:lstStyle/>
        <a:p>
          <a:endParaRPr lang="en-GB" sz="2800"/>
        </a:p>
      </dgm:t>
    </dgm:pt>
    <dgm:pt modelId="{F393A269-E3EF-4790-BB2E-25C899618130}" type="sibTrans" cxnId="{CC2C2E2F-645C-4F19-907C-E6F0F126EC36}">
      <dgm:prSet/>
      <dgm:spPr/>
      <dgm:t>
        <a:bodyPr/>
        <a:lstStyle/>
        <a:p>
          <a:endParaRPr lang="en-GB" sz="2800"/>
        </a:p>
      </dgm:t>
    </dgm:pt>
    <dgm:pt modelId="{47A8F0C4-91C2-45B6-A9BB-944DC0D35674}" type="pres">
      <dgm:prSet presAssocID="{88D39B6D-388A-44B4-B325-D76A36F9747B}" presName="linearFlow" presStyleCnt="0">
        <dgm:presLayoutVars>
          <dgm:resizeHandles val="exact"/>
        </dgm:presLayoutVars>
      </dgm:prSet>
      <dgm:spPr/>
    </dgm:pt>
    <dgm:pt modelId="{2EEA5121-BE65-427F-8481-B3968AD495BB}" type="pres">
      <dgm:prSet presAssocID="{AED88A26-75BD-4FD0-9E1E-36BCC7FA8251}" presName="node" presStyleLbl="node1" presStyleIdx="0" presStyleCnt="5" custScaleX="316435" custLinFactNeighborX="-182" custLinFactNeighborY="2746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05F115C-4AED-4406-A16E-C51A470B200C}" type="pres">
      <dgm:prSet presAssocID="{FC12F71B-E786-4E9D-B441-BEE562ECF573}" presName="sibTrans" presStyleLbl="sibTrans2D1" presStyleIdx="0" presStyleCnt="4"/>
      <dgm:spPr/>
      <dgm:t>
        <a:bodyPr/>
        <a:lstStyle/>
        <a:p>
          <a:endParaRPr lang="en-GB"/>
        </a:p>
      </dgm:t>
    </dgm:pt>
    <dgm:pt modelId="{B10168F6-6606-44FE-8A8B-212F2EE4A92B}" type="pres">
      <dgm:prSet presAssocID="{FC12F71B-E786-4E9D-B441-BEE562ECF573}" presName="connectorText" presStyleLbl="sibTrans2D1" presStyleIdx="0" presStyleCnt="4"/>
      <dgm:spPr/>
      <dgm:t>
        <a:bodyPr/>
        <a:lstStyle/>
        <a:p>
          <a:endParaRPr lang="en-GB"/>
        </a:p>
      </dgm:t>
    </dgm:pt>
    <dgm:pt modelId="{6DB164C0-13CE-4694-965D-BC5763A671D9}" type="pres">
      <dgm:prSet presAssocID="{0D52F974-41D6-478F-835F-4A8851141E58}" presName="node" presStyleLbl="node1" presStyleIdx="1" presStyleCnt="5" custScaleX="32252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2DB6670-77B4-41E2-9A65-A509BE512601}" type="pres">
      <dgm:prSet presAssocID="{956EC20C-B054-4A33-AA6D-D0296D867310}" presName="sibTrans" presStyleLbl="sibTrans2D1" presStyleIdx="1" presStyleCnt="4"/>
      <dgm:spPr/>
      <dgm:t>
        <a:bodyPr/>
        <a:lstStyle/>
        <a:p>
          <a:endParaRPr lang="en-GB"/>
        </a:p>
      </dgm:t>
    </dgm:pt>
    <dgm:pt modelId="{267FA448-0136-4248-A5E9-5339770DAC65}" type="pres">
      <dgm:prSet presAssocID="{956EC20C-B054-4A33-AA6D-D0296D867310}" presName="connectorText" presStyleLbl="sibTrans2D1" presStyleIdx="1" presStyleCnt="4"/>
      <dgm:spPr/>
      <dgm:t>
        <a:bodyPr/>
        <a:lstStyle/>
        <a:p>
          <a:endParaRPr lang="en-GB"/>
        </a:p>
      </dgm:t>
    </dgm:pt>
    <dgm:pt modelId="{FB248779-C4B2-4255-9263-1D59A2F80410}" type="pres">
      <dgm:prSet presAssocID="{3396E3AC-3D62-4F30-90C9-783D0B1CC853}" presName="node" presStyleLbl="node1" presStyleIdx="2" presStyleCnt="5" custScaleX="322520" custLinFactNeighborX="-17230" custLinFactNeighborY="-1965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B6D71D4-E4F1-4484-B040-AA7D4FAC8318}" type="pres">
      <dgm:prSet presAssocID="{527D4654-1FEF-4574-B539-509A999D04F3}" presName="sibTrans" presStyleLbl="sibTrans2D1" presStyleIdx="2" presStyleCnt="4"/>
      <dgm:spPr/>
      <dgm:t>
        <a:bodyPr/>
        <a:lstStyle/>
        <a:p>
          <a:endParaRPr lang="en-GB"/>
        </a:p>
      </dgm:t>
    </dgm:pt>
    <dgm:pt modelId="{1DC63BBC-F2BD-4A4E-907D-6FA9E5D5ED0F}" type="pres">
      <dgm:prSet presAssocID="{527D4654-1FEF-4574-B539-509A999D04F3}" presName="connectorText" presStyleLbl="sibTrans2D1" presStyleIdx="2" presStyleCnt="4"/>
      <dgm:spPr/>
      <dgm:t>
        <a:bodyPr/>
        <a:lstStyle/>
        <a:p>
          <a:endParaRPr lang="en-GB"/>
        </a:p>
      </dgm:t>
    </dgm:pt>
    <dgm:pt modelId="{C9C17BF4-2FD6-43A3-A5D0-CED114E0802B}" type="pres">
      <dgm:prSet presAssocID="{1374C661-6241-4430-9D99-791809F38D57}" presName="node" presStyleLbl="node1" presStyleIdx="3" presStyleCnt="5" custScaleX="30426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40135FF-13C9-49AB-B256-30C992B52CBF}" type="pres">
      <dgm:prSet presAssocID="{21E00856-D4DD-48FC-8BF8-3AD790C63B16}" presName="sibTrans" presStyleLbl="sibTrans2D1" presStyleIdx="3" presStyleCnt="4"/>
      <dgm:spPr/>
      <dgm:t>
        <a:bodyPr/>
        <a:lstStyle/>
        <a:p>
          <a:endParaRPr lang="en-GB"/>
        </a:p>
      </dgm:t>
    </dgm:pt>
    <dgm:pt modelId="{DFA4208C-3CD0-4033-AC34-F54A8545EDB4}" type="pres">
      <dgm:prSet presAssocID="{21E00856-D4DD-48FC-8BF8-3AD790C63B16}" presName="connectorText" presStyleLbl="sibTrans2D1" presStyleIdx="3" presStyleCnt="4"/>
      <dgm:spPr/>
      <dgm:t>
        <a:bodyPr/>
        <a:lstStyle/>
        <a:p>
          <a:endParaRPr lang="en-GB"/>
        </a:p>
      </dgm:t>
    </dgm:pt>
    <dgm:pt modelId="{2DDA009C-A87F-4B3D-8EAE-A9A424B6716B}" type="pres">
      <dgm:prSet presAssocID="{25FE0F84-C56C-4D21-8F2B-E013EDEFDE14}" presName="node" presStyleLbl="node1" presStyleIdx="4" presStyleCnt="5" custScaleX="29817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D17044C3-C50E-4277-B36B-D8C5BAF41561}" type="presOf" srcId="{0D52F974-41D6-478F-835F-4A8851141E58}" destId="{6DB164C0-13CE-4694-965D-BC5763A671D9}" srcOrd="0" destOrd="0" presId="urn:microsoft.com/office/officeart/2005/8/layout/process2"/>
    <dgm:cxn modelId="{F7B8130F-99CA-4BD1-9F97-2A23518FD662}" type="presOf" srcId="{21E00856-D4DD-48FC-8BF8-3AD790C63B16}" destId="{940135FF-13C9-49AB-B256-30C992B52CBF}" srcOrd="0" destOrd="0" presId="urn:microsoft.com/office/officeart/2005/8/layout/process2"/>
    <dgm:cxn modelId="{CB572BDA-75F1-48AE-B825-D1F81D1585AA}" type="presOf" srcId="{527D4654-1FEF-4574-B539-509A999D04F3}" destId="{EB6D71D4-E4F1-4484-B040-AA7D4FAC8318}" srcOrd="0" destOrd="0" presId="urn:microsoft.com/office/officeart/2005/8/layout/process2"/>
    <dgm:cxn modelId="{CC2C2E2F-645C-4F19-907C-E6F0F126EC36}" srcId="{88D39B6D-388A-44B4-B325-D76A36F9747B}" destId="{25FE0F84-C56C-4D21-8F2B-E013EDEFDE14}" srcOrd="4" destOrd="0" parTransId="{53F7ED1F-728E-41D6-83B8-53F462E3EBE3}" sibTransId="{F393A269-E3EF-4790-BB2E-25C899618130}"/>
    <dgm:cxn modelId="{53D3C2A7-B733-4CE3-8A96-BCE8A61FB680}" type="presOf" srcId="{25FE0F84-C56C-4D21-8F2B-E013EDEFDE14}" destId="{2DDA009C-A87F-4B3D-8EAE-A9A424B6716B}" srcOrd="0" destOrd="0" presId="urn:microsoft.com/office/officeart/2005/8/layout/process2"/>
    <dgm:cxn modelId="{261C3563-C242-4906-8C3B-153E03D99E50}" type="presOf" srcId="{AED88A26-75BD-4FD0-9E1E-36BCC7FA8251}" destId="{2EEA5121-BE65-427F-8481-B3968AD495BB}" srcOrd="0" destOrd="0" presId="urn:microsoft.com/office/officeart/2005/8/layout/process2"/>
    <dgm:cxn modelId="{23AE0E7E-9FA4-4805-9726-DCB024BFF0F9}" type="presOf" srcId="{88D39B6D-388A-44B4-B325-D76A36F9747B}" destId="{47A8F0C4-91C2-45B6-A9BB-944DC0D35674}" srcOrd="0" destOrd="0" presId="urn:microsoft.com/office/officeart/2005/8/layout/process2"/>
    <dgm:cxn modelId="{771B481C-CD37-45EC-AD53-F842B47AB050}" type="presOf" srcId="{956EC20C-B054-4A33-AA6D-D0296D867310}" destId="{42DB6670-77B4-41E2-9A65-A509BE512601}" srcOrd="0" destOrd="0" presId="urn:microsoft.com/office/officeart/2005/8/layout/process2"/>
    <dgm:cxn modelId="{7C96425A-ABBB-4DE3-9FB9-6B87DFE4D3C5}" type="presOf" srcId="{21E00856-D4DD-48FC-8BF8-3AD790C63B16}" destId="{DFA4208C-3CD0-4033-AC34-F54A8545EDB4}" srcOrd="1" destOrd="0" presId="urn:microsoft.com/office/officeart/2005/8/layout/process2"/>
    <dgm:cxn modelId="{B8A3C2C8-A47B-433D-BD62-D4858CD5C07C}" type="presOf" srcId="{FC12F71B-E786-4E9D-B441-BEE562ECF573}" destId="{B10168F6-6606-44FE-8A8B-212F2EE4A92B}" srcOrd="1" destOrd="0" presId="urn:microsoft.com/office/officeart/2005/8/layout/process2"/>
    <dgm:cxn modelId="{C0C20A56-A1BC-4996-9333-B012EFCFBC4D}" srcId="{88D39B6D-388A-44B4-B325-D76A36F9747B}" destId="{3396E3AC-3D62-4F30-90C9-783D0B1CC853}" srcOrd="2" destOrd="0" parTransId="{C31DEFB5-EA6E-43E6-AF10-A45E46AAEC39}" sibTransId="{527D4654-1FEF-4574-B539-509A999D04F3}"/>
    <dgm:cxn modelId="{876F0BE4-E603-4F86-925F-FA324CE29C08}" type="presOf" srcId="{1374C661-6241-4430-9D99-791809F38D57}" destId="{C9C17BF4-2FD6-43A3-A5D0-CED114E0802B}" srcOrd="0" destOrd="0" presId="urn:microsoft.com/office/officeart/2005/8/layout/process2"/>
    <dgm:cxn modelId="{D3735E78-25D7-4B69-96F7-F5F911E25086}" type="presOf" srcId="{3396E3AC-3D62-4F30-90C9-783D0B1CC853}" destId="{FB248779-C4B2-4255-9263-1D59A2F80410}" srcOrd="0" destOrd="0" presId="urn:microsoft.com/office/officeart/2005/8/layout/process2"/>
    <dgm:cxn modelId="{88DBB18A-8589-4608-B0B1-6F5D84FB4385}" type="presOf" srcId="{FC12F71B-E786-4E9D-B441-BEE562ECF573}" destId="{A05F115C-4AED-4406-A16E-C51A470B200C}" srcOrd="0" destOrd="0" presId="urn:microsoft.com/office/officeart/2005/8/layout/process2"/>
    <dgm:cxn modelId="{8700BBE0-70AD-46C8-A687-ED62EF709057}" srcId="{88D39B6D-388A-44B4-B325-D76A36F9747B}" destId="{AED88A26-75BD-4FD0-9E1E-36BCC7FA8251}" srcOrd="0" destOrd="0" parTransId="{630E1E5C-C69A-48AF-A890-D91261E7A674}" sibTransId="{FC12F71B-E786-4E9D-B441-BEE562ECF573}"/>
    <dgm:cxn modelId="{E7B24A66-4782-44C2-ACAF-7F52777188E5}" type="presOf" srcId="{956EC20C-B054-4A33-AA6D-D0296D867310}" destId="{267FA448-0136-4248-A5E9-5339770DAC65}" srcOrd="1" destOrd="0" presId="urn:microsoft.com/office/officeart/2005/8/layout/process2"/>
    <dgm:cxn modelId="{15B966BB-C7E5-459D-97B0-FE0205FEEDF3}" srcId="{88D39B6D-388A-44B4-B325-D76A36F9747B}" destId="{1374C661-6241-4430-9D99-791809F38D57}" srcOrd="3" destOrd="0" parTransId="{71C21A47-6EDF-47C6-B73B-8340A7C4109D}" sibTransId="{21E00856-D4DD-48FC-8BF8-3AD790C63B16}"/>
    <dgm:cxn modelId="{B5E72C7F-AE19-4756-8FC6-89F3C9D23994}" srcId="{88D39B6D-388A-44B4-B325-D76A36F9747B}" destId="{0D52F974-41D6-478F-835F-4A8851141E58}" srcOrd="1" destOrd="0" parTransId="{71232FAD-46C8-4E80-AE82-87DAE2532E27}" sibTransId="{956EC20C-B054-4A33-AA6D-D0296D867310}"/>
    <dgm:cxn modelId="{9159F1DF-C1AE-4DB6-8974-F77E1FBE89A5}" type="presOf" srcId="{527D4654-1FEF-4574-B539-509A999D04F3}" destId="{1DC63BBC-F2BD-4A4E-907D-6FA9E5D5ED0F}" srcOrd="1" destOrd="0" presId="urn:microsoft.com/office/officeart/2005/8/layout/process2"/>
    <dgm:cxn modelId="{2C046EA7-10F4-41F7-BDEE-2ADAB4369DC7}" type="presParOf" srcId="{47A8F0C4-91C2-45B6-A9BB-944DC0D35674}" destId="{2EEA5121-BE65-427F-8481-B3968AD495BB}" srcOrd="0" destOrd="0" presId="urn:microsoft.com/office/officeart/2005/8/layout/process2"/>
    <dgm:cxn modelId="{9115DFC3-793E-4B6F-840A-DBF68994F5B0}" type="presParOf" srcId="{47A8F0C4-91C2-45B6-A9BB-944DC0D35674}" destId="{A05F115C-4AED-4406-A16E-C51A470B200C}" srcOrd="1" destOrd="0" presId="urn:microsoft.com/office/officeart/2005/8/layout/process2"/>
    <dgm:cxn modelId="{73D36D80-A410-4625-BA90-82CB79290583}" type="presParOf" srcId="{A05F115C-4AED-4406-A16E-C51A470B200C}" destId="{B10168F6-6606-44FE-8A8B-212F2EE4A92B}" srcOrd="0" destOrd="0" presId="urn:microsoft.com/office/officeart/2005/8/layout/process2"/>
    <dgm:cxn modelId="{D299461C-C027-4101-BA13-0866B2E80B8D}" type="presParOf" srcId="{47A8F0C4-91C2-45B6-A9BB-944DC0D35674}" destId="{6DB164C0-13CE-4694-965D-BC5763A671D9}" srcOrd="2" destOrd="0" presId="urn:microsoft.com/office/officeart/2005/8/layout/process2"/>
    <dgm:cxn modelId="{30861A38-F87A-400E-875B-A568091DC8B3}" type="presParOf" srcId="{47A8F0C4-91C2-45B6-A9BB-944DC0D35674}" destId="{42DB6670-77B4-41E2-9A65-A509BE512601}" srcOrd="3" destOrd="0" presId="urn:microsoft.com/office/officeart/2005/8/layout/process2"/>
    <dgm:cxn modelId="{0820A1F5-5A31-404F-8D81-49B8C2CA2D31}" type="presParOf" srcId="{42DB6670-77B4-41E2-9A65-A509BE512601}" destId="{267FA448-0136-4248-A5E9-5339770DAC65}" srcOrd="0" destOrd="0" presId="urn:microsoft.com/office/officeart/2005/8/layout/process2"/>
    <dgm:cxn modelId="{BD853767-51EE-4BE8-A7A5-0B7EEEECC6B9}" type="presParOf" srcId="{47A8F0C4-91C2-45B6-A9BB-944DC0D35674}" destId="{FB248779-C4B2-4255-9263-1D59A2F80410}" srcOrd="4" destOrd="0" presId="urn:microsoft.com/office/officeart/2005/8/layout/process2"/>
    <dgm:cxn modelId="{AF11E2FD-B05C-45A0-AC53-EC566B27106C}" type="presParOf" srcId="{47A8F0C4-91C2-45B6-A9BB-944DC0D35674}" destId="{EB6D71D4-E4F1-4484-B040-AA7D4FAC8318}" srcOrd="5" destOrd="0" presId="urn:microsoft.com/office/officeart/2005/8/layout/process2"/>
    <dgm:cxn modelId="{31634EF5-D6FA-45C8-94B9-F733D9A114EE}" type="presParOf" srcId="{EB6D71D4-E4F1-4484-B040-AA7D4FAC8318}" destId="{1DC63BBC-F2BD-4A4E-907D-6FA9E5D5ED0F}" srcOrd="0" destOrd="0" presId="urn:microsoft.com/office/officeart/2005/8/layout/process2"/>
    <dgm:cxn modelId="{C65F0D88-AA41-4728-9A9C-4AFBE2DF17DE}" type="presParOf" srcId="{47A8F0C4-91C2-45B6-A9BB-944DC0D35674}" destId="{C9C17BF4-2FD6-43A3-A5D0-CED114E0802B}" srcOrd="6" destOrd="0" presId="urn:microsoft.com/office/officeart/2005/8/layout/process2"/>
    <dgm:cxn modelId="{56DC0A99-7CD6-4D9E-9D70-F5D8B07DBC65}" type="presParOf" srcId="{47A8F0C4-91C2-45B6-A9BB-944DC0D35674}" destId="{940135FF-13C9-49AB-B256-30C992B52CBF}" srcOrd="7" destOrd="0" presId="urn:microsoft.com/office/officeart/2005/8/layout/process2"/>
    <dgm:cxn modelId="{2A86F6EC-DC41-4801-BC16-9A76D2EA5A7B}" type="presParOf" srcId="{940135FF-13C9-49AB-B256-30C992B52CBF}" destId="{DFA4208C-3CD0-4033-AC34-F54A8545EDB4}" srcOrd="0" destOrd="0" presId="urn:microsoft.com/office/officeart/2005/8/layout/process2"/>
    <dgm:cxn modelId="{591CB27B-CC38-47F2-ADF2-E16FCD8B5ED3}" type="presParOf" srcId="{47A8F0C4-91C2-45B6-A9BB-944DC0D35674}" destId="{2DDA009C-A87F-4B3D-8EAE-A9A424B6716B}" srcOrd="8" destOrd="0" presId="urn:microsoft.com/office/officeart/2005/8/layout/process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8D39B6D-388A-44B4-B325-D76A36F9747B}" type="doc">
      <dgm:prSet loTypeId="urn:microsoft.com/office/officeart/2005/8/layout/process2" loCatId="process" qsTypeId="urn:microsoft.com/office/officeart/2005/8/quickstyle/simple3" qsCatId="simple" csTypeId="urn:microsoft.com/office/officeart/2005/8/colors/colorful4" csCatId="colorful" phldr="1"/>
      <dgm:spPr/>
    </dgm:pt>
    <dgm:pt modelId="{AED88A26-75BD-4FD0-9E1E-36BCC7FA8251}">
      <dgm:prSet phldrT="[Text]" custT="1"/>
      <dgm:spPr/>
      <dgm:t>
        <a:bodyPr/>
        <a:lstStyle/>
        <a:p>
          <a:r>
            <a:rPr lang="en-GB" sz="2800" dirty="0" smtClean="0">
              <a:latin typeface="Andalus" pitchFamily="18" charset="-78"/>
              <a:cs typeface="Andalus" pitchFamily="18" charset="-78"/>
            </a:rPr>
            <a:t>Obstruct the flow of CSF</a:t>
          </a:r>
          <a:endParaRPr lang="en-GB" sz="2800" dirty="0">
            <a:latin typeface="Andalus" pitchFamily="18" charset="-78"/>
            <a:cs typeface="Andalus" pitchFamily="18" charset="-78"/>
          </a:endParaRPr>
        </a:p>
      </dgm:t>
    </dgm:pt>
    <dgm:pt modelId="{630E1E5C-C69A-48AF-A890-D91261E7A674}" type="parTrans" cxnId="{8700BBE0-70AD-46C8-A687-ED62EF709057}">
      <dgm:prSet/>
      <dgm:spPr/>
      <dgm:t>
        <a:bodyPr/>
        <a:lstStyle/>
        <a:p>
          <a:endParaRPr lang="en-GB"/>
        </a:p>
      </dgm:t>
    </dgm:pt>
    <dgm:pt modelId="{FC12F71B-E786-4E9D-B441-BEE562ECF573}" type="sibTrans" cxnId="{8700BBE0-70AD-46C8-A687-ED62EF709057}">
      <dgm:prSet/>
      <dgm:spPr/>
      <dgm:t>
        <a:bodyPr/>
        <a:lstStyle/>
        <a:p>
          <a:endParaRPr lang="en-GB"/>
        </a:p>
      </dgm:t>
    </dgm:pt>
    <dgm:pt modelId="{0D52F974-41D6-478F-835F-4A8851141E58}">
      <dgm:prSet phldrT="[Text]" custT="1"/>
      <dgm:spPr/>
      <dgm:t>
        <a:bodyPr/>
        <a:lstStyle/>
        <a:p>
          <a:r>
            <a:rPr lang="en-GB" sz="2800" dirty="0" smtClean="0">
              <a:latin typeface="Andalus" pitchFamily="18" charset="-78"/>
              <a:cs typeface="Andalus" pitchFamily="18" charset="-78"/>
            </a:rPr>
            <a:t>Decreased absorption of CSF</a:t>
          </a:r>
          <a:endParaRPr lang="en-GB" sz="2800" dirty="0">
            <a:latin typeface="Andalus" pitchFamily="18" charset="-78"/>
            <a:cs typeface="Andalus" pitchFamily="18" charset="-78"/>
          </a:endParaRPr>
        </a:p>
      </dgm:t>
    </dgm:pt>
    <dgm:pt modelId="{71232FAD-46C8-4E80-AE82-87DAE2532E27}" type="parTrans" cxnId="{B5E72C7F-AE19-4756-8FC6-89F3C9D23994}">
      <dgm:prSet/>
      <dgm:spPr/>
      <dgm:t>
        <a:bodyPr/>
        <a:lstStyle/>
        <a:p>
          <a:endParaRPr lang="en-GB"/>
        </a:p>
      </dgm:t>
    </dgm:pt>
    <dgm:pt modelId="{956EC20C-B054-4A33-AA6D-D0296D867310}" type="sibTrans" cxnId="{B5E72C7F-AE19-4756-8FC6-89F3C9D23994}">
      <dgm:prSet/>
      <dgm:spPr/>
      <dgm:t>
        <a:bodyPr/>
        <a:lstStyle/>
        <a:p>
          <a:endParaRPr lang="en-GB"/>
        </a:p>
      </dgm:t>
    </dgm:pt>
    <dgm:pt modelId="{3396E3AC-3D62-4F30-90C9-783D0B1CC853}">
      <dgm:prSet phldrT="[Text]" custT="1"/>
      <dgm:spPr/>
      <dgm:t>
        <a:bodyPr/>
        <a:lstStyle/>
        <a:p>
          <a:r>
            <a:rPr lang="en-GB" sz="2800" dirty="0" smtClean="0">
              <a:latin typeface="Andalus" pitchFamily="18" charset="-78"/>
              <a:cs typeface="Andalus" pitchFamily="18" charset="-78"/>
            </a:rPr>
            <a:t>Obstructive and communicating hydrocephalus and interstitial oedema         </a:t>
          </a:r>
          <a:endParaRPr lang="en-GB" sz="2800" dirty="0">
            <a:latin typeface="Andalus" pitchFamily="18" charset="-78"/>
            <a:cs typeface="Andalus" pitchFamily="18" charset="-78"/>
          </a:endParaRPr>
        </a:p>
      </dgm:t>
    </dgm:pt>
    <dgm:pt modelId="{C31DEFB5-EA6E-43E6-AF10-A45E46AAEC39}" type="parTrans" cxnId="{C0C20A56-A1BC-4996-9333-B012EFCFBC4D}">
      <dgm:prSet/>
      <dgm:spPr/>
      <dgm:t>
        <a:bodyPr/>
        <a:lstStyle/>
        <a:p>
          <a:endParaRPr lang="en-GB"/>
        </a:p>
      </dgm:t>
    </dgm:pt>
    <dgm:pt modelId="{527D4654-1FEF-4574-B539-509A999D04F3}" type="sibTrans" cxnId="{C0C20A56-A1BC-4996-9333-B012EFCFBC4D}">
      <dgm:prSet/>
      <dgm:spPr/>
      <dgm:t>
        <a:bodyPr/>
        <a:lstStyle/>
        <a:p>
          <a:endParaRPr lang="en-GB"/>
        </a:p>
      </dgm:t>
    </dgm:pt>
    <dgm:pt modelId="{47A8F0C4-91C2-45B6-A9BB-944DC0D35674}" type="pres">
      <dgm:prSet presAssocID="{88D39B6D-388A-44B4-B325-D76A36F9747B}" presName="linearFlow" presStyleCnt="0">
        <dgm:presLayoutVars>
          <dgm:resizeHandles val="exact"/>
        </dgm:presLayoutVars>
      </dgm:prSet>
      <dgm:spPr/>
    </dgm:pt>
    <dgm:pt modelId="{2EEA5121-BE65-427F-8481-B3968AD495BB}" type="pres">
      <dgm:prSet presAssocID="{AED88A26-75BD-4FD0-9E1E-36BCC7FA8251}" presName="node" presStyleLbl="node1" presStyleIdx="0" presStyleCnt="3" custScaleX="376921" custLinFactNeighborX="-1288" custLinFactNeighborY="-17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05F115C-4AED-4406-A16E-C51A470B200C}" type="pres">
      <dgm:prSet presAssocID="{FC12F71B-E786-4E9D-B441-BEE562ECF573}" presName="sibTrans" presStyleLbl="sibTrans2D1" presStyleIdx="0" presStyleCnt="2"/>
      <dgm:spPr/>
      <dgm:t>
        <a:bodyPr/>
        <a:lstStyle/>
        <a:p>
          <a:endParaRPr lang="en-GB"/>
        </a:p>
      </dgm:t>
    </dgm:pt>
    <dgm:pt modelId="{B10168F6-6606-44FE-8A8B-212F2EE4A92B}" type="pres">
      <dgm:prSet presAssocID="{FC12F71B-E786-4E9D-B441-BEE562ECF573}" presName="connectorText" presStyleLbl="sibTrans2D1" presStyleIdx="0" presStyleCnt="2"/>
      <dgm:spPr/>
      <dgm:t>
        <a:bodyPr/>
        <a:lstStyle/>
        <a:p>
          <a:endParaRPr lang="en-GB"/>
        </a:p>
      </dgm:t>
    </dgm:pt>
    <dgm:pt modelId="{6DB164C0-13CE-4694-965D-BC5763A671D9}" type="pres">
      <dgm:prSet presAssocID="{0D52F974-41D6-478F-835F-4A8851141E58}" presName="node" presStyleLbl="node1" presStyleIdx="1" presStyleCnt="3" custScaleX="32252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2DB6670-77B4-41E2-9A65-A509BE512601}" type="pres">
      <dgm:prSet presAssocID="{956EC20C-B054-4A33-AA6D-D0296D867310}" presName="sibTrans" presStyleLbl="sibTrans2D1" presStyleIdx="1" presStyleCnt="2"/>
      <dgm:spPr/>
      <dgm:t>
        <a:bodyPr/>
        <a:lstStyle/>
        <a:p>
          <a:endParaRPr lang="en-GB"/>
        </a:p>
      </dgm:t>
    </dgm:pt>
    <dgm:pt modelId="{267FA448-0136-4248-A5E9-5339770DAC65}" type="pres">
      <dgm:prSet presAssocID="{956EC20C-B054-4A33-AA6D-D0296D867310}" presName="connectorText" presStyleLbl="sibTrans2D1" presStyleIdx="1" presStyleCnt="2"/>
      <dgm:spPr/>
      <dgm:t>
        <a:bodyPr/>
        <a:lstStyle/>
        <a:p>
          <a:endParaRPr lang="en-GB"/>
        </a:p>
      </dgm:t>
    </dgm:pt>
    <dgm:pt modelId="{FB248779-C4B2-4255-9263-1D59A2F80410}" type="pres">
      <dgm:prSet presAssocID="{3396E3AC-3D62-4F30-90C9-783D0B1CC853}" presName="node" presStyleLbl="node1" presStyleIdx="2" presStyleCnt="3" custScaleX="34847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F93D3097-62BB-4CDB-B849-F70942126F2C}" type="presOf" srcId="{FC12F71B-E786-4E9D-B441-BEE562ECF573}" destId="{B10168F6-6606-44FE-8A8B-212F2EE4A92B}" srcOrd="1" destOrd="0" presId="urn:microsoft.com/office/officeart/2005/8/layout/process2"/>
    <dgm:cxn modelId="{4C258054-7D9D-4C77-8BFF-C9151321532F}" type="presOf" srcId="{88D39B6D-388A-44B4-B325-D76A36F9747B}" destId="{47A8F0C4-91C2-45B6-A9BB-944DC0D35674}" srcOrd="0" destOrd="0" presId="urn:microsoft.com/office/officeart/2005/8/layout/process2"/>
    <dgm:cxn modelId="{B5E72C7F-AE19-4756-8FC6-89F3C9D23994}" srcId="{88D39B6D-388A-44B4-B325-D76A36F9747B}" destId="{0D52F974-41D6-478F-835F-4A8851141E58}" srcOrd="1" destOrd="0" parTransId="{71232FAD-46C8-4E80-AE82-87DAE2532E27}" sibTransId="{956EC20C-B054-4A33-AA6D-D0296D867310}"/>
    <dgm:cxn modelId="{E9F98C16-74FC-4B1A-BBCC-ADB60298910E}" type="presOf" srcId="{3396E3AC-3D62-4F30-90C9-783D0B1CC853}" destId="{FB248779-C4B2-4255-9263-1D59A2F80410}" srcOrd="0" destOrd="0" presId="urn:microsoft.com/office/officeart/2005/8/layout/process2"/>
    <dgm:cxn modelId="{6D88E30A-F3C5-402E-A12F-4E13DCD58327}" type="presOf" srcId="{0D52F974-41D6-478F-835F-4A8851141E58}" destId="{6DB164C0-13CE-4694-965D-BC5763A671D9}" srcOrd="0" destOrd="0" presId="urn:microsoft.com/office/officeart/2005/8/layout/process2"/>
    <dgm:cxn modelId="{C0C20A56-A1BC-4996-9333-B012EFCFBC4D}" srcId="{88D39B6D-388A-44B4-B325-D76A36F9747B}" destId="{3396E3AC-3D62-4F30-90C9-783D0B1CC853}" srcOrd="2" destOrd="0" parTransId="{C31DEFB5-EA6E-43E6-AF10-A45E46AAEC39}" sibTransId="{527D4654-1FEF-4574-B539-509A999D04F3}"/>
    <dgm:cxn modelId="{60A5AFBF-E644-43BE-9BC9-EC60F8A89460}" type="presOf" srcId="{956EC20C-B054-4A33-AA6D-D0296D867310}" destId="{42DB6670-77B4-41E2-9A65-A509BE512601}" srcOrd="0" destOrd="0" presId="urn:microsoft.com/office/officeart/2005/8/layout/process2"/>
    <dgm:cxn modelId="{D6088AA4-1076-4D51-BAD3-528C00D38E71}" type="presOf" srcId="{AED88A26-75BD-4FD0-9E1E-36BCC7FA8251}" destId="{2EEA5121-BE65-427F-8481-B3968AD495BB}" srcOrd="0" destOrd="0" presId="urn:microsoft.com/office/officeart/2005/8/layout/process2"/>
    <dgm:cxn modelId="{8700BBE0-70AD-46C8-A687-ED62EF709057}" srcId="{88D39B6D-388A-44B4-B325-D76A36F9747B}" destId="{AED88A26-75BD-4FD0-9E1E-36BCC7FA8251}" srcOrd="0" destOrd="0" parTransId="{630E1E5C-C69A-48AF-A890-D91261E7A674}" sibTransId="{FC12F71B-E786-4E9D-B441-BEE562ECF573}"/>
    <dgm:cxn modelId="{51295481-A7CF-4DBF-84FB-A2A9D85395F3}" type="presOf" srcId="{956EC20C-B054-4A33-AA6D-D0296D867310}" destId="{267FA448-0136-4248-A5E9-5339770DAC65}" srcOrd="1" destOrd="0" presId="urn:microsoft.com/office/officeart/2005/8/layout/process2"/>
    <dgm:cxn modelId="{ED6B016C-A288-48AF-9368-597F818E201D}" type="presOf" srcId="{FC12F71B-E786-4E9D-B441-BEE562ECF573}" destId="{A05F115C-4AED-4406-A16E-C51A470B200C}" srcOrd="0" destOrd="0" presId="urn:microsoft.com/office/officeart/2005/8/layout/process2"/>
    <dgm:cxn modelId="{EED5305B-9A5A-48B6-A39D-67FB294E5D0F}" type="presParOf" srcId="{47A8F0C4-91C2-45B6-A9BB-944DC0D35674}" destId="{2EEA5121-BE65-427F-8481-B3968AD495BB}" srcOrd="0" destOrd="0" presId="urn:microsoft.com/office/officeart/2005/8/layout/process2"/>
    <dgm:cxn modelId="{5A34A5FA-8E6C-4EBC-AA4F-04906F9B74C0}" type="presParOf" srcId="{47A8F0C4-91C2-45B6-A9BB-944DC0D35674}" destId="{A05F115C-4AED-4406-A16E-C51A470B200C}" srcOrd="1" destOrd="0" presId="urn:microsoft.com/office/officeart/2005/8/layout/process2"/>
    <dgm:cxn modelId="{481945FE-44C1-45C3-A225-053DB971715C}" type="presParOf" srcId="{A05F115C-4AED-4406-A16E-C51A470B200C}" destId="{B10168F6-6606-44FE-8A8B-212F2EE4A92B}" srcOrd="0" destOrd="0" presId="urn:microsoft.com/office/officeart/2005/8/layout/process2"/>
    <dgm:cxn modelId="{325CE8A0-1D18-4567-9519-CE974F763A55}" type="presParOf" srcId="{47A8F0C4-91C2-45B6-A9BB-944DC0D35674}" destId="{6DB164C0-13CE-4694-965D-BC5763A671D9}" srcOrd="2" destOrd="0" presId="urn:microsoft.com/office/officeart/2005/8/layout/process2"/>
    <dgm:cxn modelId="{2469AE86-9815-4E97-9641-75749FBADF95}" type="presParOf" srcId="{47A8F0C4-91C2-45B6-A9BB-944DC0D35674}" destId="{42DB6670-77B4-41E2-9A65-A509BE512601}" srcOrd="3" destOrd="0" presId="urn:microsoft.com/office/officeart/2005/8/layout/process2"/>
    <dgm:cxn modelId="{ED9105D8-88A9-45C9-8528-A2B5443B547C}" type="presParOf" srcId="{42DB6670-77B4-41E2-9A65-A509BE512601}" destId="{267FA448-0136-4248-A5E9-5339770DAC65}" srcOrd="0" destOrd="0" presId="urn:microsoft.com/office/officeart/2005/8/layout/process2"/>
    <dgm:cxn modelId="{126F6376-4B1F-4A55-A667-2B3DEAA1E99A}" type="presParOf" srcId="{47A8F0C4-91C2-45B6-A9BB-944DC0D35674}" destId="{FB248779-C4B2-4255-9263-1D59A2F80410}" srcOrd="4" destOrd="0" presId="urn:microsoft.com/office/officeart/2005/8/layout/process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C84F4A3-A2E9-400E-A2CA-9A96253174AF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8979CC90-8A2A-4065-AB38-3B15D7DE8883}">
      <dgm:prSet phldrT="[Text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n-GB" dirty="0" smtClean="0"/>
            <a:t>Bacterial seeding of through  meninges and </a:t>
          </a:r>
          <a:r>
            <a:rPr lang="en-GB" dirty="0" err="1" smtClean="0"/>
            <a:t>subpial</a:t>
          </a:r>
          <a:r>
            <a:rPr lang="en-GB" dirty="0" smtClean="0"/>
            <a:t> region of the brain</a:t>
          </a:r>
          <a:endParaRPr lang="en-GB" dirty="0"/>
        </a:p>
      </dgm:t>
    </dgm:pt>
    <dgm:pt modelId="{4ADBD8CE-9F67-41BD-B919-5631B9998A1A}" type="parTrans" cxnId="{A5944EC3-2764-4411-B56F-C7D9BD91F782}">
      <dgm:prSet/>
      <dgm:spPr/>
      <dgm:t>
        <a:bodyPr/>
        <a:lstStyle/>
        <a:p>
          <a:endParaRPr lang="en-GB"/>
        </a:p>
      </dgm:t>
    </dgm:pt>
    <dgm:pt modelId="{924D481A-1491-4164-A988-305B46203373}" type="sibTrans" cxnId="{A5944EC3-2764-4411-B56F-C7D9BD91F782}">
      <dgm:prSet/>
      <dgm:spPr/>
      <dgm:t>
        <a:bodyPr/>
        <a:lstStyle/>
        <a:p>
          <a:endParaRPr lang="en-GB"/>
        </a:p>
      </dgm:t>
    </dgm:pt>
    <dgm:pt modelId="{C7810890-2E58-4EE2-BF71-7AC8050B85D4}">
      <dgm:prSet phldrT="[Text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n-GB" dirty="0" smtClean="0"/>
            <a:t>Formation of tubercles</a:t>
          </a:r>
          <a:endParaRPr lang="en-GB" dirty="0"/>
        </a:p>
      </dgm:t>
    </dgm:pt>
    <dgm:pt modelId="{C7707A5F-2F7B-4A13-BE73-DCD828E14251}" type="parTrans" cxnId="{C0FC7D75-C302-4D66-B5A1-92DDE0918B74}">
      <dgm:prSet/>
      <dgm:spPr/>
      <dgm:t>
        <a:bodyPr/>
        <a:lstStyle/>
        <a:p>
          <a:endParaRPr lang="en-GB"/>
        </a:p>
      </dgm:t>
    </dgm:pt>
    <dgm:pt modelId="{9EC8A070-7D56-4276-AAB1-C8BF292F1BC2}" type="sibTrans" cxnId="{C0FC7D75-C302-4D66-B5A1-92DDE0918B74}">
      <dgm:prSet/>
      <dgm:spPr/>
      <dgm:t>
        <a:bodyPr/>
        <a:lstStyle/>
        <a:p>
          <a:endParaRPr lang="en-GB"/>
        </a:p>
      </dgm:t>
    </dgm:pt>
    <dgm:pt modelId="{FD8618ED-E194-4071-A479-1C6799E8B43E}">
      <dgm:prSet phldrT="[Text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n-GB" dirty="0" err="1" smtClean="0"/>
            <a:t>Caseation</a:t>
          </a:r>
          <a:endParaRPr lang="en-GB" dirty="0"/>
        </a:p>
      </dgm:t>
    </dgm:pt>
    <dgm:pt modelId="{6CE097CA-DE21-412A-BAE1-C07233B98D93}" type="parTrans" cxnId="{7133FE07-7112-48AF-993A-D63FA7E1AFDD}">
      <dgm:prSet/>
      <dgm:spPr/>
      <dgm:t>
        <a:bodyPr/>
        <a:lstStyle/>
        <a:p>
          <a:endParaRPr lang="en-GB"/>
        </a:p>
      </dgm:t>
    </dgm:pt>
    <dgm:pt modelId="{07C451FF-516E-4DB0-9B50-66B7FB2A6AD0}" type="sibTrans" cxnId="{7133FE07-7112-48AF-993A-D63FA7E1AFDD}">
      <dgm:prSet/>
      <dgm:spPr/>
      <dgm:t>
        <a:bodyPr/>
        <a:lstStyle/>
        <a:p>
          <a:endParaRPr lang="en-GB"/>
        </a:p>
      </dgm:t>
    </dgm:pt>
    <dgm:pt modelId="{A8E7C471-56A9-4C51-BDF6-9A30E6C9A237}">
      <dgm:prSet phldrT="[Text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n-GB" dirty="0" smtClean="0"/>
            <a:t>Discharge of bacteria into the subarachnoid space</a:t>
          </a:r>
          <a:endParaRPr lang="en-GB" dirty="0"/>
        </a:p>
      </dgm:t>
    </dgm:pt>
    <dgm:pt modelId="{4486DBA0-6E4A-4D4B-AA31-9036BE7CCD66}" type="parTrans" cxnId="{D219AA14-F441-4FA5-ADA8-01574E7E0628}">
      <dgm:prSet/>
      <dgm:spPr/>
      <dgm:t>
        <a:bodyPr/>
        <a:lstStyle/>
        <a:p>
          <a:endParaRPr lang="en-GB"/>
        </a:p>
      </dgm:t>
    </dgm:pt>
    <dgm:pt modelId="{77094100-6134-45F8-8933-5C807F684807}" type="sibTrans" cxnId="{D219AA14-F441-4FA5-ADA8-01574E7E0628}">
      <dgm:prSet/>
      <dgm:spPr/>
      <dgm:t>
        <a:bodyPr/>
        <a:lstStyle/>
        <a:p>
          <a:endParaRPr lang="en-GB"/>
        </a:p>
      </dgm:t>
    </dgm:pt>
    <dgm:pt modelId="{32010643-DD2C-43E5-BF66-51032A61EBE0}">
      <dgm:prSet phldrT="[Text]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r>
            <a:rPr lang="en-GB" dirty="0" smtClean="0"/>
            <a:t>Enlarges </a:t>
          </a:r>
          <a:endParaRPr lang="en-GB" dirty="0"/>
        </a:p>
      </dgm:t>
    </dgm:pt>
    <dgm:pt modelId="{EB3CEC64-C1D4-4653-BDAB-A962C6F605A3}" type="parTrans" cxnId="{AE9643E6-27FB-4976-8338-49130691C63B}">
      <dgm:prSet/>
      <dgm:spPr/>
      <dgm:t>
        <a:bodyPr/>
        <a:lstStyle/>
        <a:p>
          <a:endParaRPr lang="en-GB"/>
        </a:p>
      </dgm:t>
    </dgm:pt>
    <dgm:pt modelId="{7133CE80-15FE-4BA8-A5A6-4227CB536263}" type="sibTrans" cxnId="{AE9643E6-27FB-4976-8338-49130691C63B}">
      <dgm:prSet/>
      <dgm:spPr/>
      <dgm:t>
        <a:bodyPr/>
        <a:lstStyle/>
        <a:p>
          <a:endParaRPr lang="en-GB"/>
        </a:p>
      </dgm:t>
    </dgm:pt>
    <dgm:pt modelId="{3FFB2DAA-A0B1-44EB-A0A5-781C7B78D6B3}" type="pres">
      <dgm:prSet presAssocID="{BC84F4A3-A2E9-400E-A2CA-9A96253174AF}" presName="Name0" presStyleCnt="0">
        <dgm:presLayoutVars>
          <dgm:dir/>
          <dgm:resizeHandles val="exact"/>
        </dgm:presLayoutVars>
      </dgm:prSet>
      <dgm:spPr/>
    </dgm:pt>
    <dgm:pt modelId="{AC2F8904-B45C-4984-85BB-BAF1957BDFDF}" type="pres">
      <dgm:prSet presAssocID="{8979CC90-8A2A-4065-AB38-3B15D7DE8883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FFD696F-3C23-49B6-9B84-A718F46BA3E8}" type="pres">
      <dgm:prSet presAssocID="{924D481A-1491-4164-A988-305B46203373}" presName="sibTrans" presStyleLbl="sibTrans2D1" presStyleIdx="0" presStyleCnt="4"/>
      <dgm:spPr/>
      <dgm:t>
        <a:bodyPr/>
        <a:lstStyle/>
        <a:p>
          <a:endParaRPr lang="en-GB"/>
        </a:p>
      </dgm:t>
    </dgm:pt>
    <dgm:pt modelId="{6C7E1552-A34D-4EF7-8574-998A71D0F378}" type="pres">
      <dgm:prSet presAssocID="{924D481A-1491-4164-A988-305B46203373}" presName="connectorText" presStyleLbl="sibTrans2D1" presStyleIdx="0" presStyleCnt="4"/>
      <dgm:spPr/>
      <dgm:t>
        <a:bodyPr/>
        <a:lstStyle/>
        <a:p>
          <a:endParaRPr lang="en-GB"/>
        </a:p>
      </dgm:t>
    </dgm:pt>
    <dgm:pt modelId="{0AFBD6D7-262A-4A99-9296-7780C0678F6B}" type="pres">
      <dgm:prSet presAssocID="{C7810890-2E58-4EE2-BF71-7AC8050B85D4}" presName="node" presStyleLbl="node1" presStyleIdx="1" presStyleCnt="5" custLinFactNeighborX="130" custLinFactNeighborY="45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66B2EEA-0F93-464C-8307-781D26DF028F}" type="pres">
      <dgm:prSet presAssocID="{9EC8A070-7D56-4276-AAB1-C8BF292F1BC2}" presName="sibTrans" presStyleLbl="sibTrans2D1" presStyleIdx="1" presStyleCnt="4"/>
      <dgm:spPr/>
      <dgm:t>
        <a:bodyPr/>
        <a:lstStyle/>
        <a:p>
          <a:endParaRPr lang="en-GB"/>
        </a:p>
      </dgm:t>
    </dgm:pt>
    <dgm:pt modelId="{58F3F9B4-C547-4BB6-AF27-7F1AF09597D1}" type="pres">
      <dgm:prSet presAssocID="{9EC8A070-7D56-4276-AAB1-C8BF292F1BC2}" presName="connectorText" presStyleLbl="sibTrans2D1" presStyleIdx="1" presStyleCnt="4"/>
      <dgm:spPr/>
      <dgm:t>
        <a:bodyPr/>
        <a:lstStyle/>
        <a:p>
          <a:endParaRPr lang="en-GB"/>
        </a:p>
      </dgm:t>
    </dgm:pt>
    <dgm:pt modelId="{24C40BDA-56CE-4431-81F2-0E89685D13F5}" type="pres">
      <dgm:prSet presAssocID="{32010643-DD2C-43E5-BF66-51032A61EBE0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FB7A0AD-A2CF-4696-8CAC-1DB066918F2F}" type="pres">
      <dgm:prSet presAssocID="{7133CE80-15FE-4BA8-A5A6-4227CB536263}" presName="sibTrans" presStyleLbl="sibTrans2D1" presStyleIdx="2" presStyleCnt="4"/>
      <dgm:spPr/>
      <dgm:t>
        <a:bodyPr/>
        <a:lstStyle/>
        <a:p>
          <a:endParaRPr lang="en-GB"/>
        </a:p>
      </dgm:t>
    </dgm:pt>
    <dgm:pt modelId="{544482D7-32E4-449B-BB61-74216408C400}" type="pres">
      <dgm:prSet presAssocID="{7133CE80-15FE-4BA8-A5A6-4227CB536263}" presName="connectorText" presStyleLbl="sibTrans2D1" presStyleIdx="2" presStyleCnt="4"/>
      <dgm:spPr/>
      <dgm:t>
        <a:bodyPr/>
        <a:lstStyle/>
        <a:p>
          <a:endParaRPr lang="en-GB"/>
        </a:p>
      </dgm:t>
    </dgm:pt>
    <dgm:pt modelId="{0D36E209-9057-478A-8103-7530B23A4590}" type="pres">
      <dgm:prSet presAssocID="{FD8618ED-E194-4071-A479-1C6799E8B43E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D3DB95D-22CD-42EA-9FE1-E7AE4018C119}" type="pres">
      <dgm:prSet presAssocID="{07C451FF-516E-4DB0-9B50-66B7FB2A6AD0}" presName="sibTrans" presStyleLbl="sibTrans2D1" presStyleIdx="3" presStyleCnt="4"/>
      <dgm:spPr/>
      <dgm:t>
        <a:bodyPr/>
        <a:lstStyle/>
        <a:p>
          <a:endParaRPr lang="en-GB"/>
        </a:p>
      </dgm:t>
    </dgm:pt>
    <dgm:pt modelId="{F08BA295-CEDB-499F-AD0B-9BF69C9ADF8E}" type="pres">
      <dgm:prSet presAssocID="{07C451FF-516E-4DB0-9B50-66B7FB2A6AD0}" presName="connectorText" presStyleLbl="sibTrans2D1" presStyleIdx="3" presStyleCnt="4"/>
      <dgm:spPr/>
      <dgm:t>
        <a:bodyPr/>
        <a:lstStyle/>
        <a:p>
          <a:endParaRPr lang="en-GB"/>
        </a:p>
      </dgm:t>
    </dgm:pt>
    <dgm:pt modelId="{F781DED6-3B67-4492-A313-149868D26186}" type="pres">
      <dgm:prSet presAssocID="{A8E7C471-56A9-4C51-BDF6-9A30E6C9A237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919D66E7-DC57-4798-9151-12D313929543}" type="presOf" srcId="{9EC8A070-7D56-4276-AAB1-C8BF292F1BC2}" destId="{D66B2EEA-0F93-464C-8307-781D26DF028F}" srcOrd="0" destOrd="0" presId="urn:microsoft.com/office/officeart/2005/8/layout/process1"/>
    <dgm:cxn modelId="{688E6E86-6ED3-4BED-8B6A-1B625F9459E0}" type="presOf" srcId="{C7810890-2E58-4EE2-BF71-7AC8050B85D4}" destId="{0AFBD6D7-262A-4A99-9296-7780C0678F6B}" srcOrd="0" destOrd="0" presId="urn:microsoft.com/office/officeart/2005/8/layout/process1"/>
    <dgm:cxn modelId="{58281433-3B26-4700-94D9-869CFD28ABA4}" type="presOf" srcId="{A8E7C471-56A9-4C51-BDF6-9A30E6C9A237}" destId="{F781DED6-3B67-4492-A313-149868D26186}" srcOrd="0" destOrd="0" presId="urn:microsoft.com/office/officeart/2005/8/layout/process1"/>
    <dgm:cxn modelId="{06E97C84-AEB6-486B-AD46-F744FCAC22A0}" type="presOf" srcId="{924D481A-1491-4164-A988-305B46203373}" destId="{6C7E1552-A34D-4EF7-8574-998A71D0F378}" srcOrd="1" destOrd="0" presId="urn:microsoft.com/office/officeart/2005/8/layout/process1"/>
    <dgm:cxn modelId="{1049648C-E099-4EFF-AB04-129212549CE4}" type="presOf" srcId="{07C451FF-516E-4DB0-9B50-66B7FB2A6AD0}" destId="{CD3DB95D-22CD-42EA-9FE1-E7AE4018C119}" srcOrd="0" destOrd="0" presId="urn:microsoft.com/office/officeart/2005/8/layout/process1"/>
    <dgm:cxn modelId="{A5944EC3-2764-4411-B56F-C7D9BD91F782}" srcId="{BC84F4A3-A2E9-400E-A2CA-9A96253174AF}" destId="{8979CC90-8A2A-4065-AB38-3B15D7DE8883}" srcOrd="0" destOrd="0" parTransId="{4ADBD8CE-9F67-41BD-B919-5631B9998A1A}" sibTransId="{924D481A-1491-4164-A988-305B46203373}"/>
    <dgm:cxn modelId="{4CEC147C-849F-4174-8C63-929D48671B63}" type="presOf" srcId="{FD8618ED-E194-4071-A479-1C6799E8B43E}" destId="{0D36E209-9057-478A-8103-7530B23A4590}" srcOrd="0" destOrd="0" presId="urn:microsoft.com/office/officeart/2005/8/layout/process1"/>
    <dgm:cxn modelId="{51A8CF41-1734-4FE4-8452-9EE87CF097E3}" type="presOf" srcId="{8979CC90-8A2A-4065-AB38-3B15D7DE8883}" destId="{AC2F8904-B45C-4984-85BB-BAF1957BDFDF}" srcOrd="0" destOrd="0" presId="urn:microsoft.com/office/officeart/2005/8/layout/process1"/>
    <dgm:cxn modelId="{7133FE07-7112-48AF-993A-D63FA7E1AFDD}" srcId="{BC84F4A3-A2E9-400E-A2CA-9A96253174AF}" destId="{FD8618ED-E194-4071-A479-1C6799E8B43E}" srcOrd="3" destOrd="0" parTransId="{6CE097CA-DE21-412A-BAE1-C07233B98D93}" sibTransId="{07C451FF-516E-4DB0-9B50-66B7FB2A6AD0}"/>
    <dgm:cxn modelId="{D16438E1-B2DE-4187-A1B8-4B6126D56FF8}" type="presOf" srcId="{7133CE80-15FE-4BA8-A5A6-4227CB536263}" destId="{7FB7A0AD-A2CF-4696-8CAC-1DB066918F2F}" srcOrd="0" destOrd="0" presId="urn:microsoft.com/office/officeart/2005/8/layout/process1"/>
    <dgm:cxn modelId="{AE9643E6-27FB-4976-8338-49130691C63B}" srcId="{BC84F4A3-A2E9-400E-A2CA-9A96253174AF}" destId="{32010643-DD2C-43E5-BF66-51032A61EBE0}" srcOrd="2" destOrd="0" parTransId="{EB3CEC64-C1D4-4653-BDAB-A962C6F605A3}" sibTransId="{7133CE80-15FE-4BA8-A5A6-4227CB536263}"/>
    <dgm:cxn modelId="{A1849D6C-94D0-4EA2-AAF0-7B15B5B2DD0A}" type="presOf" srcId="{07C451FF-516E-4DB0-9B50-66B7FB2A6AD0}" destId="{F08BA295-CEDB-499F-AD0B-9BF69C9ADF8E}" srcOrd="1" destOrd="0" presId="urn:microsoft.com/office/officeart/2005/8/layout/process1"/>
    <dgm:cxn modelId="{D219AA14-F441-4FA5-ADA8-01574E7E0628}" srcId="{BC84F4A3-A2E9-400E-A2CA-9A96253174AF}" destId="{A8E7C471-56A9-4C51-BDF6-9A30E6C9A237}" srcOrd="4" destOrd="0" parTransId="{4486DBA0-6E4A-4D4B-AA31-9036BE7CCD66}" sibTransId="{77094100-6134-45F8-8933-5C807F684807}"/>
    <dgm:cxn modelId="{A24EBA54-A353-48A2-B88C-3D259EEDDC93}" type="presOf" srcId="{924D481A-1491-4164-A988-305B46203373}" destId="{7FFD696F-3C23-49B6-9B84-A718F46BA3E8}" srcOrd="0" destOrd="0" presId="urn:microsoft.com/office/officeart/2005/8/layout/process1"/>
    <dgm:cxn modelId="{2827A0FC-A746-4DAE-8527-70B424BA512F}" type="presOf" srcId="{BC84F4A3-A2E9-400E-A2CA-9A96253174AF}" destId="{3FFB2DAA-A0B1-44EB-A0A5-781C7B78D6B3}" srcOrd="0" destOrd="0" presId="urn:microsoft.com/office/officeart/2005/8/layout/process1"/>
    <dgm:cxn modelId="{C0FC7D75-C302-4D66-B5A1-92DDE0918B74}" srcId="{BC84F4A3-A2E9-400E-A2CA-9A96253174AF}" destId="{C7810890-2E58-4EE2-BF71-7AC8050B85D4}" srcOrd="1" destOrd="0" parTransId="{C7707A5F-2F7B-4A13-BE73-DCD828E14251}" sibTransId="{9EC8A070-7D56-4276-AAB1-C8BF292F1BC2}"/>
    <dgm:cxn modelId="{0973EAC7-87BB-4D01-987D-9D17FC5A3F58}" type="presOf" srcId="{9EC8A070-7D56-4276-AAB1-C8BF292F1BC2}" destId="{58F3F9B4-C547-4BB6-AF27-7F1AF09597D1}" srcOrd="1" destOrd="0" presId="urn:microsoft.com/office/officeart/2005/8/layout/process1"/>
    <dgm:cxn modelId="{01440A34-2553-4CCC-8EF2-E707FF359866}" type="presOf" srcId="{32010643-DD2C-43E5-BF66-51032A61EBE0}" destId="{24C40BDA-56CE-4431-81F2-0E89685D13F5}" srcOrd="0" destOrd="0" presId="urn:microsoft.com/office/officeart/2005/8/layout/process1"/>
    <dgm:cxn modelId="{0D1A3569-5570-4DD4-B043-2C332865848B}" type="presOf" srcId="{7133CE80-15FE-4BA8-A5A6-4227CB536263}" destId="{544482D7-32E4-449B-BB61-74216408C400}" srcOrd="1" destOrd="0" presId="urn:microsoft.com/office/officeart/2005/8/layout/process1"/>
    <dgm:cxn modelId="{ACF061EA-06F0-4C73-BC14-D1C265BE97B9}" type="presParOf" srcId="{3FFB2DAA-A0B1-44EB-A0A5-781C7B78D6B3}" destId="{AC2F8904-B45C-4984-85BB-BAF1957BDFDF}" srcOrd="0" destOrd="0" presId="urn:microsoft.com/office/officeart/2005/8/layout/process1"/>
    <dgm:cxn modelId="{00B89C7B-B090-4E3F-B2E1-085C3253EC1F}" type="presParOf" srcId="{3FFB2DAA-A0B1-44EB-A0A5-781C7B78D6B3}" destId="{7FFD696F-3C23-49B6-9B84-A718F46BA3E8}" srcOrd="1" destOrd="0" presId="urn:microsoft.com/office/officeart/2005/8/layout/process1"/>
    <dgm:cxn modelId="{F83A74E2-EC9A-47FC-9C42-E95071FF9632}" type="presParOf" srcId="{7FFD696F-3C23-49B6-9B84-A718F46BA3E8}" destId="{6C7E1552-A34D-4EF7-8574-998A71D0F378}" srcOrd="0" destOrd="0" presId="urn:microsoft.com/office/officeart/2005/8/layout/process1"/>
    <dgm:cxn modelId="{3D7A159D-8623-4195-8EE8-7A53E04717C2}" type="presParOf" srcId="{3FFB2DAA-A0B1-44EB-A0A5-781C7B78D6B3}" destId="{0AFBD6D7-262A-4A99-9296-7780C0678F6B}" srcOrd="2" destOrd="0" presId="urn:microsoft.com/office/officeart/2005/8/layout/process1"/>
    <dgm:cxn modelId="{0D58B8F7-D124-4BBD-B282-0C3D6C657A17}" type="presParOf" srcId="{3FFB2DAA-A0B1-44EB-A0A5-781C7B78D6B3}" destId="{D66B2EEA-0F93-464C-8307-781D26DF028F}" srcOrd="3" destOrd="0" presId="urn:microsoft.com/office/officeart/2005/8/layout/process1"/>
    <dgm:cxn modelId="{D5D26E48-17C2-4E58-A3C4-934851091953}" type="presParOf" srcId="{D66B2EEA-0F93-464C-8307-781D26DF028F}" destId="{58F3F9B4-C547-4BB6-AF27-7F1AF09597D1}" srcOrd="0" destOrd="0" presId="urn:microsoft.com/office/officeart/2005/8/layout/process1"/>
    <dgm:cxn modelId="{F753AF94-0523-4A74-A2C3-C8BA2FE80559}" type="presParOf" srcId="{3FFB2DAA-A0B1-44EB-A0A5-781C7B78D6B3}" destId="{24C40BDA-56CE-4431-81F2-0E89685D13F5}" srcOrd="4" destOrd="0" presId="urn:microsoft.com/office/officeart/2005/8/layout/process1"/>
    <dgm:cxn modelId="{D7C655F3-115A-40C0-80CF-04F692712091}" type="presParOf" srcId="{3FFB2DAA-A0B1-44EB-A0A5-781C7B78D6B3}" destId="{7FB7A0AD-A2CF-4696-8CAC-1DB066918F2F}" srcOrd="5" destOrd="0" presId="urn:microsoft.com/office/officeart/2005/8/layout/process1"/>
    <dgm:cxn modelId="{A668EE08-E63E-4BC5-8C0A-C4F6923A8CCA}" type="presParOf" srcId="{7FB7A0AD-A2CF-4696-8CAC-1DB066918F2F}" destId="{544482D7-32E4-449B-BB61-74216408C400}" srcOrd="0" destOrd="0" presId="urn:microsoft.com/office/officeart/2005/8/layout/process1"/>
    <dgm:cxn modelId="{262CAC6F-974A-40B8-9C1B-B5D8921DD2BB}" type="presParOf" srcId="{3FFB2DAA-A0B1-44EB-A0A5-781C7B78D6B3}" destId="{0D36E209-9057-478A-8103-7530B23A4590}" srcOrd="6" destOrd="0" presId="urn:microsoft.com/office/officeart/2005/8/layout/process1"/>
    <dgm:cxn modelId="{0B1F128D-065F-4E33-8973-1CC4457918A8}" type="presParOf" srcId="{3FFB2DAA-A0B1-44EB-A0A5-781C7B78D6B3}" destId="{CD3DB95D-22CD-42EA-9FE1-E7AE4018C119}" srcOrd="7" destOrd="0" presId="urn:microsoft.com/office/officeart/2005/8/layout/process1"/>
    <dgm:cxn modelId="{24508EB6-82DC-4F61-BF33-3069106D5096}" type="presParOf" srcId="{CD3DB95D-22CD-42EA-9FE1-E7AE4018C119}" destId="{F08BA295-CEDB-499F-AD0B-9BF69C9ADF8E}" srcOrd="0" destOrd="0" presId="urn:microsoft.com/office/officeart/2005/8/layout/process1"/>
    <dgm:cxn modelId="{1DF882EB-9812-4B07-BB1D-A880DAA01B31}" type="presParOf" srcId="{3FFB2DAA-A0B1-44EB-A0A5-781C7B78D6B3}" destId="{F781DED6-3B67-4492-A313-149868D26186}" srcOrd="8" destOrd="0" presId="urn:microsoft.com/office/officeart/2005/8/layout/process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EB15FA4-AE5E-4F01-B53F-F4D168F56C3D}" type="doc">
      <dgm:prSet loTypeId="urn:microsoft.com/office/officeart/2005/8/layout/pyramid2" loCatId="pyramid" qsTypeId="urn:microsoft.com/office/officeart/2005/8/quickstyle/simple3" qsCatId="simple" csTypeId="urn:microsoft.com/office/officeart/2005/8/colors/accent2_1" csCatId="accent2" phldr="1"/>
      <dgm:spPr/>
    </dgm:pt>
    <dgm:pt modelId="{255B0305-F5EE-4D37-BF10-6726F5370E1E}">
      <dgm:prSet phldrT="[Text]"/>
      <dgm:spPr>
        <a:solidFill>
          <a:schemeClr val="tx2">
            <a:lumMod val="40000"/>
            <a:lumOff val="60000"/>
            <a:alpha val="90000"/>
          </a:schemeClr>
        </a:solidFill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GB" dirty="0" smtClean="0">
              <a:latin typeface="Andalus" pitchFamily="18" charset="-78"/>
              <a:cs typeface="Andalus" pitchFamily="18" charset="-78"/>
            </a:rPr>
            <a:t>Early cerebritis stage(1-3 days)</a:t>
          </a:r>
          <a:endParaRPr lang="en-GB" dirty="0">
            <a:latin typeface="Andalus" pitchFamily="18" charset="-78"/>
            <a:cs typeface="Andalus" pitchFamily="18" charset="-78"/>
          </a:endParaRPr>
        </a:p>
      </dgm:t>
    </dgm:pt>
    <dgm:pt modelId="{05F87683-41A8-41A8-8A72-406791AE974B}" type="parTrans" cxnId="{A46FEE4B-490B-4EC7-928E-42294CD01ECD}">
      <dgm:prSet/>
      <dgm:spPr/>
      <dgm:t>
        <a:bodyPr/>
        <a:lstStyle/>
        <a:p>
          <a:endParaRPr lang="en-GB"/>
        </a:p>
      </dgm:t>
    </dgm:pt>
    <dgm:pt modelId="{F1F1BFA6-AA7E-4695-AF5B-685E989AF691}" type="sibTrans" cxnId="{A46FEE4B-490B-4EC7-928E-42294CD01ECD}">
      <dgm:prSet/>
      <dgm:spPr/>
      <dgm:t>
        <a:bodyPr/>
        <a:lstStyle/>
        <a:p>
          <a:endParaRPr lang="en-GB"/>
        </a:p>
      </dgm:t>
    </dgm:pt>
    <dgm:pt modelId="{E0476896-F2B1-43FC-96C2-A01DD70DA916}">
      <dgm:prSet phldrT="[Text]"/>
      <dgm:spPr>
        <a:solidFill>
          <a:schemeClr val="tx2">
            <a:lumMod val="40000"/>
            <a:lumOff val="60000"/>
            <a:alpha val="90000"/>
          </a:schemeClr>
        </a:solidFill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GB" dirty="0" smtClean="0">
              <a:latin typeface="Andalus" pitchFamily="18" charset="-78"/>
              <a:cs typeface="Andalus" pitchFamily="18" charset="-78"/>
            </a:rPr>
            <a:t>Late cerebritis stage(days 4-9)</a:t>
          </a:r>
          <a:endParaRPr lang="en-GB" dirty="0">
            <a:latin typeface="Andalus" pitchFamily="18" charset="-78"/>
            <a:cs typeface="Andalus" pitchFamily="18" charset="-78"/>
          </a:endParaRPr>
        </a:p>
      </dgm:t>
    </dgm:pt>
    <dgm:pt modelId="{3D653D08-A3BB-4C9F-9624-64015D44A53C}" type="parTrans" cxnId="{F03155AD-997D-4C6B-80C1-77918383A722}">
      <dgm:prSet/>
      <dgm:spPr/>
      <dgm:t>
        <a:bodyPr/>
        <a:lstStyle/>
        <a:p>
          <a:endParaRPr lang="en-GB"/>
        </a:p>
      </dgm:t>
    </dgm:pt>
    <dgm:pt modelId="{CFF951A6-5F4B-4332-A484-FA97FA42B5B9}" type="sibTrans" cxnId="{F03155AD-997D-4C6B-80C1-77918383A722}">
      <dgm:prSet/>
      <dgm:spPr/>
      <dgm:t>
        <a:bodyPr/>
        <a:lstStyle/>
        <a:p>
          <a:endParaRPr lang="en-GB"/>
        </a:p>
      </dgm:t>
    </dgm:pt>
    <dgm:pt modelId="{6402CFA6-E4BA-4C4B-83C9-31A86B0C0B99}">
      <dgm:prSet phldrT="[Text]"/>
      <dgm:spPr>
        <a:solidFill>
          <a:schemeClr val="tx2">
            <a:lumMod val="40000"/>
            <a:lumOff val="60000"/>
            <a:alpha val="90000"/>
          </a:schemeClr>
        </a:solidFill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GB" dirty="0" smtClean="0">
              <a:latin typeface="Andalus" pitchFamily="18" charset="-78"/>
              <a:cs typeface="Andalus" pitchFamily="18" charset="-78"/>
            </a:rPr>
            <a:t>Early capsule formation(days 10-13</a:t>
          </a:r>
          <a:r>
            <a:rPr lang="en-GB" dirty="0" smtClean="0"/>
            <a:t>)</a:t>
          </a:r>
          <a:endParaRPr lang="en-GB" dirty="0"/>
        </a:p>
      </dgm:t>
    </dgm:pt>
    <dgm:pt modelId="{E2380BEF-1B6A-46F1-9EF7-6037595504AD}" type="parTrans" cxnId="{91F2606D-1746-4563-B74A-00AA8B9F4D64}">
      <dgm:prSet/>
      <dgm:spPr/>
      <dgm:t>
        <a:bodyPr/>
        <a:lstStyle/>
        <a:p>
          <a:endParaRPr lang="en-GB"/>
        </a:p>
      </dgm:t>
    </dgm:pt>
    <dgm:pt modelId="{4206C214-8FB1-403A-BAA8-247F69C0E0D2}" type="sibTrans" cxnId="{91F2606D-1746-4563-B74A-00AA8B9F4D64}">
      <dgm:prSet/>
      <dgm:spPr/>
      <dgm:t>
        <a:bodyPr/>
        <a:lstStyle/>
        <a:p>
          <a:endParaRPr lang="en-GB"/>
        </a:p>
      </dgm:t>
    </dgm:pt>
    <dgm:pt modelId="{00E10775-C003-415F-A77C-CC82336E706D}">
      <dgm:prSet phldrT="[Text]"/>
      <dgm:spPr>
        <a:solidFill>
          <a:schemeClr val="tx2">
            <a:lumMod val="40000"/>
            <a:lumOff val="60000"/>
            <a:alpha val="90000"/>
          </a:schemeClr>
        </a:solidFill>
        <a:effectLst>
          <a:outerShdw blurRad="63500" sx="102000" sy="102000" algn="c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en-GB" dirty="0" smtClean="0">
              <a:latin typeface="Andalus" pitchFamily="18" charset="-78"/>
              <a:cs typeface="Andalus" pitchFamily="18" charset="-78"/>
            </a:rPr>
            <a:t>Final stage(day s 14 and beyond)</a:t>
          </a:r>
          <a:endParaRPr lang="en-GB" dirty="0">
            <a:latin typeface="Andalus" pitchFamily="18" charset="-78"/>
            <a:cs typeface="Andalus" pitchFamily="18" charset="-78"/>
          </a:endParaRPr>
        </a:p>
      </dgm:t>
    </dgm:pt>
    <dgm:pt modelId="{40FC42B3-0087-4EE5-84A8-3829107E4EDF}" type="parTrans" cxnId="{19AE5CDE-C218-4F21-B17C-27BDDC1FA90F}">
      <dgm:prSet/>
      <dgm:spPr/>
      <dgm:t>
        <a:bodyPr/>
        <a:lstStyle/>
        <a:p>
          <a:endParaRPr lang="en-GB"/>
        </a:p>
      </dgm:t>
    </dgm:pt>
    <dgm:pt modelId="{7C181227-FED7-4472-A081-6DA77036E265}" type="sibTrans" cxnId="{19AE5CDE-C218-4F21-B17C-27BDDC1FA90F}">
      <dgm:prSet/>
      <dgm:spPr/>
      <dgm:t>
        <a:bodyPr/>
        <a:lstStyle/>
        <a:p>
          <a:endParaRPr lang="en-GB"/>
        </a:p>
      </dgm:t>
    </dgm:pt>
    <dgm:pt modelId="{9B42FB03-4594-4DAE-9336-B27B1D88365A}" type="pres">
      <dgm:prSet presAssocID="{CEB15FA4-AE5E-4F01-B53F-F4D168F56C3D}" presName="compositeShape" presStyleCnt="0">
        <dgm:presLayoutVars>
          <dgm:dir/>
          <dgm:resizeHandles/>
        </dgm:presLayoutVars>
      </dgm:prSet>
      <dgm:spPr/>
    </dgm:pt>
    <dgm:pt modelId="{AC64D1D9-68D0-46F6-8E7F-18698B97C9EE}" type="pres">
      <dgm:prSet presAssocID="{CEB15FA4-AE5E-4F01-B53F-F4D168F56C3D}" presName="pyramid" presStyleLbl="node1" presStyleIdx="0" presStyleCnt="1" custLinFactNeighborX="3142" custLinFactNeighborY="605"/>
      <dgm:spPr/>
    </dgm:pt>
    <dgm:pt modelId="{B8F13DCE-7674-4F34-93DD-C036EBD4C515}" type="pres">
      <dgm:prSet presAssocID="{CEB15FA4-AE5E-4F01-B53F-F4D168F56C3D}" presName="theList" presStyleCnt="0"/>
      <dgm:spPr/>
    </dgm:pt>
    <dgm:pt modelId="{720F0EAE-AE7B-4954-8144-1194863CC05F}" type="pres">
      <dgm:prSet presAssocID="{255B0305-F5EE-4D37-BF10-6726F5370E1E}" presName="aNode" presStyleLbl="fgAcc1" presStyleIdx="0" presStyleCnt="4" custScaleX="134163" custLinFactY="-40416" custLinFactNeighborX="-42439" custLinFactNeighborY="-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9145558-5E45-4252-A612-23294132ADDA}" type="pres">
      <dgm:prSet presAssocID="{255B0305-F5EE-4D37-BF10-6726F5370E1E}" presName="aSpace" presStyleCnt="0"/>
      <dgm:spPr/>
    </dgm:pt>
    <dgm:pt modelId="{A1A35AF7-F4EF-4503-9B32-29147A3FFC4B}" type="pres">
      <dgm:prSet presAssocID="{E0476896-F2B1-43FC-96C2-A01DD70DA916}" presName="aNode" presStyleLbl="fgAcc1" presStyleIdx="1" presStyleCnt="4" custScaleX="134163" custLinFactY="-22683" custLinFactNeighborX="-40344" custLinFactNeighborY="-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9C92AE7-1BEA-4AD4-9D34-1AFB0684FBDC}" type="pres">
      <dgm:prSet presAssocID="{E0476896-F2B1-43FC-96C2-A01DD70DA916}" presName="aSpace" presStyleCnt="0"/>
      <dgm:spPr/>
    </dgm:pt>
    <dgm:pt modelId="{2CE829BD-6289-47ED-94FE-AD717680ED26}" type="pres">
      <dgm:prSet presAssocID="{6402CFA6-E4BA-4C4B-83C9-31A86B0C0B99}" presName="aNode" presStyleLbl="fgAcc1" presStyleIdx="2" presStyleCnt="4" custScaleX="134163" custLinFactY="692" custLinFactNeighborX="-44534" custLinFactNeighborY="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7417684-AEFC-4FB1-A04E-F6371DC720CF}" type="pres">
      <dgm:prSet presAssocID="{6402CFA6-E4BA-4C4B-83C9-31A86B0C0B99}" presName="aSpace" presStyleCnt="0"/>
      <dgm:spPr/>
    </dgm:pt>
    <dgm:pt modelId="{0ED5B40E-67DB-4A39-96B8-1C38E2FAC538}" type="pres">
      <dgm:prSet presAssocID="{00E10775-C003-415F-A77C-CC82336E706D}" presName="aNode" presStyleLbl="fgAcc1" presStyleIdx="3" presStyleCnt="4" custScaleX="134163" custLinFactY="33747" custLinFactNeighborX="-44534" custLinFactNeighborY="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827A8AC-8DA4-4E7F-8047-BBCBBA9F3784}" type="pres">
      <dgm:prSet presAssocID="{00E10775-C003-415F-A77C-CC82336E706D}" presName="aSpace" presStyleCnt="0"/>
      <dgm:spPr/>
    </dgm:pt>
  </dgm:ptLst>
  <dgm:cxnLst>
    <dgm:cxn modelId="{A950DF4A-B947-4280-8F06-19ABD51C99B7}" type="presOf" srcId="{255B0305-F5EE-4D37-BF10-6726F5370E1E}" destId="{720F0EAE-AE7B-4954-8144-1194863CC05F}" srcOrd="0" destOrd="0" presId="urn:microsoft.com/office/officeart/2005/8/layout/pyramid2"/>
    <dgm:cxn modelId="{19AE5CDE-C218-4F21-B17C-27BDDC1FA90F}" srcId="{CEB15FA4-AE5E-4F01-B53F-F4D168F56C3D}" destId="{00E10775-C003-415F-A77C-CC82336E706D}" srcOrd="3" destOrd="0" parTransId="{40FC42B3-0087-4EE5-84A8-3829107E4EDF}" sibTransId="{7C181227-FED7-4472-A081-6DA77036E265}"/>
    <dgm:cxn modelId="{18227D1E-637B-477B-98E9-7CACA5EDD122}" type="presOf" srcId="{CEB15FA4-AE5E-4F01-B53F-F4D168F56C3D}" destId="{9B42FB03-4594-4DAE-9336-B27B1D88365A}" srcOrd="0" destOrd="0" presId="urn:microsoft.com/office/officeart/2005/8/layout/pyramid2"/>
    <dgm:cxn modelId="{91F2606D-1746-4563-B74A-00AA8B9F4D64}" srcId="{CEB15FA4-AE5E-4F01-B53F-F4D168F56C3D}" destId="{6402CFA6-E4BA-4C4B-83C9-31A86B0C0B99}" srcOrd="2" destOrd="0" parTransId="{E2380BEF-1B6A-46F1-9EF7-6037595504AD}" sibTransId="{4206C214-8FB1-403A-BAA8-247F69C0E0D2}"/>
    <dgm:cxn modelId="{81136F15-BA18-428B-90EB-CF1444FB0392}" type="presOf" srcId="{E0476896-F2B1-43FC-96C2-A01DD70DA916}" destId="{A1A35AF7-F4EF-4503-9B32-29147A3FFC4B}" srcOrd="0" destOrd="0" presId="urn:microsoft.com/office/officeart/2005/8/layout/pyramid2"/>
    <dgm:cxn modelId="{A46FEE4B-490B-4EC7-928E-42294CD01ECD}" srcId="{CEB15FA4-AE5E-4F01-B53F-F4D168F56C3D}" destId="{255B0305-F5EE-4D37-BF10-6726F5370E1E}" srcOrd="0" destOrd="0" parTransId="{05F87683-41A8-41A8-8A72-406791AE974B}" sibTransId="{F1F1BFA6-AA7E-4695-AF5B-685E989AF691}"/>
    <dgm:cxn modelId="{F03155AD-997D-4C6B-80C1-77918383A722}" srcId="{CEB15FA4-AE5E-4F01-B53F-F4D168F56C3D}" destId="{E0476896-F2B1-43FC-96C2-A01DD70DA916}" srcOrd="1" destOrd="0" parTransId="{3D653D08-A3BB-4C9F-9624-64015D44A53C}" sibTransId="{CFF951A6-5F4B-4332-A484-FA97FA42B5B9}"/>
    <dgm:cxn modelId="{EF889632-D3A6-4DD6-B599-E69F7B821E30}" type="presOf" srcId="{00E10775-C003-415F-A77C-CC82336E706D}" destId="{0ED5B40E-67DB-4A39-96B8-1C38E2FAC538}" srcOrd="0" destOrd="0" presId="urn:microsoft.com/office/officeart/2005/8/layout/pyramid2"/>
    <dgm:cxn modelId="{4F71A7CD-0A51-4FEF-A2D2-214ABC006684}" type="presOf" srcId="{6402CFA6-E4BA-4C4B-83C9-31A86B0C0B99}" destId="{2CE829BD-6289-47ED-94FE-AD717680ED26}" srcOrd="0" destOrd="0" presId="urn:microsoft.com/office/officeart/2005/8/layout/pyramid2"/>
    <dgm:cxn modelId="{CC6B11B7-5287-45D3-ADE0-60FF1C9B2639}" type="presParOf" srcId="{9B42FB03-4594-4DAE-9336-B27B1D88365A}" destId="{AC64D1D9-68D0-46F6-8E7F-18698B97C9EE}" srcOrd="0" destOrd="0" presId="urn:microsoft.com/office/officeart/2005/8/layout/pyramid2"/>
    <dgm:cxn modelId="{47EEA80B-A20A-4A6E-A3B9-6F3F851F98D7}" type="presParOf" srcId="{9B42FB03-4594-4DAE-9336-B27B1D88365A}" destId="{B8F13DCE-7674-4F34-93DD-C036EBD4C515}" srcOrd="1" destOrd="0" presId="urn:microsoft.com/office/officeart/2005/8/layout/pyramid2"/>
    <dgm:cxn modelId="{51CA488C-185A-4CFF-B1BE-D7B4FB9A4DCC}" type="presParOf" srcId="{B8F13DCE-7674-4F34-93DD-C036EBD4C515}" destId="{720F0EAE-AE7B-4954-8144-1194863CC05F}" srcOrd="0" destOrd="0" presId="urn:microsoft.com/office/officeart/2005/8/layout/pyramid2"/>
    <dgm:cxn modelId="{D9A17DC9-4DFD-4366-A722-A362CDC5A072}" type="presParOf" srcId="{B8F13DCE-7674-4F34-93DD-C036EBD4C515}" destId="{19145558-5E45-4252-A612-23294132ADDA}" srcOrd="1" destOrd="0" presId="urn:microsoft.com/office/officeart/2005/8/layout/pyramid2"/>
    <dgm:cxn modelId="{E2260E2D-B717-483E-AA3B-84AB9D02E0CE}" type="presParOf" srcId="{B8F13DCE-7674-4F34-93DD-C036EBD4C515}" destId="{A1A35AF7-F4EF-4503-9B32-29147A3FFC4B}" srcOrd="2" destOrd="0" presId="urn:microsoft.com/office/officeart/2005/8/layout/pyramid2"/>
    <dgm:cxn modelId="{BA0D9BCD-E1C0-4871-BC30-6F4F0C94138D}" type="presParOf" srcId="{B8F13DCE-7674-4F34-93DD-C036EBD4C515}" destId="{C9C92AE7-1BEA-4AD4-9D34-1AFB0684FBDC}" srcOrd="3" destOrd="0" presId="urn:microsoft.com/office/officeart/2005/8/layout/pyramid2"/>
    <dgm:cxn modelId="{24B95ECB-94BC-4AFF-AE70-4B89C79FD8B5}" type="presParOf" srcId="{B8F13DCE-7674-4F34-93DD-C036EBD4C515}" destId="{2CE829BD-6289-47ED-94FE-AD717680ED26}" srcOrd="4" destOrd="0" presId="urn:microsoft.com/office/officeart/2005/8/layout/pyramid2"/>
    <dgm:cxn modelId="{E10CE304-13A2-4F14-9315-EF58643A6C9B}" type="presParOf" srcId="{B8F13DCE-7674-4F34-93DD-C036EBD4C515}" destId="{47417684-AEFC-4FB1-A04E-F6371DC720CF}" srcOrd="5" destOrd="0" presId="urn:microsoft.com/office/officeart/2005/8/layout/pyramid2"/>
    <dgm:cxn modelId="{14392611-98CB-4823-8C63-E7715FF6D20D}" type="presParOf" srcId="{B8F13DCE-7674-4F34-93DD-C036EBD4C515}" destId="{0ED5B40E-67DB-4A39-96B8-1C38E2FAC538}" srcOrd="6" destOrd="0" presId="urn:microsoft.com/office/officeart/2005/8/layout/pyramid2"/>
    <dgm:cxn modelId="{B67A41A8-85CE-4EFF-A058-2B8C4B43AC46}" type="presParOf" srcId="{B8F13DCE-7674-4F34-93DD-C036EBD4C515}" destId="{8827A8AC-8DA4-4E7F-8047-BBCBBA9F3784}" srcOrd="7" destOrd="0" presId="urn:microsoft.com/office/officeart/2005/8/layout/pyramid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DAEA008-9932-4A76-B25E-4AB96453C13A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EAB1389F-1E2D-4881-8A15-835842A472C5}">
      <dgm:prSet phldrT="[Text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GB" sz="2800" b="1" dirty="0" smtClean="0">
              <a:solidFill>
                <a:srgbClr val="FF0000"/>
              </a:solidFill>
            </a:rPr>
            <a:t>Causes of chronic meningitis </a:t>
          </a:r>
          <a:endParaRPr lang="en-GB" sz="2800" b="1" dirty="0">
            <a:solidFill>
              <a:srgbClr val="FF0000"/>
            </a:solidFill>
          </a:endParaRPr>
        </a:p>
      </dgm:t>
    </dgm:pt>
    <dgm:pt modelId="{5CEDE3A0-1167-4CD3-A821-54293FDABCDF}" type="parTrans" cxnId="{4BDB8FC2-9F1F-49FA-A602-23FE970E40B9}">
      <dgm:prSet/>
      <dgm:spPr/>
      <dgm:t>
        <a:bodyPr/>
        <a:lstStyle/>
        <a:p>
          <a:endParaRPr lang="en-GB"/>
        </a:p>
      </dgm:t>
    </dgm:pt>
    <dgm:pt modelId="{019247AF-F195-44F1-AA18-6FDD10811027}" type="sibTrans" cxnId="{4BDB8FC2-9F1F-49FA-A602-23FE970E40B9}">
      <dgm:prSet/>
      <dgm:spPr/>
      <dgm:t>
        <a:bodyPr/>
        <a:lstStyle/>
        <a:p>
          <a:endParaRPr lang="en-GB"/>
        </a:p>
      </dgm:t>
    </dgm:pt>
    <dgm:pt modelId="{0EAC5901-43B7-4BF6-BC7D-B638A640E63B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effectLst>
          <a:glow rad="63500">
            <a:schemeClr val="accent1">
              <a:satMod val="175000"/>
              <a:alpha val="40000"/>
            </a:schemeClr>
          </a:glow>
        </a:effectLst>
      </dgm:spPr>
      <dgm:t>
        <a:bodyPr/>
        <a:lstStyle/>
        <a:p>
          <a:r>
            <a:rPr lang="en-GB" sz="2400" dirty="0" smtClean="0"/>
            <a:t>Infectious causes</a:t>
          </a:r>
          <a:endParaRPr lang="en-GB" sz="2400" dirty="0"/>
        </a:p>
      </dgm:t>
    </dgm:pt>
    <dgm:pt modelId="{6020A6B6-BC49-47E3-A96A-B874ACA50312}" type="parTrans" cxnId="{BF477578-D903-4F79-9F78-40C4464BBAE7}">
      <dgm:prSet/>
      <dgm:spPr/>
      <dgm:t>
        <a:bodyPr/>
        <a:lstStyle/>
        <a:p>
          <a:endParaRPr lang="en-GB" dirty="0"/>
        </a:p>
      </dgm:t>
    </dgm:pt>
    <dgm:pt modelId="{A9CA83FF-FEA2-4F91-BA5C-00D0D577DC7F}" type="sibTrans" cxnId="{BF477578-D903-4F79-9F78-40C4464BBAE7}">
      <dgm:prSet/>
      <dgm:spPr/>
      <dgm:t>
        <a:bodyPr/>
        <a:lstStyle/>
        <a:p>
          <a:endParaRPr lang="en-GB"/>
        </a:p>
      </dgm:t>
    </dgm:pt>
    <dgm:pt modelId="{2C65E3C1-F13A-4120-8E10-26E8E630B448}">
      <dgm:prSet phldrT="[Text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en-GB" sz="2000" dirty="0" smtClean="0">
              <a:latin typeface="Andalus" pitchFamily="18" charset="-78"/>
              <a:cs typeface="Andalus" pitchFamily="18" charset="-78"/>
            </a:rPr>
            <a:t>Bacterial</a:t>
          </a:r>
        </a:p>
        <a:p>
          <a:pPr algn="l"/>
          <a:r>
            <a:rPr lang="en-GB" sz="2000" dirty="0" smtClean="0">
              <a:latin typeface="Andalus" pitchFamily="18" charset="-78"/>
              <a:cs typeface="Andalus" pitchFamily="18" charset="-78"/>
            </a:rPr>
            <a:t>Viral</a:t>
          </a:r>
        </a:p>
        <a:p>
          <a:pPr algn="l"/>
          <a:r>
            <a:rPr lang="en-GB" sz="2000" dirty="0" smtClean="0">
              <a:latin typeface="Andalus" pitchFamily="18" charset="-78"/>
              <a:cs typeface="Andalus" pitchFamily="18" charset="-78"/>
            </a:rPr>
            <a:t>Fungal</a:t>
          </a:r>
        </a:p>
        <a:p>
          <a:pPr algn="l"/>
          <a:r>
            <a:rPr lang="en-GB" sz="2000" dirty="0" smtClean="0">
              <a:latin typeface="Andalus" pitchFamily="18" charset="-78"/>
              <a:cs typeface="Andalus" pitchFamily="18" charset="-78"/>
            </a:rPr>
            <a:t>Protozoal</a:t>
          </a:r>
        </a:p>
        <a:p>
          <a:pPr algn="l"/>
          <a:r>
            <a:rPr lang="en-GB" sz="2000" dirty="0" err="1" smtClean="0">
              <a:latin typeface="Andalus" pitchFamily="18" charset="-78"/>
              <a:cs typeface="Andalus" pitchFamily="18" charset="-78"/>
            </a:rPr>
            <a:t>Helminthic</a:t>
          </a:r>
          <a:endParaRPr lang="en-GB" sz="2000" dirty="0">
            <a:latin typeface="Andalus" pitchFamily="18" charset="-78"/>
            <a:cs typeface="Andalus" pitchFamily="18" charset="-78"/>
          </a:endParaRPr>
        </a:p>
      </dgm:t>
    </dgm:pt>
    <dgm:pt modelId="{AB575226-8BCD-4B8E-9ED5-1D54E768C9A3}" type="parTrans" cxnId="{949E1961-9E73-4A9D-A5E8-7F94A06AB2AF}">
      <dgm:prSet/>
      <dgm:spPr/>
      <dgm:t>
        <a:bodyPr/>
        <a:lstStyle/>
        <a:p>
          <a:endParaRPr lang="en-GB" dirty="0"/>
        </a:p>
      </dgm:t>
    </dgm:pt>
    <dgm:pt modelId="{9EDBB058-F088-4D0D-B815-C88F525495E0}" type="sibTrans" cxnId="{949E1961-9E73-4A9D-A5E8-7F94A06AB2AF}">
      <dgm:prSet/>
      <dgm:spPr/>
      <dgm:t>
        <a:bodyPr/>
        <a:lstStyle/>
        <a:p>
          <a:endParaRPr lang="en-GB"/>
        </a:p>
      </dgm:t>
    </dgm:pt>
    <dgm:pt modelId="{427C8C88-4292-4EA5-A351-C11D992447F1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>
        <a:effectLst>
          <a:glow rad="63500">
            <a:schemeClr val="accent1">
              <a:satMod val="175000"/>
              <a:alpha val="40000"/>
            </a:schemeClr>
          </a:glow>
        </a:effectLst>
      </dgm:spPr>
      <dgm:t>
        <a:bodyPr/>
        <a:lstStyle/>
        <a:p>
          <a:r>
            <a:rPr lang="en-GB" sz="2400" dirty="0" smtClean="0"/>
            <a:t>Non infectious causes</a:t>
          </a:r>
        </a:p>
      </dgm:t>
    </dgm:pt>
    <dgm:pt modelId="{5D08667F-26E9-492D-9D73-54358F2E7868}" type="parTrans" cxnId="{14892B72-B4CD-4369-9D5F-524D858246F6}">
      <dgm:prSet/>
      <dgm:spPr/>
      <dgm:t>
        <a:bodyPr/>
        <a:lstStyle/>
        <a:p>
          <a:endParaRPr lang="en-GB"/>
        </a:p>
      </dgm:t>
    </dgm:pt>
    <dgm:pt modelId="{DB85BFA0-AF16-4EB9-8F7B-FC7E66D51F73}" type="sibTrans" cxnId="{14892B72-B4CD-4369-9D5F-524D858246F6}">
      <dgm:prSet/>
      <dgm:spPr/>
      <dgm:t>
        <a:bodyPr/>
        <a:lstStyle/>
        <a:p>
          <a:endParaRPr lang="en-GB"/>
        </a:p>
      </dgm:t>
    </dgm:pt>
    <dgm:pt modelId="{63C038E2-6B45-47EB-91DF-7BD26E6E80B2}">
      <dgm:prSet phldrT="[Text]" custT="1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en-GB" sz="2000" dirty="0" smtClean="0">
              <a:latin typeface="Andalus" pitchFamily="18" charset="-78"/>
              <a:cs typeface="Andalus" pitchFamily="18" charset="-78"/>
            </a:rPr>
            <a:t>Malignancy</a:t>
          </a:r>
        </a:p>
        <a:p>
          <a:pPr algn="l"/>
          <a:r>
            <a:rPr lang="en-GB" sz="2000" dirty="0" smtClean="0">
              <a:latin typeface="Andalus" pitchFamily="18" charset="-78"/>
              <a:cs typeface="Andalus" pitchFamily="18" charset="-78"/>
            </a:rPr>
            <a:t>Chemical</a:t>
          </a:r>
        </a:p>
        <a:p>
          <a:pPr algn="l"/>
          <a:r>
            <a:rPr lang="en-GB" sz="2000" dirty="0" smtClean="0">
              <a:latin typeface="Andalus" pitchFamily="18" charset="-78"/>
              <a:cs typeface="Andalus" pitchFamily="18" charset="-78"/>
            </a:rPr>
            <a:t>Primary inflammatory</a:t>
          </a:r>
        </a:p>
        <a:p>
          <a:pPr algn="l"/>
          <a:r>
            <a:rPr lang="en-GB" sz="2000" dirty="0" smtClean="0">
              <a:latin typeface="Andalus" pitchFamily="18" charset="-78"/>
              <a:cs typeface="Andalus" pitchFamily="18" charset="-78"/>
            </a:rPr>
            <a:t>CNS disorders</a:t>
          </a:r>
          <a:endParaRPr lang="en-GB" sz="2000" dirty="0">
            <a:latin typeface="Andalus" pitchFamily="18" charset="-78"/>
            <a:cs typeface="Andalus" pitchFamily="18" charset="-78"/>
          </a:endParaRPr>
        </a:p>
      </dgm:t>
    </dgm:pt>
    <dgm:pt modelId="{2DBD82AC-94B2-4059-994B-9C5597E0CD1B}" type="parTrans" cxnId="{C4F26C7E-D365-47C2-BD53-655ADA8F5F73}">
      <dgm:prSet/>
      <dgm:spPr/>
      <dgm:t>
        <a:bodyPr/>
        <a:lstStyle/>
        <a:p>
          <a:endParaRPr lang="en-GB"/>
        </a:p>
      </dgm:t>
    </dgm:pt>
    <dgm:pt modelId="{A8827E21-45E4-4E0E-95A9-4C65EDAE094F}" type="sibTrans" cxnId="{C4F26C7E-D365-47C2-BD53-655ADA8F5F73}">
      <dgm:prSet/>
      <dgm:spPr/>
      <dgm:t>
        <a:bodyPr/>
        <a:lstStyle/>
        <a:p>
          <a:endParaRPr lang="en-GB"/>
        </a:p>
      </dgm:t>
    </dgm:pt>
    <dgm:pt modelId="{31E2AB6B-85A5-4E83-9B35-667DEDE401B0}" type="pres">
      <dgm:prSet presAssocID="{0DAEA008-9932-4A76-B25E-4AB96453C13A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EFD9CDBD-BD43-4E81-ADBE-2D19B69E1183}" type="pres">
      <dgm:prSet presAssocID="{EAB1389F-1E2D-4881-8A15-835842A472C5}" presName="root1" presStyleCnt="0"/>
      <dgm:spPr/>
    </dgm:pt>
    <dgm:pt modelId="{4EE214F4-0841-4104-87C1-6DD221D4F41C}" type="pres">
      <dgm:prSet presAssocID="{EAB1389F-1E2D-4881-8A15-835842A472C5}" presName="LevelOneTextNode" presStyleLbl="node0" presStyleIdx="0" presStyleCnt="1" custScaleX="148488" custScaleY="227616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A6A60E08-6F76-46FB-B277-A90828EBA9D2}" type="pres">
      <dgm:prSet presAssocID="{EAB1389F-1E2D-4881-8A15-835842A472C5}" presName="level2hierChild" presStyleCnt="0"/>
      <dgm:spPr/>
    </dgm:pt>
    <dgm:pt modelId="{BACE01C1-7067-4E64-81B1-D48F7878DC62}" type="pres">
      <dgm:prSet presAssocID="{6020A6B6-BC49-47E3-A96A-B874ACA50312}" presName="conn2-1" presStyleLbl="parChTrans1D2" presStyleIdx="0" presStyleCnt="2"/>
      <dgm:spPr/>
      <dgm:t>
        <a:bodyPr/>
        <a:lstStyle/>
        <a:p>
          <a:endParaRPr lang="en-GB"/>
        </a:p>
      </dgm:t>
    </dgm:pt>
    <dgm:pt modelId="{4B020527-7B5F-48E2-B48C-E509581B41C2}" type="pres">
      <dgm:prSet presAssocID="{6020A6B6-BC49-47E3-A96A-B874ACA50312}" presName="connTx" presStyleLbl="parChTrans1D2" presStyleIdx="0" presStyleCnt="2"/>
      <dgm:spPr/>
      <dgm:t>
        <a:bodyPr/>
        <a:lstStyle/>
        <a:p>
          <a:endParaRPr lang="en-GB"/>
        </a:p>
      </dgm:t>
    </dgm:pt>
    <dgm:pt modelId="{7A35E6C4-F748-4CD3-BDCF-0A8C5CBE8D51}" type="pres">
      <dgm:prSet presAssocID="{0EAC5901-43B7-4BF6-BC7D-B638A640E63B}" presName="root2" presStyleCnt="0"/>
      <dgm:spPr/>
    </dgm:pt>
    <dgm:pt modelId="{2E06C780-6989-4F04-90DB-BA883FF55532}" type="pres">
      <dgm:prSet presAssocID="{0EAC5901-43B7-4BF6-BC7D-B638A640E63B}" presName="LevelTwoTextNode" presStyleLbl="node2" presStyleIdx="0" presStyleCnt="2" custScaleX="120994" custScaleY="120274" custLinFactNeighborX="0" custLinFactNeighborY="-16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4955FF9A-9CDF-473F-914A-81EA76AC78DF}" type="pres">
      <dgm:prSet presAssocID="{0EAC5901-43B7-4BF6-BC7D-B638A640E63B}" presName="level3hierChild" presStyleCnt="0"/>
      <dgm:spPr/>
    </dgm:pt>
    <dgm:pt modelId="{E6636541-9191-4F45-B327-C0EC6FE79E59}" type="pres">
      <dgm:prSet presAssocID="{AB575226-8BCD-4B8E-9ED5-1D54E768C9A3}" presName="conn2-1" presStyleLbl="parChTrans1D3" presStyleIdx="0" presStyleCnt="2"/>
      <dgm:spPr/>
      <dgm:t>
        <a:bodyPr/>
        <a:lstStyle/>
        <a:p>
          <a:endParaRPr lang="en-GB"/>
        </a:p>
      </dgm:t>
    </dgm:pt>
    <dgm:pt modelId="{E3ABB79F-B58C-4AF9-9EFE-814AA9FB0636}" type="pres">
      <dgm:prSet presAssocID="{AB575226-8BCD-4B8E-9ED5-1D54E768C9A3}" presName="connTx" presStyleLbl="parChTrans1D3" presStyleIdx="0" presStyleCnt="2"/>
      <dgm:spPr/>
      <dgm:t>
        <a:bodyPr/>
        <a:lstStyle/>
        <a:p>
          <a:endParaRPr lang="en-GB"/>
        </a:p>
      </dgm:t>
    </dgm:pt>
    <dgm:pt modelId="{AF95FA3D-F829-470D-9848-D394128FA1DA}" type="pres">
      <dgm:prSet presAssocID="{2C65E3C1-F13A-4120-8E10-26E8E630B448}" presName="root2" presStyleCnt="0"/>
      <dgm:spPr/>
    </dgm:pt>
    <dgm:pt modelId="{5C301430-81C9-425A-8FA9-CC747F7C4CFC}" type="pres">
      <dgm:prSet presAssocID="{2C65E3C1-F13A-4120-8E10-26E8E630B448}" presName="LevelTwoTextNode" presStyleLbl="node3" presStyleIdx="0" presStyleCnt="2" custScaleX="171651" custScaleY="251259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F2B1454C-E0B6-4AAF-9ABF-70056195F85C}" type="pres">
      <dgm:prSet presAssocID="{2C65E3C1-F13A-4120-8E10-26E8E630B448}" presName="level3hierChild" presStyleCnt="0"/>
      <dgm:spPr/>
    </dgm:pt>
    <dgm:pt modelId="{E2B9599B-D2D5-4F12-8CF0-7739CE9C1335}" type="pres">
      <dgm:prSet presAssocID="{5D08667F-26E9-492D-9D73-54358F2E7868}" presName="conn2-1" presStyleLbl="parChTrans1D2" presStyleIdx="1" presStyleCnt="2"/>
      <dgm:spPr/>
      <dgm:t>
        <a:bodyPr/>
        <a:lstStyle/>
        <a:p>
          <a:endParaRPr lang="en-GB"/>
        </a:p>
      </dgm:t>
    </dgm:pt>
    <dgm:pt modelId="{F8C58D4C-79EE-4A83-A371-952CBA8A95B2}" type="pres">
      <dgm:prSet presAssocID="{5D08667F-26E9-492D-9D73-54358F2E7868}" presName="connTx" presStyleLbl="parChTrans1D2" presStyleIdx="1" presStyleCnt="2"/>
      <dgm:spPr/>
      <dgm:t>
        <a:bodyPr/>
        <a:lstStyle/>
        <a:p>
          <a:endParaRPr lang="en-GB"/>
        </a:p>
      </dgm:t>
    </dgm:pt>
    <dgm:pt modelId="{197D9D4F-1102-4095-BD38-66138D56452C}" type="pres">
      <dgm:prSet presAssocID="{427C8C88-4292-4EA5-A351-C11D992447F1}" presName="root2" presStyleCnt="0"/>
      <dgm:spPr/>
    </dgm:pt>
    <dgm:pt modelId="{D69338A6-B7F3-4077-9A95-AE87AE983171}" type="pres">
      <dgm:prSet presAssocID="{427C8C88-4292-4EA5-A351-C11D992447F1}" presName="LevelTwoTextNode" presStyleLbl="node2" presStyleIdx="1" presStyleCnt="2" custScaleX="120994" custScaleY="120274" custLinFactNeighborX="0" custLinFactNeighborY="-16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9557301E-7EF5-4D56-8766-AF7552F97525}" type="pres">
      <dgm:prSet presAssocID="{427C8C88-4292-4EA5-A351-C11D992447F1}" presName="level3hierChild" presStyleCnt="0"/>
      <dgm:spPr/>
    </dgm:pt>
    <dgm:pt modelId="{90D72A17-53BB-4B90-86EB-846CEFC16CA6}" type="pres">
      <dgm:prSet presAssocID="{2DBD82AC-94B2-4059-994B-9C5597E0CD1B}" presName="conn2-1" presStyleLbl="parChTrans1D3" presStyleIdx="1" presStyleCnt="2"/>
      <dgm:spPr/>
      <dgm:t>
        <a:bodyPr/>
        <a:lstStyle/>
        <a:p>
          <a:endParaRPr lang="en-GB"/>
        </a:p>
      </dgm:t>
    </dgm:pt>
    <dgm:pt modelId="{29E53287-6C62-4220-950C-169FED58EE0F}" type="pres">
      <dgm:prSet presAssocID="{2DBD82AC-94B2-4059-994B-9C5597E0CD1B}" presName="connTx" presStyleLbl="parChTrans1D3" presStyleIdx="1" presStyleCnt="2"/>
      <dgm:spPr/>
      <dgm:t>
        <a:bodyPr/>
        <a:lstStyle/>
        <a:p>
          <a:endParaRPr lang="en-GB"/>
        </a:p>
      </dgm:t>
    </dgm:pt>
    <dgm:pt modelId="{C9B69A92-A77D-4432-9C52-18744F533D7A}" type="pres">
      <dgm:prSet presAssocID="{63C038E2-6B45-47EB-91DF-7BD26E6E80B2}" presName="root2" presStyleCnt="0"/>
      <dgm:spPr/>
    </dgm:pt>
    <dgm:pt modelId="{436E43D5-6328-432C-B3A2-38D80ECC5DDA}" type="pres">
      <dgm:prSet presAssocID="{63C038E2-6B45-47EB-91DF-7BD26E6E80B2}" presName="LevelTwoTextNode" presStyleLbl="node3" presStyleIdx="1" presStyleCnt="2" custScaleX="171651" custScaleY="251259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4AAB650-E1E5-4465-AC9E-1C4847CAE861}" type="pres">
      <dgm:prSet presAssocID="{63C038E2-6B45-47EB-91DF-7BD26E6E80B2}" presName="level3hierChild" presStyleCnt="0"/>
      <dgm:spPr/>
    </dgm:pt>
  </dgm:ptLst>
  <dgm:cxnLst>
    <dgm:cxn modelId="{4BDB8FC2-9F1F-49FA-A602-23FE970E40B9}" srcId="{0DAEA008-9932-4A76-B25E-4AB96453C13A}" destId="{EAB1389F-1E2D-4881-8A15-835842A472C5}" srcOrd="0" destOrd="0" parTransId="{5CEDE3A0-1167-4CD3-A821-54293FDABCDF}" sibTransId="{019247AF-F195-44F1-AA18-6FDD10811027}"/>
    <dgm:cxn modelId="{7FB43AB0-63D9-43FA-AE42-85AE6A6376BC}" type="presOf" srcId="{6020A6B6-BC49-47E3-A96A-B874ACA50312}" destId="{4B020527-7B5F-48E2-B48C-E509581B41C2}" srcOrd="1" destOrd="0" presId="urn:microsoft.com/office/officeart/2005/8/layout/hierarchy2"/>
    <dgm:cxn modelId="{DDA0B963-8FEB-4E96-A67C-0D56F793C7B0}" type="presOf" srcId="{2DBD82AC-94B2-4059-994B-9C5597E0CD1B}" destId="{90D72A17-53BB-4B90-86EB-846CEFC16CA6}" srcOrd="0" destOrd="0" presId="urn:microsoft.com/office/officeart/2005/8/layout/hierarchy2"/>
    <dgm:cxn modelId="{C4F26C7E-D365-47C2-BD53-655ADA8F5F73}" srcId="{427C8C88-4292-4EA5-A351-C11D992447F1}" destId="{63C038E2-6B45-47EB-91DF-7BD26E6E80B2}" srcOrd="0" destOrd="0" parTransId="{2DBD82AC-94B2-4059-994B-9C5597E0CD1B}" sibTransId="{A8827E21-45E4-4E0E-95A9-4C65EDAE094F}"/>
    <dgm:cxn modelId="{BF477578-D903-4F79-9F78-40C4464BBAE7}" srcId="{EAB1389F-1E2D-4881-8A15-835842A472C5}" destId="{0EAC5901-43B7-4BF6-BC7D-B638A640E63B}" srcOrd="0" destOrd="0" parTransId="{6020A6B6-BC49-47E3-A96A-B874ACA50312}" sibTransId="{A9CA83FF-FEA2-4F91-BA5C-00D0D577DC7F}"/>
    <dgm:cxn modelId="{D7996DB9-E16F-4BF0-B5D2-BD40DFEA61FC}" type="presOf" srcId="{6020A6B6-BC49-47E3-A96A-B874ACA50312}" destId="{BACE01C1-7067-4E64-81B1-D48F7878DC62}" srcOrd="0" destOrd="0" presId="urn:microsoft.com/office/officeart/2005/8/layout/hierarchy2"/>
    <dgm:cxn modelId="{9714E63A-4DB5-41D6-A1AC-D9EF37D029B7}" type="presOf" srcId="{0EAC5901-43B7-4BF6-BC7D-B638A640E63B}" destId="{2E06C780-6989-4F04-90DB-BA883FF55532}" srcOrd="0" destOrd="0" presId="urn:microsoft.com/office/officeart/2005/8/layout/hierarchy2"/>
    <dgm:cxn modelId="{14892B72-B4CD-4369-9D5F-524D858246F6}" srcId="{EAB1389F-1E2D-4881-8A15-835842A472C5}" destId="{427C8C88-4292-4EA5-A351-C11D992447F1}" srcOrd="1" destOrd="0" parTransId="{5D08667F-26E9-492D-9D73-54358F2E7868}" sibTransId="{DB85BFA0-AF16-4EB9-8F7B-FC7E66D51F73}"/>
    <dgm:cxn modelId="{C77BB89E-22D9-46E1-90B8-CA6EF92D27ED}" type="presOf" srcId="{2DBD82AC-94B2-4059-994B-9C5597E0CD1B}" destId="{29E53287-6C62-4220-950C-169FED58EE0F}" srcOrd="1" destOrd="0" presId="urn:microsoft.com/office/officeart/2005/8/layout/hierarchy2"/>
    <dgm:cxn modelId="{A161CBB9-A9A3-467B-84E2-729BC6676A84}" type="presOf" srcId="{5D08667F-26E9-492D-9D73-54358F2E7868}" destId="{F8C58D4C-79EE-4A83-A371-952CBA8A95B2}" srcOrd="1" destOrd="0" presId="urn:microsoft.com/office/officeart/2005/8/layout/hierarchy2"/>
    <dgm:cxn modelId="{A3BCD6AC-B530-4AFC-81BD-C984AA91A429}" type="presOf" srcId="{427C8C88-4292-4EA5-A351-C11D992447F1}" destId="{D69338A6-B7F3-4077-9A95-AE87AE983171}" srcOrd="0" destOrd="0" presId="urn:microsoft.com/office/officeart/2005/8/layout/hierarchy2"/>
    <dgm:cxn modelId="{949E1961-9E73-4A9D-A5E8-7F94A06AB2AF}" srcId="{0EAC5901-43B7-4BF6-BC7D-B638A640E63B}" destId="{2C65E3C1-F13A-4120-8E10-26E8E630B448}" srcOrd="0" destOrd="0" parTransId="{AB575226-8BCD-4B8E-9ED5-1D54E768C9A3}" sibTransId="{9EDBB058-F088-4D0D-B815-C88F525495E0}"/>
    <dgm:cxn modelId="{B0A16423-BDC1-468E-8B49-486D4CDEB9EB}" type="presOf" srcId="{AB575226-8BCD-4B8E-9ED5-1D54E768C9A3}" destId="{E6636541-9191-4F45-B327-C0EC6FE79E59}" srcOrd="0" destOrd="0" presId="urn:microsoft.com/office/officeart/2005/8/layout/hierarchy2"/>
    <dgm:cxn modelId="{8827BFC6-2438-4F89-93F0-331838A4CF05}" type="presOf" srcId="{63C038E2-6B45-47EB-91DF-7BD26E6E80B2}" destId="{436E43D5-6328-432C-B3A2-38D80ECC5DDA}" srcOrd="0" destOrd="0" presId="urn:microsoft.com/office/officeart/2005/8/layout/hierarchy2"/>
    <dgm:cxn modelId="{14D45E9E-5C51-4A08-94E2-E21FA1AEAFCA}" type="presOf" srcId="{AB575226-8BCD-4B8E-9ED5-1D54E768C9A3}" destId="{E3ABB79F-B58C-4AF9-9EFE-814AA9FB0636}" srcOrd="1" destOrd="0" presId="urn:microsoft.com/office/officeart/2005/8/layout/hierarchy2"/>
    <dgm:cxn modelId="{E46142F6-809C-4977-B7C0-89B6A15DF13D}" type="presOf" srcId="{2C65E3C1-F13A-4120-8E10-26E8E630B448}" destId="{5C301430-81C9-425A-8FA9-CC747F7C4CFC}" srcOrd="0" destOrd="0" presId="urn:microsoft.com/office/officeart/2005/8/layout/hierarchy2"/>
    <dgm:cxn modelId="{8F4B5D34-911D-4AD6-9943-3BD0F99F49D0}" type="presOf" srcId="{EAB1389F-1E2D-4881-8A15-835842A472C5}" destId="{4EE214F4-0841-4104-87C1-6DD221D4F41C}" srcOrd="0" destOrd="0" presId="urn:microsoft.com/office/officeart/2005/8/layout/hierarchy2"/>
    <dgm:cxn modelId="{E4691B7D-D672-45F8-8709-CFEE6CB1D088}" type="presOf" srcId="{5D08667F-26E9-492D-9D73-54358F2E7868}" destId="{E2B9599B-D2D5-4F12-8CF0-7739CE9C1335}" srcOrd="0" destOrd="0" presId="urn:microsoft.com/office/officeart/2005/8/layout/hierarchy2"/>
    <dgm:cxn modelId="{1629E20A-5358-45F4-B2D7-EBCE02383D42}" type="presOf" srcId="{0DAEA008-9932-4A76-B25E-4AB96453C13A}" destId="{31E2AB6B-85A5-4E83-9B35-667DEDE401B0}" srcOrd="0" destOrd="0" presId="urn:microsoft.com/office/officeart/2005/8/layout/hierarchy2"/>
    <dgm:cxn modelId="{DDD82764-CF28-49D6-B6F2-17DEC832E3DE}" type="presParOf" srcId="{31E2AB6B-85A5-4E83-9B35-667DEDE401B0}" destId="{EFD9CDBD-BD43-4E81-ADBE-2D19B69E1183}" srcOrd="0" destOrd="0" presId="urn:microsoft.com/office/officeart/2005/8/layout/hierarchy2"/>
    <dgm:cxn modelId="{7B0ADED3-0F4A-4C8B-97BA-6901F6A41C06}" type="presParOf" srcId="{EFD9CDBD-BD43-4E81-ADBE-2D19B69E1183}" destId="{4EE214F4-0841-4104-87C1-6DD221D4F41C}" srcOrd="0" destOrd="0" presId="urn:microsoft.com/office/officeart/2005/8/layout/hierarchy2"/>
    <dgm:cxn modelId="{62FA33D1-B948-4126-909B-550A46E7D636}" type="presParOf" srcId="{EFD9CDBD-BD43-4E81-ADBE-2D19B69E1183}" destId="{A6A60E08-6F76-46FB-B277-A90828EBA9D2}" srcOrd="1" destOrd="0" presId="urn:microsoft.com/office/officeart/2005/8/layout/hierarchy2"/>
    <dgm:cxn modelId="{59D68671-28E0-45AA-ABD9-8937CE0C5B6B}" type="presParOf" srcId="{A6A60E08-6F76-46FB-B277-A90828EBA9D2}" destId="{BACE01C1-7067-4E64-81B1-D48F7878DC62}" srcOrd="0" destOrd="0" presId="urn:microsoft.com/office/officeart/2005/8/layout/hierarchy2"/>
    <dgm:cxn modelId="{D5E6311F-B334-4D05-8866-094428756A2D}" type="presParOf" srcId="{BACE01C1-7067-4E64-81B1-D48F7878DC62}" destId="{4B020527-7B5F-48E2-B48C-E509581B41C2}" srcOrd="0" destOrd="0" presId="urn:microsoft.com/office/officeart/2005/8/layout/hierarchy2"/>
    <dgm:cxn modelId="{ED6B2F20-432E-4063-8ADF-D18BA27616C6}" type="presParOf" srcId="{A6A60E08-6F76-46FB-B277-A90828EBA9D2}" destId="{7A35E6C4-F748-4CD3-BDCF-0A8C5CBE8D51}" srcOrd="1" destOrd="0" presId="urn:microsoft.com/office/officeart/2005/8/layout/hierarchy2"/>
    <dgm:cxn modelId="{52F8D2E3-088D-4CC0-95A3-036852DC76B0}" type="presParOf" srcId="{7A35E6C4-F748-4CD3-BDCF-0A8C5CBE8D51}" destId="{2E06C780-6989-4F04-90DB-BA883FF55532}" srcOrd="0" destOrd="0" presId="urn:microsoft.com/office/officeart/2005/8/layout/hierarchy2"/>
    <dgm:cxn modelId="{5E787472-B154-4110-8A92-268F414BA826}" type="presParOf" srcId="{7A35E6C4-F748-4CD3-BDCF-0A8C5CBE8D51}" destId="{4955FF9A-9CDF-473F-914A-81EA76AC78DF}" srcOrd="1" destOrd="0" presId="urn:microsoft.com/office/officeart/2005/8/layout/hierarchy2"/>
    <dgm:cxn modelId="{675FBB4C-8B61-45CC-8229-05CC505559F0}" type="presParOf" srcId="{4955FF9A-9CDF-473F-914A-81EA76AC78DF}" destId="{E6636541-9191-4F45-B327-C0EC6FE79E59}" srcOrd="0" destOrd="0" presId="urn:microsoft.com/office/officeart/2005/8/layout/hierarchy2"/>
    <dgm:cxn modelId="{AFC450F4-2823-4823-A409-0A744B83AEF4}" type="presParOf" srcId="{E6636541-9191-4F45-B327-C0EC6FE79E59}" destId="{E3ABB79F-B58C-4AF9-9EFE-814AA9FB0636}" srcOrd="0" destOrd="0" presId="urn:microsoft.com/office/officeart/2005/8/layout/hierarchy2"/>
    <dgm:cxn modelId="{BF8627ED-965E-4D9F-B98E-BEDBD9EFDBEF}" type="presParOf" srcId="{4955FF9A-9CDF-473F-914A-81EA76AC78DF}" destId="{AF95FA3D-F829-470D-9848-D394128FA1DA}" srcOrd="1" destOrd="0" presId="urn:microsoft.com/office/officeart/2005/8/layout/hierarchy2"/>
    <dgm:cxn modelId="{F7520954-80D4-48FC-8BF7-50021E83C450}" type="presParOf" srcId="{AF95FA3D-F829-470D-9848-D394128FA1DA}" destId="{5C301430-81C9-425A-8FA9-CC747F7C4CFC}" srcOrd="0" destOrd="0" presId="urn:microsoft.com/office/officeart/2005/8/layout/hierarchy2"/>
    <dgm:cxn modelId="{84B1BB53-9006-41E0-B80A-198EB51568C5}" type="presParOf" srcId="{AF95FA3D-F829-470D-9848-D394128FA1DA}" destId="{F2B1454C-E0B6-4AAF-9ABF-70056195F85C}" srcOrd="1" destOrd="0" presId="urn:microsoft.com/office/officeart/2005/8/layout/hierarchy2"/>
    <dgm:cxn modelId="{E4CE6B69-9F4E-4A71-BA8E-84A892DBBADD}" type="presParOf" srcId="{A6A60E08-6F76-46FB-B277-A90828EBA9D2}" destId="{E2B9599B-D2D5-4F12-8CF0-7739CE9C1335}" srcOrd="2" destOrd="0" presId="urn:microsoft.com/office/officeart/2005/8/layout/hierarchy2"/>
    <dgm:cxn modelId="{2BDC4850-4473-4C6F-9C2F-59613D40FC46}" type="presParOf" srcId="{E2B9599B-D2D5-4F12-8CF0-7739CE9C1335}" destId="{F8C58D4C-79EE-4A83-A371-952CBA8A95B2}" srcOrd="0" destOrd="0" presId="urn:microsoft.com/office/officeart/2005/8/layout/hierarchy2"/>
    <dgm:cxn modelId="{180DD8C5-E829-4869-8752-39FEA16C03BA}" type="presParOf" srcId="{A6A60E08-6F76-46FB-B277-A90828EBA9D2}" destId="{197D9D4F-1102-4095-BD38-66138D56452C}" srcOrd="3" destOrd="0" presId="urn:microsoft.com/office/officeart/2005/8/layout/hierarchy2"/>
    <dgm:cxn modelId="{5D87F5B6-D167-4821-9937-FF549B28EAF7}" type="presParOf" srcId="{197D9D4F-1102-4095-BD38-66138D56452C}" destId="{D69338A6-B7F3-4077-9A95-AE87AE983171}" srcOrd="0" destOrd="0" presId="urn:microsoft.com/office/officeart/2005/8/layout/hierarchy2"/>
    <dgm:cxn modelId="{0379DA68-1339-4093-B6C2-C3E846BFF85E}" type="presParOf" srcId="{197D9D4F-1102-4095-BD38-66138D56452C}" destId="{9557301E-7EF5-4D56-8766-AF7552F97525}" srcOrd="1" destOrd="0" presId="urn:microsoft.com/office/officeart/2005/8/layout/hierarchy2"/>
    <dgm:cxn modelId="{6FF877ED-F3FB-44D1-9AD7-52552D844686}" type="presParOf" srcId="{9557301E-7EF5-4D56-8766-AF7552F97525}" destId="{90D72A17-53BB-4B90-86EB-846CEFC16CA6}" srcOrd="0" destOrd="0" presId="urn:microsoft.com/office/officeart/2005/8/layout/hierarchy2"/>
    <dgm:cxn modelId="{351DFB58-1777-4717-A780-615FEC5BC0D2}" type="presParOf" srcId="{90D72A17-53BB-4B90-86EB-846CEFC16CA6}" destId="{29E53287-6C62-4220-950C-169FED58EE0F}" srcOrd="0" destOrd="0" presId="urn:microsoft.com/office/officeart/2005/8/layout/hierarchy2"/>
    <dgm:cxn modelId="{3775A8A5-57B2-498B-A371-457C54A14C16}" type="presParOf" srcId="{9557301E-7EF5-4D56-8766-AF7552F97525}" destId="{C9B69A92-A77D-4432-9C52-18744F533D7A}" srcOrd="1" destOrd="0" presId="urn:microsoft.com/office/officeart/2005/8/layout/hierarchy2"/>
    <dgm:cxn modelId="{72D41242-0C1D-451C-A1F3-3CDDFD1AE658}" type="presParOf" srcId="{C9B69A92-A77D-4432-9C52-18744F533D7A}" destId="{436E43D5-6328-432C-B3A2-38D80ECC5DDA}" srcOrd="0" destOrd="0" presId="urn:microsoft.com/office/officeart/2005/8/layout/hierarchy2"/>
    <dgm:cxn modelId="{32CFE539-32BC-4422-8F07-293FE3E925E3}" type="presParOf" srcId="{C9B69A92-A77D-4432-9C52-18744F533D7A}" destId="{24AAB650-E1E5-4465-AC9E-1C4847CAE861}" srcOrd="1" destOrd="0" presId="urn:microsoft.com/office/officeart/2005/8/layout/hierarchy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23AFD39-4C1C-481B-80C9-0B55D95D47CA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E02F9627-4B6A-4B39-A69B-7CB6F96B0F42}">
      <dgm:prSet phldrT="[Text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effectLst>
          <a:glow rad="63500">
            <a:schemeClr val="accent1">
              <a:satMod val="175000"/>
              <a:alpha val="40000"/>
            </a:schemeClr>
          </a:glow>
        </a:effectLst>
      </dgm:spPr>
      <dgm:t>
        <a:bodyPr/>
        <a:lstStyle/>
        <a:p>
          <a:r>
            <a:rPr lang="en-GB" dirty="0" smtClean="0">
              <a:solidFill>
                <a:srgbClr val="7030A0"/>
              </a:solidFill>
              <a:latin typeface="Agency FB" pitchFamily="34" charset="0"/>
            </a:rPr>
            <a:t>Fungal </a:t>
          </a:r>
          <a:endParaRPr lang="en-GB" dirty="0">
            <a:solidFill>
              <a:srgbClr val="7030A0"/>
            </a:solidFill>
            <a:latin typeface="Agency FB" pitchFamily="34" charset="0"/>
          </a:endParaRPr>
        </a:p>
      </dgm:t>
    </dgm:pt>
    <dgm:pt modelId="{573CD24F-514F-4241-ABA9-84AC8A3D1D08}" type="parTrans" cxnId="{AC9B750E-3673-4544-A830-7C4509C9F2D4}">
      <dgm:prSet/>
      <dgm:spPr/>
      <dgm:t>
        <a:bodyPr/>
        <a:lstStyle/>
        <a:p>
          <a:endParaRPr lang="en-GB"/>
        </a:p>
      </dgm:t>
    </dgm:pt>
    <dgm:pt modelId="{0ACC551B-B0B5-4047-B663-DB131942F24E}" type="sibTrans" cxnId="{AC9B750E-3673-4544-A830-7C4509C9F2D4}">
      <dgm:prSet/>
      <dgm:spPr/>
      <dgm:t>
        <a:bodyPr/>
        <a:lstStyle/>
        <a:p>
          <a:endParaRPr lang="en-GB"/>
        </a:p>
      </dgm:t>
    </dgm:pt>
    <dgm:pt modelId="{0964CC0B-8057-4E02-8309-82532A913533}">
      <dgm:prSet phldrT="[Text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effectLst>
          <a:glow rad="63500">
            <a:schemeClr val="accent1">
              <a:satMod val="175000"/>
              <a:alpha val="40000"/>
            </a:schemeClr>
          </a:glow>
        </a:effectLst>
      </dgm:spPr>
      <dgm:t>
        <a:bodyPr/>
        <a:lstStyle/>
        <a:p>
          <a:r>
            <a:rPr lang="en-GB" dirty="0" smtClean="0">
              <a:solidFill>
                <a:srgbClr val="7030A0"/>
              </a:solidFill>
              <a:latin typeface="Agency FB" pitchFamily="34" charset="0"/>
            </a:rPr>
            <a:t>Protozoal </a:t>
          </a:r>
          <a:endParaRPr lang="en-GB" dirty="0">
            <a:solidFill>
              <a:srgbClr val="7030A0"/>
            </a:solidFill>
            <a:latin typeface="Agency FB" pitchFamily="34" charset="0"/>
          </a:endParaRPr>
        </a:p>
      </dgm:t>
    </dgm:pt>
    <dgm:pt modelId="{54D1F90D-0697-4E9E-8480-18FB4C9C6522}" type="parTrans" cxnId="{6CE2FDA1-5F20-4601-9BFC-76992021A100}">
      <dgm:prSet/>
      <dgm:spPr/>
      <dgm:t>
        <a:bodyPr/>
        <a:lstStyle/>
        <a:p>
          <a:endParaRPr lang="en-GB"/>
        </a:p>
      </dgm:t>
    </dgm:pt>
    <dgm:pt modelId="{3D439612-1D4A-4D42-8A08-56FE8784E328}" type="sibTrans" cxnId="{6CE2FDA1-5F20-4601-9BFC-76992021A100}">
      <dgm:prSet/>
      <dgm:spPr/>
      <dgm:t>
        <a:bodyPr/>
        <a:lstStyle/>
        <a:p>
          <a:endParaRPr lang="en-GB"/>
        </a:p>
      </dgm:t>
    </dgm:pt>
    <dgm:pt modelId="{376AFC13-B210-4949-AFD5-DB9D4B12854B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GB" sz="2400" dirty="0" smtClean="0">
              <a:latin typeface="Andalus" pitchFamily="18" charset="-78"/>
              <a:cs typeface="Andalus" pitchFamily="18" charset="-78"/>
            </a:rPr>
            <a:t>Toxoplasma </a:t>
          </a:r>
          <a:endParaRPr lang="en-GB" sz="2400" dirty="0">
            <a:latin typeface="Andalus" pitchFamily="18" charset="-78"/>
            <a:cs typeface="Andalus" pitchFamily="18" charset="-78"/>
          </a:endParaRPr>
        </a:p>
      </dgm:t>
    </dgm:pt>
    <dgm:pt modelId="{E85BDBA8-7C48-4A9A-A5E2-72D0F82D6EAA}" type="parTrans" cxnId="{F465D1AB-7D11-425A-8BB6-4398EBB5152D}">
      <dgm:prSet/>
      <dgm:spPr/>
      <dgm:t>
        <a:bodyPr/>
        <a:lstStyle/>
        <a:p>
          <a:endParaRPr lang="en-GB"/>
        </a:p>
      </dgm:t>
    </dgm:pt>
    <dgm:pt modelId="{BB5E33CD-DCF0-44D8-B722-1F20A098E464}" type="sibTrans" cxnId="{F465D1AB-7D11-425A-8BB6-4398EBB5152D}">
      <dgm:prSet/>
      <dgm:spPr/>
      <dgm:t>
        <a:bodyPr/>
        <a:lstStyle/>
        <a:p>
          <a:endParaRPr lang="en-GB"/>
        </a:p>
      </dgm:t>
    </dgm:pt>
    <dgm:pt modelId="{C74ED2CB-D5D7-48F8-A7FF-BE71D537B377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GB" sz="2400" dirty="0" smtClean="0">
              <a:latin typeface="Andalus" pitchFamily="18" charset="-78"/>
              <a:cs typeface="Andalus" pitchFamily="18" charset="-78"/>
            </a:rPr>
            <a:t>trypanosomiasis</a:t>
          </a:r>
          <a:endParaRPr lang="en-GB" sz="2400" dirty="0">
            <a:latin typeface="Andalus" pitchFamily="18" charset="-78"/>
            <a:cs typeface="Andalus" pitchFamily="18" charset="-78"/>
          </a:endParaRPr>
        </a:p>
      </dgm:t>
    </dgm:pt>
    <dgm:pt modelId="{EA7C6745-2611-412C-981B-242F9D887D86}" type="parTrans" cxnId="{8C8CD7E9-5BE7-43AC-84E6-83990984CC0F}">
      <dgm:prSet/>
      <dgm:spPr/>
      <dgm:t>
        <a:bodyPr/>
        <a:lstStyle/>
        <a:p>
          <a:endParaRPr lang="en-GB"/>
        </a:p>
      </dgm:t>
    </dgm:pt>
    <dgm:pt modelId="{6AB903B0-CABD-432B-BC1A-C2B9B29CE5B2}" type="sibTrans" cxnId="{8C8CD7E9-5BE7-43AC-84E6-83990984CC0F}">
      <dgm:prSet/>
      <dgm:spPr/>
      <dgm:t>
        <a:bodyPr/>
        <a:lstStyle/>
        <a:p>
          <a:endParaRPr lang="en-GB"/>
        </a:p>
      </dgm:t>
    </dgm:pt>
    <dgm:pt modelId="{0C63B893-F198-4662-9BCA-C14F1BBE1008}">
      <dgm:prSet phldrT="[Text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effectLst>
          <a:glow rad="63500">
            <a:schemeClr val="accent1">
              <a:satMod val="175000"/>
              <a:alpha val="40000"/>
            </a:schemeClr>
          </a:glow>
        </a:effectLst>
      </dgm:spPr>
      <dgm:t>
        <a:bodyPr/>
        <a:lstStyle/>
        <a:p>
          <a:r>
            <a:rPr lang="en-GB" dirty="0" smtClean="0">
              <a:solidFill>
                <a:srgbClr val="7030A0"/>
              </a:solidFill>
              <a:latin typeface="Agency FB" pitchFamily="34" charset="0"/>
            </a:rPr>
            <a:t>Helminths</a:t>
          </a:r>
          <a:r>
            <a:rPr lang="en-GB" dirty="0" smtClean="0"/>
            <a:t> </a:t>
          </a:r>
          <a:endParaRPr lang="en-GB" dirty="0"/>
        </a:p>
      </dgm:t>
    </dgm:pt>
    <dgm:pt modelId="{64E95E97-0028-4D60-9A7F-FDE751192B99}" type="parTrans" cxnId="{6CE900C2-57FC-462D-8B11-A6A2B4ACCA7F}">
      <dgm:prSet/>
      <dgm:spPr/>
      <dgm:t>
        <a:bodyPr/>
        <a:lstStyle/>
        <a:p>
          <a:endParaRPr lang="en-GB"/>
        </a:p>
      </dgm:t>
    </dgm:pt>
    <dgm:pt modelId="{C64C3337-C3D6-426B-8FAA-94BA2C68E08B}" type="sibTrans" cxnId="{6CE900C2-57FC-462D-8B11-A6A2B4ACCA7F}">
      <dgm:prSet/>
      <dgm:spPr/>
      <dgm:t>
        <a:bodyPr/>
        <a:lstStyle/>
        <a:p>
          <a:endParaRPr lang="en-GB"/>
        </a:p>
      </dgm:t>
    </dgm:pt>
    <dgm:pt modelId="{9DC4F0A3-06B9-48B6-837F-16F209545EA4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GB" sz="2400" dirty="0" smtClean="0">
              <a:latin typeface="Andalus" pitchFamily="18" charset="-78"/>
              <a:cs typeface="Andalus" pitchFamily="18" charset="-78"/>
            </a:rPr>
            <a:t>T.Solium</a:t>
          </a:r>
          <a:endParaRPr lang="en-GB" sz="2400" dirty="0">
            <a:latin typeface="Andalus" pitchFamily="18" charset="-78"/>
            <a:cs typeface="Andalus" pitchFamily="18" charset="-78"/>
          </a:endParaRPr>
        </a:p>
      </dgm:t>
    </dgm:pt>
    <dgm:pt modelId="{D75D6065-0784-4B1C-A0F6-B26C07EC824B}" type="parTrans" cxnId="{3EA67ACB-37DC-435F-AD19-66AE629506D1}">
      <dgm:prSet/>
      <dgm:spPr/>
      <dgm:t>
        <a:bodyPr/>
        <a:lstStyle/>
        <a:p>
          <a:endParaRPr lang="en-GB"/>
        </a:p>
      </dgm:t>
    </dgm:pt>
    <dgm:pt modelId="{F15415B9-29B7-4E9F-8B0A-615191BFF5B8}" type="sibTrans" cxnId="{3EA67ACB-37DC-435F-AD19-66AE629506D1}">
      <dgm:prSet/>
      <dgm:spPr/>
      <dgm:t>
        <a:bodyPr/>
        <a:lstStyle/>
        <a:p>
          <a:endParaRPr lang="en-GB"/>
        </a:p>
      </dgm:t>
    </dgm:pt>
    <dgm:pt modelId="{CB193E98-2AEE-4125-BE08-C87F252C67C3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GB" sz="2400" dirty="0" smtClean="0">
              <a:latin typeface="Andalus" pitchFamily="18" charset="-78"/>
              <a:cs typeface="Andalus" pitchFamily="18" charset="-78"/>
            </a:rPr>
            <a:t>Granthostoma spirigenum</a:t>
          </a:r>
          <a:endParaRPr lang="en-GB" sz="2400" dirty="0">
            <a:latin typeface="Andalus" pitchFamily="18" charset="-78"/>
            <a:cs typeface="Andalus" pitchFamily="18" charset="-78"/>
          </a:endParaRPr>
        </a:p>
      </dgm:t>
    </dgm:pt>
    <dgm:pt modelId="{023A971E-6AE2-4543-A9F9-515C9109B227}" type="parTrans" cxnId="{B678A413-016E-428A-84B6-1CBD8F7D0271}">
      <dgm:prSet/>
      <dgm:spPr/>
      <dgm:t>
        <a:bodyPr/>
        <a:lstStyle/>
        <a:p>
          <a:endParaRPr lang="en-GB"/>
        </a:p>
      </dgm:t>
    </dgm:pt>
    <dgm:pt modelId="{416E3517-C4CE-4260-A2F4-5B5FD534BCB7}" type="sibTrans" cxnId="{B678A413-016E-428A-84B6-1CBD8F7D0271}">
      <dgm:prSet/>
      <dgm:spPr/>
      <dgm:t>
        <a:bodyPr/>
        <a:lstStyle/>
        <a:p>
          <a:endParaRPr lang="en-GB"/>
        </a:p>
      </dgm:t>
    </dgm:pt>
    <dgm:pt modelId="{AE11BF7D-7CF9-4569-9D91-C5A67C71D8D3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GB" sz="2400" dirty="0" smtClean="0">
              <a:latin typeface="Andalus" pitchFamily="18" charset="-78"/>
              <a:cs typeface="Andalus" pitchFamily="18" charset="-78"/>
            </a:rPr>
            <a:t>Aspergillus sp.</a:t>
          </a:r>
          <a:endParaRPr lang="en-GB" sz="2400" dirty="0">
            <a:latin typeface="Andalus" pitchFamily="18" charset="-78"/>
            <a:cs typeface="Andalus" pitchFamily="18" charset="-78"/>
          </a:endParaRPr>
        </a:p>
      </dgm:t>
    </dgm:pt>
    <dgm:pt modelId="{17FC8D8A-60AD-4F49-9040-9E1EABB6A490}" type="sibTrans" cxnId="{E243C1A7-F3B6-448D-861B-D9BE038C0C5F}">
      <dgm:prSet/>
      <dgm:spPr/>
      <dgm:t>
        <a:bodyPr/>
        <a:lstStyle/>
        <a:p>
          <a:endParaRPr lang="en-GB"/>
        </a:p>
      </dgm:t>
    </dgm:pt>
    <dgm:pt modelId="{08295CDB-6E0C-45B0-89F8-F856836C5676}" type="parTrans" cxnId="{E243C1A7-F3B6-448D-861B-D9BE038C0C5F}">
      <dgm:prSet/>
      <dgm:spPr/>
      <dgm:t>
        <a:bodyPr/>
        <a:lstStyle/>
        <a:p>
          <a:endParaRPr lang="en-GB"/>
        </a:p>
      </dgm:t>
    </dgm:pt>
    <dgm:pt modelId="{E545C9A6-2D29-4540-8D11-C241177FEA6B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GB" sz="2400" dirty="0" smtClean="0">
              <a:latin typeface="Andalus" pitchFamily="18" charset="-78"/>
              <a:cs typeface="Andalus" pitchFamily="18" charset="-78"/>
            </a:rPr>
            <a:t>B.Dermatitis</a:t>
          </a:r>
          <a:endParaRPr lang="en-GB" sz="2400" dirty="0">
            <a:latin typeface="Andalus" pitchFamily="18" charset="-78"/>
            <a:cs typeface="Andalus" pitchFamily="18" charset="-78"/>
          </a:endParaRPr>
        </a:p>
      </dgm:t>
    </dgm:pt>
    <dgm:pt modelId="{92304E1C-E7A3-4E8D-BA0E-E4DA1EFDB5F2}" type="sibTrans" cxnId="{44E14BFC-46E3-4214-AEEF-F719C946C75F}">
      <dgm:prSet/>
      <dgm:spPr/>
      <dgm:t>
        <a:bodyPr/>
        <a:lstStyle/>
        <a:p>
          <a:endParaRPr lang="en-GB"/>
        </a:p>
      </dgm:t>
    </dgm:pt>
    <dgm:pt modelId="{E2B6165D-CED0-4223-B1D5-D139BAD45D49}" type="parTrans" cxnId="{44E14BFC-46E3-4214-AEEF-F719C946C75F}">
      <dgm:prSet/>
      <dgm:spPr/>
      <dgm:t>
        <a:bodyPr/>
        <a:lstStyle/>
        <a:p>
          <a:endParaRPr lang="en-GB"/>
        </a:p>
      </dgm:t>
    </dgm:pt>
    <dgm:pt modelId="{E7084F12-FBBF-4665-993C-D696CA3E44CC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GB" sz="2400" dirty="0" smtClean="0">
              <a:latin typeface="Andalus" pitchFamily="18" charset="-78"/>
              <a:cs typeface="Andalus" pitchFamily="18" charset="-78"/>
            </a:rPr>
            <a:t>H.Capsulatum</a:t>
          </a:r>
          <a:endParaRPr lang="en-GB" sz="2400" dirty="0">
            <a:latin typeface="Andalus" pitchFamily="18" charset="-78"/>
            <a:cs typeface="Andalus" pitchFamily="18" charset="-78"/>
          </a:endParaRPr>
        </a:p>
      </dgm:t>
    </dgm:pt>
    <dgm:pt modelId="{D6EE5260-1EDD-4265-A322-C72AB924F016}" type="sibTrans" cxnId="{0354EBA1-AC70-46B7-8544-4AAD5AB5A745}">
      <dgm:prSet/>
      <dgm:spPr/>
      <dgm:t>
        <a:bodyPr/>
        <a:lstStyle/>
        <a:p>
          <a:endParaRPr lang="en-GB"/>
        </a:p>
      </dgm:t>
    </dgm:pt>
    <dgm:pt modelId="{2EB7CEC6-32D2-4463-879B-A53A75E441A7}" type="parTrans" cxnId="{0354EBA1-AC70-46B7-8544-4AAD5AB5A745}">
      <dgm:prSet/>
      <dgm:spPr/>
      <dgm:t>
        <a:bodyPr/>
        <a:lstStyle/>
        <a:p>
          <a:endParaRPr lang="en-GB"/>
        </a:p>
      </dgm:t>
    </dgm:pt>
    <dgm:pt modelId="{D49B2F0A-FD79-4E03-A58F-4C944ECF7BBF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GB" sz="2400" dirty="0" smtClean="0">
              <a:latin typeface="Andalus" pitchFamily="18" charset="-78"/>
              <a:cs typeface="Andalus" pitchFamily="18" charset="-78"/>
            </a:rPr>
            <a:t>C.Immitis</a:t>
          </a:r>
          <a:endParaRPr lang="en-GB" sz="2400" dirty="0">
            <a:latin typeface="Andalus" pitchFamily="18" charset="-78"/>
            <a:cs typeface="Andalus" pitchFamily="18" charset="-78"/>
          </a:endParaRPr>
        </a:p>
      </dgm:t>
    </dgm:pt>
    <dgm:pt modelId="{36D01D86-4806-4021-BEF8-F0206BCECA31}" type="sibTrans" cxnId="{6103D544-B3CF-4719-9306-30CDA14AD9B6}">
      <dgm:prSet/>
      <dgm:spPr/>
      <dgm:t>
        <a:bodyPr/>
        <a:lstStyle/>
        <a:p>
          <a:endParaRPr lang="en-GB"/>
        </a:p>
      </dgm:t>
    </dgm:pt>
    <dgm:pt modelId="{0CFCFBD1-AB66-4C58-B491-43B752567F4F}" type="parTrans" cxnId="{6103D544-B3CF-4719-9306-30CDA14AD9B6}">
      <dgm:prSet/>
      <dgm:spPr/>
      <dgm:t>
        <a:bodyPr/>
        <a:lstStyle/>
        <a:p>
          <a:endParaRPr lang="en-GB"/>
        </a:p>
      </dgm:t>
    </dgm:pt>
    <dgm:pt modelId="{C37506B6-A6CC-4825-837A-C863EE2AB3F9}">
      <dgm:prSet phldrT="[Text]"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GB" sz="2400" dirty="0" smtClean="0">
              <a:latin typeface="Andalus" pitchFamily="18" charset="-78"/>
              <a:cs typeface="Andalus" pitchFamily="18" charset="-78"/>
            </a:rPr>
            <a:t>C.Neoformans</a:t>
          </a:r>
          <a:endParaRPr lang="en-GB" sz="2400" dirty="0">
            <a:latin typeface="Andalus" pitchFamily="18" charset="-78"/>
            <a:cs typeface="Andalus" pitchFamily="18" charset="-78"/>
          </a:endParaRPr>
        </a:p>
      </dgm:t>
    </dgm:pt>
    <dgm:pt modelId="{86E301C8-6B0C-4B7A-9BD8-50241EA48B05}" type="sibTrans" cxnId="{3C558896-9C47-4955-AC5D-2FE3678586AF}">
      <dgm:prSet/>
      <dgm:spPr/>
      <dgm:t>
        <a:bodyPr/>
        <a:lstStyle/>
        <a:p>
          <a:endParaRPr lang="en-GB"/>
        </a:p>
      </dgm:t>
    </dgm:pt>
    <dgm:pt modelId="{4C1D3A1B-5B38-4B2E-A628-5A992886E90D}" type="parTrans" cxnId="{3C558896-9C47-4955-AC5D-2FE3678586AF}">
      <dgm:prSet/>
      <dgm:spPr/>
      <dgm:t>
        <a:bodyPr/>
        <a:lstStyle/>
        <a:p>
          <a:endParaRPr lang="en-GB"/>
        </a:p>
      </dgm:t>
    </dgm:pt>
    <dgm:pt modelId="{E688EB8F-C1AC-43F8-9FA5-15E953EA63B1}" type="pres">
      <dgm:prSet presAssocID="{523AFD39-4C1C-481B-80C9-0B55D95D47C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B0683A11-3EB3-4C6B-98C5-1777C3CC4898}" type="pres">
      <dgm:prSet presAssocID="{E02F9627-4B6A-4B39-A69B-7CB6F96B0F42}" presName="composite" presStyleCnt="0"/>
      <dgm:spPr/>
    </dgm:pt>
    <dgm:pt modelId="{FB7C20BE-0853-4B6E-ABCB-ECAB3461B862}" type="pres">
      <dgm:prSet presAssocID="{E02F9627-4B6A-4B39-A69B-7CB6F96B0F42}" presName="parTx" presStyleLbl="alignNode1" presStyleIdx="0" presStyleCnt="3" custScaleY="140819" custLinFactY="-34046" custLinFactNeighborX="103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11D8B16-67AE-46F9-8F1A-83E13A82ABE0}" type="pres">
      <dgm:prSet presAssocID="{E02F9627-4B6A-4B39-A69B-7CB6F96B0F42}" presName="desTx" presStyleLbl="alignAccFollowNode1" presStyleIdx="0" presStyleCnt="3" custScaleY="131339" custLinFactNeighborX="-103" custLinFactNeighborY="978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2E1A4DF-FA08-4C24-B5D3-9BCC43529DB7}" type="pres">
      <dgm:prSet presAssocID="{0ACC551B-B0B5-4047-B663-DB131942F24E}" presName="space" presStyleCnt="0"/>
      <dgm:spPr/>
    </dgm:pt>
    <dgm:pt modelId="{90CF49DD-F8A9-435C-B94D-1A0E99678D2F}" type="pres">
      <dgm:prSet presAssocID="{0964CC0B-8057-4E02-8309-82532A913533}" presName="composite" presStyleCnt="0"/>
      <dgm:spPr/>
    </dgm:pt>
    <dgm:pt modelId="{468085DA-D74A-4818-BF0A-17FFA2294316}" type="pres">
      <dgm:prSet presAssocID="{0964CC0B-8057-4E02-8309-82532A913533}" presName="parTx" presStyleLbl="alignNode1" presStyleIdx="1" presStyleCnt="3" custScaleY="140819" custLinFactY="-34046" custLinFactNeighborX="103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5A014DD-4468-44C6-9B05-7DAACCB9FC00}" type="pres">
      <dgm:prSet presAssocID="{0964CC0B-8057-4E02-8309-82532A913533}" presName="desTx" presStyleLbl="alignAccFollowNode1" presStyleIdx="1" presStyleCnt="3" custScaleY="131339" custLinFactNeighborX="893" custLinFactNeighborY="1361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E9A48FC-CDB9-4F14-9E74-555C0A53D115}" type="pres">
      <dgm:prSet presAssocID="{3D439612-1D4A-4D42-8A08-56FE8784E328}" presName="space" presStyleCnt="0"/>
      <dgm:spPr/>
    </dgm:pt>
    <dgm:pt modelId="{E1BF9894-E370-415C-8808-51E12960B643}" type="pres">
      <dgm:prSet presAssocID="{0C63B893-F198-4662-9BCA-C14F1BBE1008}" presName="composite" presStyleCnt="0"/>
      <dgm:spPr/>
    </dgm:pt>
    <dgm:pt modelId="{C16A8FC3-CE6E-4839-82E4-04B6D61CF5E2}" type="pres">
      <dgm:prSet presAssocID="{0C63B893-F198-4662-9BCA-C14F1BBE1008}" presName="parTx" presStyleLbl="alignNode1" presStyleIdx="2" presStyleCnt="3" custScaleY="140819" custLinFactY="-34046" custLinFactNeighborX="103" custLinFactNeighborY="-10000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92885D4-EDBB-49E1-A54D-7F905CC72BF6}" type="pres">
      <dgm:prSet presAssocID="{0C63B893-F198-4662-9BCA-C14F1BBE1008}" presName="desTx" presStyleLbl="alignAccFollowNode1" presStyleIdx="2" presStyleCnt="3" custScaleY="131339" custLinFactNeighborX="103" custLinFactNeighborY="1361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6CE2FDA1-5F20-4601-9BFC-76992021A100}" srcId="{523AFD39-4C1C-481B-80C9-0B55D95D47CA}" destId="{0964CC0B-8057-4E02-8309-82532A913533}" srcOrd="1" destOrd="0" parTransId="{54D1F90D-0697-4E9E-8480-18FB4C9C6522}" sibTransId="{3D439612-1D4A-4D42-8A08-56FE8784E328}"/>
    <dgm:cxn modelId="{AC9B750E-3673-4544-A830-7C4509C9F2D4}" srcId="{523AFD39-4C1C-481B-80C9-0B55D95D47CA}" destId="{E02F9627-4B6A-4B39-A69B-7CB6F96B0F42}" srcOrd="0" destOrd="0" parTransId="{573CD24F-514F-4241-ABA9-84AC8A3D1D08}" sibTransId="{0ACC551B-B0B5-4047-B663-DB131942F24E}"/>
    <dgm:cxn modelId="{2EDB40DC-7226-4716-8C82-936B66232409}" type="presOf" srcId="{523AFD39-4C1C-481B-80C9-0B55D95D47CA}" destId="{E688EB8F-C1AC-43F8-9FA5-15E953EA63B1}" srcOrd="0" destOrd="0" presId="urn:microsoft.com/office/officeart/2005/8/layout/hList1"/>
    <dgm:cxn modelId="{6CE900C2-57FC-462D-8B11-A6A2B4ACCA7F}" srcId="{523AFD39-4C1C-481B-80C9-0B55D95D47CA}" destId="{0C63B893-F198-4662-9BCA-C14F1BBE1008}" srcOrd="2" destOrd="0" parTransId="{64E95E97-0028-4D60-9A7F-FDE751192B99}" sibTransId="{C64C3337-C3D6-426B-8FAA-94BA2C68E08B}"/>
    <dgm:cxn modelId="{B678A413-016E-428A-84B6-1CBD8F7D0271}" srcId="{0C63B893-F198-4662-9BCA-C14F1BBE1008}" destId="{CB193E98-2AEE-4125-BE08-C87F252C67C3}" srcOrd="1" destOrd="0" parTransId="{023A971E-6AE2-4543-A9F9-515C9109B227}" sibTransId="{416E3517-C4CE-4260-A2F4-5B5FD534BCB7}"/>
    <dgm:cxn modelId="{8C8CD7E9-5BE7-43AC-84E6-83990984CC0F}" srcId="{0964CC0B-8057-4E02-8309-82532A913533}" destId="{C74ED2CB-D5D7-48F8-A7FF-BE71D537B377}" srcOrd="1" destOrd="0" parTransId="{EA7C6745-2611-412C-981B-242F9D887D86}" sibTransId="{6AB903B0-CABD-432B-BC1A-C2B9B29CE5B2}"/>
    <dgm:cxn modelId="{0354EBA1-AC70-46B7-8544-4AAD5AB5A745}" srcId="{E02F9627-4B6A-4B39-A69B-7CB6F96B0F42}" destId="{E7084F12-FBBF-4665-993C-D696CA3E44CC}" srcOrd="2" destOrd="0" parTransId="{2EB7CEC6-32D2-4463-879B-A53A75E441A7}" sibTransId="{D6EE5260-1EDD-4265-A322-C72AB924F016}"/>
    <dgm:cxn modelId="{EAEF8638-423B-4B47-B408-CD2CB9EE230C}" type="presOf" srcId="{C74ED2CB-D5D7-48F8-A7FF-BE71D537B377}" destId="{15A014DD-4468-44C6-9B05-7DAACCB9FC00}" srcOrd="0" destOrd="1" presId="urn:microsoft.com/office/officeart/2005/8/layout/hList1"/>
    <dgm:cxn modelId="{A4409CD3-16CC-4DA8-B9CF-5A198598A5CF}" type="presOf" srcId="{D49B2F0A-FD79-4E03-A58F-4C944ECF7BBF}" destId="{811D8B16-67AE-46F9-8F1A-83E13A82ABE0}" srcOrd="0" destOrd="1" presId="urn:microsoft.com/office/officeart/2005/8/layout/hList1"/>
    <dgm:cxn modelId="{3C558896-9C47-4955-AC5D-2FE3678586AF}" srcId="{E02F9627-4B6A-4B39-A69B-7CB6F96B0F42}" destId="{C37506B6-A6CC-4825-837A-C863EE2AB3F9}" srcOrd="0" destOrd="0" parTransId="{4C1D3A1B-5B38-4B2E-A628-5A992886E90D}" sibTransId="{86E301C8-6B0C-4B7A-9BD8-50241EA48B05}"/>
    <dgm:cxn modelId="{9711C36F-3770-4B46-93DE-289CF2BF5128}" type="presOf" srcId="{376AFC13-B210-4949-AFD5-DB9D4B12854B}" destId="{15A014DD-4468-44C6-9B05-7DAACCB9FC00}" srcOrd="0" destOrd="0" presId="urn:microsoft.com/office/officeart/2005/8/layout/hList1"/>
    <dgm:cxn modelId="{64E9FC26-681B-42E5-A351-E94921D69C03}" type="presOf" srcId="{E7084F12-FBBF-4665-993C-D696CA3E44CC}" destId="{811D8B16-67AE-46F9-8F1A-83E13A82ABE0}" srcOrd="0" destOrd="2" presId="urn:microsoft.com/office/officeart/2005/8/layout/hList1"/>
    <dgm:cxn modelId="{F465D1AB-7D11-425A-8BB6-4398EBB5152D}" srcId="{0964CC0B-8057-4E02-8309-82532A913533}" destId="{376AFC13-B210-4949-AFD5-DB9D4B12854B}" srcOrd="0" destOrd="0" parTransId="{E85BDBA8-7C48-4A9A-A5E2-72D0F82D6EAA}" sibTransId="{BB5E33CD-DCF0-44D8-B722-1F20A098E464}"/>
    <dgm:cxn modelId="{9AA50128-0936-47B0-BF08-4324C8E1F112}" type="presOf" srcId="{E02F9627-4B6A-4B39-A69B-7CB6F96B0F42}" destId="{FB7C20BE-0853-4B6E-ABCB-ECAB3461B862}" srcOrd="0" destOrd="0" presId="urn:microsoft.com/office/officeart/2005/8/layout/hList1"/>
    <dgm:cxn modelId="{E243C1A7-F3B6-448D-861B-D9BE038C0C5F}" srcId="{E02F9627-4B6A-4B39-A69B-7CB6F96B0F42}" destId="{AE11BF7D-7CF9-4569-9D91-C5A67C71D8D3}" srcOrd="4" destOrd="0" parTransId="{08295CDB-6E0C-45B0-89F8-F856836C5676}" sibTransId="{17FC8D8A-60AD-4F49-9040-9E1EABB6A490}"/>
    <dgm:cxn modelId="{E08E7728-E8F1-4C6E-B16D-F69BA511AD92}" type="presOf" srcId="{E545C9A6-2D29-4540-8D11-C241177FEA6B}" destId="{811D8B16-67AE-46F9-8F1A-83E13A82ABE0}" srcOrd="0" destOrd="3" presId="urn:microsoft.com/office/officeart/2005/8/layout/hList1"/>
    <dgm:cxn modelId="{44E14BFC-46E3-4214-AEEF-F719C946C75F}" srcId="{E02F9627-4B6A-4B39-A69B-7CB6F96B0F42}" destId="{E545C9A6-2D29-4540-8D11-C241177FEA6B}" srcOrd="3" destOrd="0" parTransId="{E2B6165D-CED0-4223-B1D5-D139BAD45D49}" sibTransId="{92304E1C-E7A3-4E8D-BA0E-E4DA1EFDB5F2}"/>
    <dgm:cxn modelId="{3EA67ACB-37DC-435F-AD19-66AE629506D1}" srcId="{0C63B893-F198-4662-9BCA-C14F1BBE1008}" destId="{9DC4F0A3-06B9-48B6-837F-16F209545EA4}" srcOrd="0" destOrd="0" parTransId="{D75D6065-0784-4B1C-A0F6-B26C07EC824B}" sibTransId="{F15415B9-29B7-4E9F-8B0A-615191BFF5B8}"/>
    <dgm:cxn modelId="{70799D96-4533-43B1-A7BA-8809AA08585F}" type="presOf" srcId="{0C63B893-F198-4662-9BCA-C14F1BBE1008}" destId="{C16A8FC3-CE6E-4839-82E4-04B6D61CF5E2}" srcOrd="0" destOrd="0" presId="urn:microsoft.com/office/officeart/2005/8/layout/hList1"/>
    <dgm:cxn modelId="{6103D544-B3CF-4719-9306-30CDA14AD9B6}" srcId="{E02F9627-4B6A-4B39-A69B-7CB6F96B0F42}" destId="{D49B2F0A-FD79-4E03-A58F-4C944ECF7BBF}" srcOrd="1" destOrd="0" parTransId="{0CFCFBD1-AB66-4C58-B491-43B752567F4F}" sibTransId="{36D01D86-4806-4021-BEF8-F0206BCECA31}"/>
    <dgm:cxn modelId="{FC624AB3-8C3C-4DD9-ADE8-AB8384BA0CC5}" type="presOf" srcId="{AE11BF7D-7CF9-4569-9D91-C5A67C71D8D3}" destId="{811D8B16-67AE-46F9-8F1A-83E13A82ABE0}" srcOrd="0" destOrd="4" presId="urn:microsoft.com/office/officeart/2005/8/layout/hList1"/>
    <dgm:cxn modelId="{E59CF9FF-C839-4197-9516-1A715CC357D1}" type="presOf" srcId="{9DC4F0A3-06B9-48B6-837F-16F209545EA4}" destId="{E92885D4-EDBB-49E1-A54D-7F905CC72BF6}" srcOrd="0" destOrd="0" presId="urn:microsoft.com/office/officeart/2005/8/layout/hList1"/>
    <dgm:cxn modelId="{4214BACA-3645-448A-8769-42C9890F2D70}" type="presOf" srcId="{C37506B6-A6CC-4825-837A-C863EE2AB3F9}" destId="{811D8B16-67AE-46F9-8F1A-83E13A82ABE0}" srcOrd="0" destOrd="0" presId="urn:microsoft.com/office/officeart/2005/8/layout/hList1"/>
    <dgm:cxn modelId="{056BF865-26CB-4F4B-BBD9-43257A2928C5}" type="presOf" srcId="{CB193E98-2AEE-4125-BE08-C87F252C67C3}" destId="{E92885D4-EDBB-49E1-A54D-7F905CC72BF6}" srcOrd="0" destOrd="1" presId="urn:microsoft.com/office/officeart/2005/8/layout/hList1"/>
    <dgm:cxn modelId="{5B21ED81-F78B-4907-BA9A-9873D8AAFC6E}" type="presOf" srcId="{0964CC0B-8057-4E02-8309-82532A913533}" destId="{468085DA-D74A-4818-BF0A-17FFA2294316}" srcOrd="0" destOrd="0" presId="urn:microsoft.com/office/officeart/2005/8/layout/hList1"/>
    <dgm:cxn modelId="{94F4AB06-5AB6-4709-9C32-3E7DB8D619BA}" type="presParOf" srcId="{E688EB8F-C1AC-43F8-9FA5-15E953EA63B1}" destId="{B0683A11-3EB3-4C6B-98C5-1777C3CC4898}" srcOrd="0" destOrd="0" presId="urn:microsoft.com/office/officeart/2005/8/layout/hList1"/>
    <dgm:cxn modelId="{9B3A552F-759C-46FE-A72A-02877EB37858}" type="presParOf" srcId="{B0683A11-3EB3-4C6B-98C5-1777C3CC4898}" destId="{FB7C20BE-0853-4B6E-ABCB-ECAB3461B862}" srcOrd="0" destOrd="0" presId="urn:microsoft.com/office/officeart/2005/8/layout/hList1"/>
    <dgm:cxn modelId="{A61B10BE-BDAB-4162-A6D9-D35AA226FA7E}" type="presParOf" srcId="{B0683A11-3EB3-4C6B-98C5-1777C3CC4898}" destId="{811D8B16-67AE-46F9-8F1A-83E13A82ABE0}" srcOrd="1" destOrd="0" presId="urn:microsoft.com/office/officeart/2005/8/layout/hList1"/>
    <dgm:cxn modelId="{D76D92C8-ECA3-49C6-B662-524F346A87A1}" type="presParOf" srcId="{E688EB8F-C1AC-43F8-9FA5-15E953EA63B1}" destId="{32E1A4DF-FA08-4C24-B5D3-9BCC43529DB7}" srcOrd="1" destOrd="0" presId="urn:microsoft.com/office/officeart/2005/8/layout/hList1"/>
    <dgm:cxn modelId="{D54FBE29-3F34-430F-9DAE-E557B86607E0}" type="presParOf" srcId="{E688EB8F-C1AC-43F8-9FA5-15E953EA63B1}" destId="{90CF49DD-F8A9-435C-B94D-1A0E99678D2F}" srcOrd="2" destOrd="0" presId="urn:microsoft.com/office/officeart/2005/8/layout/hList1"/>
    <dgm:cxn modelId="{3A64126F-7165-4D6C-AFE8-922311186952}" type="presParOf" srcId="{90CF49DD-F8A9-435C-B94D-1A0E99678D2F}" destId="{468085DA-D74A-4818-BF0A-17FFA2294316}" srcOrd="0" destOrd="0" presId="urn:microsoft.com/office/officeart/2005/8/layout/hList1"/>
    <dgm:cxn modelId="{0CCB8882-7EA8-4D4E-B505-0AA9205454E3}" type="presParOf" srcId="{90CF49DD-F8A9-435C-B94D-1A0E99678D2F}" destId="{15A014DD-4468-44C6-9B05-7DAACCB9FC00}" srcOrd="1" destOrd="0" presId="urn:microsoft.com/office/officeart/2005/8/layout/hList1"/>
    <dgm:cxn modelId="{9824A4FE-076D-4213-B359-15B38E814DB7}" type="presParOf" srcId="{E688EB8F-C1AC-43F8-9FA5-15E953EA63B1}" destId="{7E9A48FC-CDB9-4F14-9E74-555C0A53D115}" srcOrd="3" destOrd="0" presId="urn:microsoft.com/office/officeart/2005/8/layout/hList1"/>
    <dgm:cxn modelId="{20203AF3-9DC6-4B29-B787-143EA77E9C63}" type="presParOf" srcId="{E688EB8F-C1AC-43F8-9FA5-15E953EA63B1}" destId="{E1BF9894-E370-415C-8808-51E12960B643}" srcOrd="4" destOrd="0" presId="urn:microsoft.com/office/officeart/2005/8/layout/hList1"/>
    <dgm:cxn modelId="{840B3785-F084-442E-9BFF-D487039F333B}" type="presParOf" srcId="{E1BF9894-E370-415C-8808-51E12960B643}" destId="{C16A8FC3-CE6E-4839-82E4-04B6D61CF5E2}" srcOrd="0" destOrd="0" presId="urn:microsoft.com/office/officeart/2005/8/layout/hList1"/>
    <dgm:cxn modelId="{18C73A09-BAC3-4C13-9644-14BCBA9C4749}" type="presParOf" srcId="{E1BF9894-E370-415C-8808-51E12960B643}" destId="{E92885D4-EDBB-49E1-A54D-7F905CC72BF6}" srcOrd="1" destOrd="0" presId="urn:microsoft.com/office/officeart/2005/8/layout/hList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C2F8904-B45C-4984-85BB-BAF1957BDFDF}">
      <dsp:nvSpPr>
        <dsp:cNvPr id="0" name=""/>
        <dsp:cNvSpPr/>
      </dsp:nvSpPr>
      <dsp:spPr>
        <a:xfrm>
          <a:off x="4464" y="796217"/>
          <a:ext cx="1384101" cy="133652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Bacterial seeding of </a:t>
          </a:r>
          <a:r>
            <a:rPr lang="en-GB" sz="1600" kern="1200" dirty="0" err="1" smtClean="0"/>
            <a:t>thr</a:t>
          </a:r>
          <a:r>
            <a:rPr lang="en-GB" sz="1600" kern="1200" dirty="0" smtClean="0"/>
            <a:t> meninges and </a:t>
          </a:r>
          <a:r>
            <a:rPr lang="en-GB" sz="1600" kern="1200" dirty="0" err="1" smtClean="0"/>
            <a:t>subpial</a:t>
          </a:r>
          <a:r>
            <a:rPr lang="en-GB" sz="1600" kern="1200" dirty="0" smtClean="0"/>
            <a:t> region of the brain</a:t>
          </a:r>
          <a:endParaRPr lang="en-GB" sz="1600" kern="1200" dirty="0"/>
        </a:p>
      </dsp:txBody>
      <dsp:txXfrm>
        <a:off x="4464" y="796217"/>
        <a:ext cx="1384101" cy="1336523"/>
      </dsp:txXfrm>
    </dsp:sp>
    <dsp:sp modelId="{7FFD696F-3C23-49B6-9B84-A718F46BA3E8}">
      <dsp:nvSpPr>
        <dsp:cNvPr id="0" name=""/>
        <dsp:cNvSpPr/>
      </dsp:nvSpPr>
      <dsp:spPr>
        <a:xfrm rot="10666">
          <a:off x="1527155" y="1295883"/>
          <a:ext cx="293812" cy="34325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300" kern="1200"/>
        </a:p>
      </dsp:txBody>
      <dsp:txXfrm rot="10666">
        <a:off x="1527155" y="1295883"/>
        <a:ext cx="293812" cy="343257"/>
      </dsp:txXfrm>
    </dsp:sp>
    <dsp:sp modelId="{0AFBD6D7-262A-4A99-9296-7780C0678F6B}">
      <dsp:nvSpPr>
        <dsp:cNvPr id="0" name=""/>
        <dsp:cNvSpPr/>
      </dsp:nvSpPr>
      <dsp:spPr>
        <a:xfrm>
          <a:off x="1942926" y="802232"/>
          <a:ext cx="1384101" cy="133652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Formation of tubercles</a:t>
          </a:r>
          <a:endParaRPr lang="en-GB" sz="1600" kern="1200" dirty="0"/>
        </a:p>
      </dsp:txBody>
      <dsp:txXfrm>
        <a:off x="1942926" y="802232"/>
        <a:ext cx="1384101" cy="1336523"/>
      </dsp:txXfrm>
    </dsp:sp>
    <dsp:sp modelId="{D66B2EEA-0F93-464C-8307-781D26DF028F}">
      <dsp:nvSpPr>
        <dsp:cNvPr id="0" name=""/>
        <dsp:cNvSpPr/>
      </dsp:nvSpPr>
      <dsp:spPr>
        <a:xfrm rot="21589326">
          <a:off x="3465257" y="1295832"/>
          <a:ext cx="293049" cy="34325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300" kern="1200"/>
        </a:p>
      </dsp:txBody>
      <dsp:txXfrm rot="21589326">
        <a:off x="3465257" y="1295832"/>
        <a:ext cx="293049" cy="343257"/>
      </dsp:txXfrm>
    </dsp:sp>
    <dsp:sp modelId="{24C40BDA-56CE-4431-81F2-0E89685D13F5}">
      <dsp:nvSpPr>
        <dsp:cNvPr id="0" name=""/>
        <dsp:cNvSpPr/>
      </dsp:nvSpPr>
      <dsp:spPr>
        <a:xfrm>
          <a:off x="3879949" y="796217"/>
          <a:ext cx="1384101" cy="133652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Enlarges </a:t>
          </a:r>
          <a:endParaRPr lang="en-GB" sz="1600" kern="1200" dirty="0"/>
        </a:p>
      </dsp:txBody>
      <dsp:txXfrm>
        <a:off x="3879949" y="796217"/>
        <a:ext cx="1384101" cy="1336523"/>
      </dsp:txXfrm>
    </dsp:sp>
    <dsp:sp modelId="{7FB7A0AD-A2CF-4696-8CAC-1DB066918F2F}">
      <dsp:nvSpPr>
        <dsp:cNvPr id="0" name=""/>
        <dsp:cNvSpPr/>
      </dsp:nvSpPr>
      <dsp:spPr>
        <a:xfrm>
          <a:off x="5402460" y="1292850"/>
          <a:ext cx="293429" cy="34325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300" kern="1200"/>
        </a:p>
      </dsp:txBody>
      <dsp:txXfrm>
        <a:off x="5402460" y="1292850"/>
        <a:ext cx="293429" cy="343257"/>
      </dsp:txXfrm>
    </dsp:sp>
    <dsp:sp modelId="{0D36E209-9057-478A-8103-7530B23A4590}">
      <dsp:nvSpPr>
        <dsp:cNvPr id="0" name=""/>
        <dsp:cNvSpPr/>
      </dsp:nvSpPr>
      <dsp:spPr>
        <a:xfrm>
          <a:off x="5817691" y="796217"/>
          <a:ext cx="1384101" cy="133652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err="1" smtClean="0"/>
            <a:t>Caseation</a:t>
          </a:r>
          <a:endParaRPr lang="en-GB" sz="1600" kern="1200" dirty="0"/>
        </a:p>
      </dsp:txBody>
      <dsp:txXfrm>
        <a:off x="5817691" y="796217"/>
        <a:ext cx="1384101" cy="1336523"/>
      </dsp:txXfrm>
    </dsp:sp>
    <dsp:sp modelId="{CD3DB95D-22CD-42EA-9FE1-E7AE4018C119}">
      <dsp:nvSpPr>
        <dsp:cNvPr id="0" name=""/>
        <dsp:cNvSpPr/>
      </dsp:nvSpPr>
      <dsp:spPr>
        <a:xfrm>
          <a:off x="7340203" y="1292850"/>
          <a:ext cx="293429" cy="34325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300" kern="1200"/>
        </a:p>
      </dsp:txBody>
      <dsp:txXfrm>
        <a:off x="7340203" y="1292850"/>
        <a:ext cx="293429" cy="343257"/>
      </dsp:txXfrm>
    </dsp:sp>
    <dsp:sp modelId="{F781DED6-3B67-4492-A313-149868D26186}">
      <dsp:nvSpPr>
        <dsp:cNvPr id="0" name=""/>
        <dsp:cNvSpPr/>
      </dsp:nvSpPr>
      <dsp:spPr>
        <a:xfrm>
          <a:off x="7755433" y="796217"/>
          <a:ext cx="1384101" cy="133652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Discharge of bacteria into the subarachnoid space</a:t>
          </a:r>
          <a:endParaRPr lang="en-GB" sz="1600" kern="1200" dirty="0"/>
        </a:p>
      </dsp:txBody>
      <dsp:txXfrm>
        <a:off x="7755433" y="796217"/>
        <a:ext cx="1384101" cy="1336523"/>
      </dsp:txXfrm>
    </dsp:sp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C64D1D9-68D0-46F6-8E7F-18698B97C9EE}">
      <dsp:nvSpPr>
        <dsp:cNvPr id="0" name=""/>
        <dsp:cNvSpPr/>
      </dsp:nvSpPr>
      <dsp:spPr>
        <a:xfrm>
          <a:off x="1143002" y="0"/>
          <a:ext cx="5246711" cy="5246711"/>
        </a:xfrm>
        <a:prstGeom prst="triangl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20F0EAE-AE7B-4954-8144-1194863CC05F}">
      <dsp:nvSpPr>
        <dsp:cNvPr id="0" name=""/>
        <dsp:cNvSpPr/>
      </dsp:nvSpPr>
      <dsp:spPr>
        <a:xfrm>
          <a:off x="3593884" y="634976"/>
          <a:ext cx="4575444" cy="932520"/>
        </a:xfrm>
        <a:prstGeom prst="roundRect">
          <a:avLst/>
        </a:prstGeom>
        <a:solidFill>
          <a:schemeClr val="tx2">
            <a:lumMod val="40000"/>
            <a:lumOff val="60000"/>
            <a:alpha val="9000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dirty="0" smtClean="0">
              <a:latin typeface="Andalus" pitchFamily="18" charset="-78"/>
              <a:cs typeface="Andalus" pitchFamily="18" charset="-78"/>
            </a:rPr>
            <a:t>Early cerebritis stage(1-3 days)</a:t>
          </a:r>
          <a:endParaRPr lang="en-GB" sz="2100" kern="1200" dirty="0">
            <a:latin typeface="Andalus" pitchFamily="18" charset="-78"/>
            <a:cs typeface="Andalus" pitchFamily="18" charset="-78"/>
          </a:endParaRPr>
        </a:p>
      </dsp:txBody>
      <dsp:txXfrm>
        <a:off x="3593884" y="634976"/>
        <a:ext cx="4575444" cy="932520"/>
      </dsp:txXfrm>
    </dsp:sp>
    <dsp:sp modelId="{A1A35AF7-F4EF-4503-9B32-29147A3FFC4B}">
      <dsp:nvSpPr>
        <dsp:cNvPr id="0" name=""/>
        <dsp:cNvSpPr/>
      </dsp:nvSpPr>
      <dsp:spPr>
        <a:xfrm>
          <a:off x="3593884" y="1684062"/>
          <a:ext cx="4575444" cy="932520"/>
        </a:xfrm>
        <a:prstGeom prst="roundRect">
          <a:avLst/>
        </a:prstGeom>
        <a:solidFill>
          <a:schemeClr val="tx2">
            <a:lumMod val="40000"/>
            <a:lumOff val="60000"/>
            <a:alpha val="9000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100" kern="1200" dirty="0" smtClean="0">
              <a:latin typeface="Andalus" pitchFamily="18" charset="-78"/>
              <a:cs typeface="Andalus" pitchFamily="18" charset="-78"/>
            </a:rPr>
            <a:t>Late cerebritis stage(days 4-9)</a:t>
          </a:r>
          <a:endParaRPr lang="en-GB" sz="2100" kern="1200" dirty="0">
            <a:latin typeface="Andalus" pitchFamily="18" charset="-78"/>
            <a:cs typeface="Andalus" pitchFamily="18" charset="-78"/>
          </a:endParaRPr>
        </a:p>
      </dsp:txBody>
      <dsp:txXfrm>
        <a:off x="3593884" y="1684062"/>
        <a:ext cx="4575444" cy="932520"/>
      </dsp:txXfrm>
    </dsp:sp>
    <dsp:sp modelId="{2CE829BD-6289-47ED-94FE-AD717680ED26}">
      <dsp:nvSpPr>
        <dsp:cNvPr id="0" name=""/>
        <dsp:cNvSpPr/>
      </dsp:nvSpPr>
      <dsp:spPr>
        <a:xfrm>
          <a:off x="3593884" y="2733148"/>
          <a:ext cx="4575444" cy="932520"/>
        </a:xfrm>
        <a:prstGeom prst="roundRect">
          <a:avLst/>
        </a:prstGeom>
        <a:solidFill>
          <a:schemeClr val="tx2">
            <a:lumMod val="40000"/>
            <a:lumOff val="60000"/>
            <a:alpha val="9000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latin typeface="Andalus" pitchFamily="18" charset="-78"/>
              <a:cs typeface="Andalus" pitchFamily="18" charset="-78"/>
            </a:rPr>
            <a:t>Early capsule formation(days 10-13</a:t>
          </a:r>
          <a:r>
            <a:rPr lang="en-GB" sz="2000" kern="1200" dirty="0" smtClean="0"/>
            <a:t>)</a:t>
          </a:r>
          <a:endParaRPr lang="en-GB" sz="2000" kern="1200" dirty="0"/>
        </a:p>
      </dsp:txBody>
      <dsp:txXfrm>
        <a:off x="3593884" y="2733148"/>
        <a:ext cx="4575444" cy="932520"/>
      </dsp:txXfrm>
    </dsp:sp>
    <dsp:sp modelId="{0ED5B40E-67DB-4A39-96B8-1C38E2FAC538}">
      <dsp:nvSpPr>
        <dsp:cNvPr id="0" name=""/>
        <dsp:cNvSpPr/>
      </dsp:nvSpPr>
      <dsp:spPr>
        <a:xfrm>
          <a:off x="3593884" y="3782234"/>
          <a:ext cx="4575444" cy="932520"/>
        </a:xfrm>
        <a:prstGeom prst="roundRect">
          <a:avLst/>
        </a:prstGeom>
        <a:solidFill>
          <a:schemeClr val="tx2">
            <a:lumMod val="40000"/>
            <a:lumOff val="60000"/>
            <a:alpha val="9000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sx="102000" sy="102000" algn="ctr" rotWithShape="0">
            <a:prstClr val="black">
              <a:alpha val="40000"/>
            </a:prst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>
              <a:latin typeface="Andalus" pitchFamily="18" charset="-78"/>
              <a:cs typeface="Andalus" pitchFamily="18" charset="-78"/>
            </a:rPr>
            <a:t>Final stage(day s 14 and beyond)</a:t>
          </a:r>
          <a:endParaRPr lang="en-GB" sz="1900" kern="1200" dirty="0">
            <a:latin typeface="Andalus" pitchFamily="18" charset="-78"/>
            <a:cs typeface="Andalus" pitchFamily="18" charset="-78"/>
          </a:endParaRPr>
        </a:p>
      </dsp:txBody>
      <dsp:txXfrm>
        <a:off x="3593884" y="3782234"/>
        <a:ext cx="4575444" cy="93252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EEA5121-BE65-427F-8481-B3968AD495BB}">
      <dsp:nvSpPr>
        <dsp:cNvPr id="0" name=""/>
        <dsp:cNvSpPr/>
      </dsp:nvSpPr>
      <dsp:spPr>
        <a:xfrm>
          <a:off x="0" y="680"/>
          <a:ext cx="8229600" cy="7958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 smtClean="0">
              <a:latin typeface="Andalus" pitchFamily="18" charset="-78"/>
              <a:cs typeface="Andalus" pitchFamily="18" charset="-78"/>
            </a:rPr>
            <a:t>Bacteria attach to nasopharyngeal epithelial cells</a:t>
          </a:r>
          <a:endParaRPr lang="en-GB" sz="1700" kern="1200" dirty="0">
            <a:latin typeface="Andalus" pitchFamily="18" charset="-78"/>
            <a:cs typeface="Andalus" pitchFamily="18" charset="-78"/>
          </a:endParaRPr>
        </a:p>
      </dsp:txBody>
      <dsp:txXfrm>
        <a:off x="0" y="680"/>
        <a:ext cx="8229600" cy="795826"/>
      </dsp:txXfrm>
    </dsp:sp>
    <dsp:sp modelId="{A05F115C-4AED-4406-A16E-C51A470B200C}">
      <dsp:nvSpPr>
        <dsp:cNvPr id="0" name=""/>
        <dsp:cNvSpPr/>
      </dsp:nvSpPr>
      <dsp:spPr>
        <a:xfrm rot="5400000">
          <a:off x="3965582" y="816402"/>
          <a:ext cx="298434" cy="35812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/>
        </a:p>
      </dsp:txBody>
      <dsp:txXfrm rot="5400000">
        <a:off x="3965582" y="816402"/>
        <a:ext cx="298434" cy="358121"/>
      </dsp:txXfrm>
    </dsp:sp>
    <dsp:sp modelId="{6DB164C0-13CE-4694-965D-BC5763A671D9}">
      <dsp:nvSpPr>
        <dsp:cNvPr id="0" name=""/>
        <dsp:cNvSpPr/>
      </dsp:nvSpPr>
      <dsp:spPr>
        <a:xfrm>
          <a:off x="593888" y="1194419"/>
          <a:ext cx="7041822" cy="7958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1116192"/>
                <a:satOff val="6725"/>
                <a:lumOff val="539"/>
                <a:alphaOff val="0"/>
                <a:tint val="50000"/>
                <a:satMod val="300000"/>
              </a:schemeClr>
            </a:gs>
            <a:gs pos="35000">
              <a:schemeClr val="accent4">
                <a:hueOff val="-1116192"/>
                <a:satOff val="6725"/>
                <a:lumOff val="539"/>
                <a:alphaOff val="0"/>
                <a:tint val="37000"/>
                <a:satMod val="300000"/>
              </a:schemeClr>
            </a:gs>
            <a:gs pos="100000">
              <a:schemeClr val="accent4">
                <a:hueOff val="-1116192"/>
                <a:satOff val="6725"/>
                <a:lumOff val="53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 smtClean="0">
              <a:latin typeface="Andalus" pitchFamily="18" charset="-78"/>
              <a:cs typeface="Andalus" pitchFamily="18" charset="-78"/>
            </a:rPr>
            <a:t>Invades the blood stream</a:t>
          </a:r>
          <a:endParaRPr lang="en-GB" sz="1700" kern="1200" dirty="0">
            <a:latin typeface="Andalus" pitchFamily="18" charset="-78"/>
            <a:cs typeface="Andalus" pitchFamily="18" charset="-78"/>
          </a:endParaRPr>
        </a:p>
      </dsp:txBody>
      <dsp:txXfrm>
        <a:off x="593888" y="1194419"/>
        <a:ext cx="7041822" cy="795826"/>
      </dsp:txXfrm>
    </dsp:sp>
    <dsp:sp modelId="{42DB6670-77B4-41E2-9A65-A509BE512601}">
      <dsp:nvSpPr>
        <dsp:cNvPr id="0" name=""/>
        <dsp:cNvSpPr/>
      </dsp:nvSpPr>
      <dsp:spPr>
        <a:xfrm rot="5400000">
          <a:off x="3965582" y="2010141"/>
          <a:ext cx="298434" cy="35812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tint val="50000"/>
                <a:satMod val="300000"/>
              </a:schemeClr>
            </a:gs>
            <a:gs pos="35000">
              <a:schemeClr val="accent4">
                <a:hueOff val="-1488257"/>
                <a:satOff val="8966"/>
                <a:lumOff val="719"/>
                <a:alphaOff val="0"/>
                <a:tint val="37000"/>
                <a:satMod val="30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/>
        </a:p>
      </dsp:txBody>
      <dsp:txXfrm rot="5400000">
        <a:off x="3965582" y="2010141"/>
        <a:ext cx="298434" cy="358121"/>
      </dsp:txXfrm>
    </dsp:sp>
    <dsp:sp modelId="{FB248779-C4B2-4255-9263-1D59A2F80410}">
      <dsp:nvSpPr>
        <dsp:cNvPr id="0" name=""/>
        <dsp:cNvSpPr/>
      </dsp:nvSpPr>
      <dsp:spPr>
        <a:xfrm>
          <a:off x="1102942" y="2388159"/>
          <a:ext cx="6023714" cy="7958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tint val="50000"/>
                <a:satMod val="300000"/>
              </a:schemeClr>
            </a:gs>
            <a:gs pos="35000">
              <a:schemeClr val="accent4">
                <a:hueOff val="-2232385"/>
                <a:satOff val="13449"/>
                <a:lumOff val="1078"/>
                <a:alphaOff val="0"/>
                <a:tint val="37000"/>
                <a:satMod val="30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 smtClean="0">
              <a:latin typeface="Andalus" pitchFamily="18" charset="-78"/>
              <a:cs typeface="Andalus" pitchFamily="18" charset="-78"/>
            </a:rPr>
            <a:t>Infects the interventricular choroid plexus</a:t>
          </a:r>
          <a:endParaRPr lang="en-GB" sz="1700" kern="1200" dirty="0">
            <a:latin typeface="Andalus" pitchFamily="18" charset="-78"/>
            <a:cs typeface="Andalus" pitchFamily="18" charset="-78"/>
          </a:endParaRPr>
        </a:p>
      </dsp:txBody>
      <dsp:txXfrm>
        <a:off x="1102942" y="2388159"/>
        <a:ext cx="6023714" cy="795826"/>
      </dsp:txXfrm>
    </dsp:sp>
    <dsp:sp modelId="{EB6D71D4-E4F1-4484-B040-AA7D4FAC8318}">
      <dsp:nvSpPr>
        <dsp:cNvPr id="0" name=""/>
        <dsp:cNvSpPr/>
      </dsp:nvSpPr>
      <dsp:spPr>
        <a:xfrm rot="5400000">
          <a:off x="3965582" y="3203881"/>
          <a:ext cx="298434" cy="35812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tint val="50000"/>
                <a:satMod val="300000"/>
              </a:schemeClr>
            </a:gs>
            <a:gs pos="35000">
              <a:schemeClr val="accent4">
                <a:hueOff val="-2976513"/>
                <a:satOff val="17933"/>
                <a:lumOff val="1437"/>
                <a:alphaOff val="0"/>
                <a:tint val="37000"/>
                <a:satMod val="30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/>
        </a:p>
      </dsp:txBody>
      <dsp:txXfrm rot="5400000">
        <a:off x="3965582" y="3203881"/>
        <a:ext cx="298434" cy="358121"/>
      </dsp:txXfrm>
    </dsp:sp>
    <dsp:sp modelId="{C9C17BF4-2FD6-43A3-A5D0-CED114E0802B}">
      <dsp:nvSpPr>
        <dsp:cNvPr id="0" name=""/>
        <dsp:cNvSpPr/>
      </dsp:nvSpPr>
      <dsp:spPr>
        <a:xfrm>
          <a:off x="1786088" y="3581898"/>
          <a:ext cx="4657423" cy="7958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3348577"/>
                <a:satOff val="20174"/>
                <a:lumOff val="1617"/>
                <a:alphaOff val="0"/>
                <a:tint val="50000"/>
                <a:satMod val="300000"/>
              </a:schemeClr>
            </a:gs>
            <a:gs pos="35000">
              <a:schemeClr val="accent4">
                <a:hueOff val="-3348577"/>
                <a:satOff val="20174"/>
                <a:lumOff val="1617"/>
                <a:alphaOff val="0"/>
                <a:tint val="37000"/>
                <a:satMod val="300000"/>
              </a:schemeClr>
            </a:gs>
            <a:gs pos="100000">
              <a:schemeClr val="accent4">
                <a:hueOff val="-3348577"/>
                <a:satOff val="20174"/>
                <a:lumOff val="161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 smtClean="0">
              <a:latin typeface="Andalus" pitchFamily="18" charset="-78"/>
              <a:cs typeface="Andalus" pitchFamily="18" charset="-78"/>
            </a:rPr>
            <a:t>Gain access to CSF</a:t>
          </a:r>
          <a:endParaRPr lang="en-GB" sz="1700" kern="1200" dirty="0">
            <a:latin typeface="Andalus" pitchFamily="18" charset="-78"/>
            <a:cs typeface="Andalus" pitchFamily="18" charset="-78"/>
          </a:endParaRPr>
        </a:p>
      </dsp:txBody>
      <dsp:txXfrm>
        <a:off x="1786088" y="3581898"/>
        <a:ext cx="4657423" cy="795826"/>
      </dsp:txXfrm>
    </dsp:sp>
    <dsp:sp modelId="{940135FF-13C9-49AB-B256-30C992B52CBF}">
      <dsp:nvSpPr>
        <dsp:cNvPr id="0" name=""/>
        <dsp:cNvSpPr/>
      </dsp:nvSpPr>
      <dsp:spPr>
        <a:xfrm rot="5400000">
          <a:off x="3965582" y="4397620"/>
          <a:ext cx="298434" cy="35812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/>
        </a:p>
      </dsp:txBody>
      <dsp:txXfrm rot="5400000">
        <a:off x="3965582" y="4397620"/>
        <a:ext cx="298434" cy="358121"/>
      </dsp:txXfrm>
    </dsp:sp>
    <dsp:sp modelId="{2DDA009C-A87F-4B3D-8EAE-A9A424B6716B}">
      <dsp:nvSpPr>
        <dsp:cNvPr id="0" name=""/>
        <dsp:cNvSpPr/>
      </dsp:nvSpPr>
      <dsp:spPr>
        <a:xfrm>
          <a:off x="2334028" y="4775638"/>
          <a:ext cx="3561543" cy="7958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700" kern="1200" dirty="0" smtClean="0">
              <a:latin typeface="Andalus" pitchFamily="18" charset="-78"/>
              <a:cs typeface="Andalus" pitchFamily="18" charset="-78"/>
            </a:rPr>
            <a:t>Multiply</a:t>
          </a:r>
          <a:endParaRPr lang="en-GB" sz="1700" kern="1200" dirty="0">
            <a:latin typeface="Andalus" pitchFamily="18" charset="-78"/>
            <a:cs typeface="Andalus" pitchFamily="18" charset="-78"/>
          </a:endParaRPr>
        </a:p>
      </dsp:txBody>
      <dsp:txXfrm>
        <a:off x="2334028" y="4775638"/>
        <a:ext cx="3561543" cy="795826"/>
      </dsp:txXfrm>
    </dsp:sp>
  </dsp:spTree>
</dsp:drawing>
</file>

<file path=ppt/diagrams/drawing2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EE214F4-0841-4104-87C1-6DD221D4F41C}">
      <dsp:nvSpPr>
        <dsp:cNvPr id="0" name=""/>
        <dsp:cNvSpPr/>
      </dsp:nvSpPr>
      <dsp:spPr>
        <a:xfrm>
          <a:off x="13064" y="2433393"/>
          <a:ext cx="2597982" cy="1991212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smtClean="0"/>
            <a:t>Causes of chronic meningitis </a:t>
          </a:r>
          <a:endParaRPr lang="en-GB" sz="2800" kern="1200" dirty="0"/>
        </a:p>
      </dsp:txBody>
      <dsp:txXfrm>
        <a:off x="13064" y="2433393"/>
        <a:ext cx="2597982" cy="1991212"/>
      </dsp:txXfrm>
    </dsp:sp>
    <dsp:sp modelId="{BACE01C1-7067-4E64-81B1-D48F7878DC62}">
      <dsp:nvSpPr>
        <dsp:cNvPr id="0" name=""/>
        <dsp:cNvSpPr/>
      </dsp:nvSpPr>
      <dsp:spPr>
        <a:xfrm rot="18059964">
          <a:off x="2281544" y="2835132"/>
          <a:ext cx="1358854" cy="22960"/>
        </a:xfrm>
        <a:custGeom>
          <a:avLst/>
          <a:gdLst/>
          <a:ahLst/>
          <a:cxnLst/>
          <a:rect l="0" t="0" r="0" b="0"/>
          <a:pathLst>
            <a:path>
              <a:moveTo>
                <a:pt x="0" y="11480"/>
              </a:moveTo>
              <a:lnTo>
                <a:pt x="1358854" y="1148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 dirty="0"/>
        </a:p>
      </dsp:txBody>
      <dsp:txXfrm rot="18059964">
        <a:off x="2927000" y="2812641"/>
        <a:ext cx="67942" cy="67942"/>
      </dsp:txXfrm>
    </dsp:sp>
    <dsp:sp modelId="{2E06C780-6989-4F04-90DB-BA883FF55532}">
      <dsp:nvSpPr>
        <dsp:cNvPr id="0" name=""/>
        <dsp:cNvSpPr/>
      </dsp:nvSpPr>
      <dsp:spPr>
        <a:xfrm>
          <a:off x="3310896" y="1738140"/>
          <a:ext cx="2116940" cy="1052171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glow rad="63500">
            <a:schemeClr val="accent1">
              <a:satMod val="175000"/>
              <a:alpha val="40000"/>
            </a:schemeClr>
          </a:glo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/>
            <a:t>Infectious causes</a:t>
          </a:r>
          <a:endParaRPr lang="en-GB" sz="2400" kern="1200" dirty="0"/>
        </a:p>
      </dsp:txBody>
      <dsp:txXfrm>
        <a:off x="3310896" y="1738140"/>
        <a:ext cx="2116940" cy="1052171"/>
      </dsp:txXfrm>
    </dsp:sp>
    <dsp:sp modelId="{E6636541-9191-4F45-B327-C0EC6FE79E59}">
      <dsp:nvSpPr>
        <dsp:cNvPr id="0" name=""/>
        <dsp:cNvSpPr/>
      </dsp:nvSpPr>
      <dsp:spPr>
        <a:xfrm rot="688">
          <a:off x="5427837" y="2252816"/>
          <a:ext cx="699849" cy="22960"/>
        </a:xfrm>
        <a:custGeom>
          <a:avLst/>
          <a:gdLst/>
          <a:ahLst/>
          <a:cxnLst/>
          <a:rect l="0" t="0" r="0" b="0"/>
          <a:pathLst>
            <a:path>
              <a:moveTo>
                <a:pt x="0" y="11480"/>
              </a:moveTo>
              <a:lnTo>
                <a:pt x="699849" y="1148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 dirty="0"/>
        </a:p>
      </dsp:txBody>
      <dsp:txXfrm rot="688">
        <a:off x="5760266" y="2246800"/>
        <a:ext cx="34992" cy="34992"/>
      </dsp:txXfrm>
    </dsp:sp>
    <dsp:sp modelId="{5C301430-81C9-425A-8FA9-CC747F7C4CFC}">
      <dsp:nvSpPr>
        <dsp:cNvPr id="0" name=""/>
        <dsp:cNvSpPr/>
      </dsp:nvSpPr>
      <dsp:spPr>
        <a:xfrm>
          <a:off x="6127687" y="1165344"/>
          <a:ext cx="3003248" cy="2198044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latin typeface="Andalus" pitchFamily="18" charset="-78"/>
              <a:cs typeface="Andalus" pitchFamily="18" charset="-78"/>
            </a:rPr>
            <a:t>Bacterial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latin typeface="Andalus" pitchFamily="18" charset="-78"/>
              <a:cs typeface="Andalus" pitchFamily="18" charset="-78"/>
            </a:rPr>
            <a:t>Viral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latin typeface="Andalus" pitchFamily="18" charset="-78"/>
              <a:cs typeface="Andalus" pitchFamily="18" charset="-78"/>
            </a:rPr>
            <a:t>Fungal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latin typeface="Andalus" pitchFamily="18" charset="-78"/>
              <a:cs typeface="Andalus" pitchFamily="18" charset="-78"/>
            </a:rPr>
            <a:t>Protozoal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err="1" smtClean="0">
              <a:latin typeface="Andalus" pitchFamily="18" charset="-78"/>
              <a:cs typeface="Andalus" pitchFamily="18" charset="-78"/>
            </a:rPr>
            <a:t>Helminthic</a:t>
          </a:r>
          <a:endParaRPr lang="en-GB" sz="2000" kern="1200" dirty="0">
            <a:latin typeface="Andalus" pitchFamily="18" charset="-78"/>
            <a:cs typeface="Andalus" pitchFamily="18" charset="-78"/>
          </a:endParaRPr>
        </a:p>
      </dsp:txBody>
      <dsp:txXfrm>
        <a:off x="6127687" y="1165344"/>
        <a:ext cx="3003248" cy="2198044"/>
      </dsp:txXfrm>
    </dsp:sp>
    <dsp:sp modelId="{E2B9599B-D2D5-4F12-8CF0-7739CE9C1335}">
      <dsp:nvSpPr>
        <dsp:cNvPr id="0" name=""/>
        <dsp:cNvSpPr/>
      </dsp:nvSpPr>
      <dsp:spPr>
        <a:xfrm rot="3539671">
          <a:off x="2281664" y="3999766"/>
          <a:ext cx="1358614" cy="22960"/>
        </a:xfrm>
        <a:custGeom>
          <a:avLst/>
          <a:gdLst/>
          <a:ahLst/>
          <a:cxnLst/>
          <a:rect l="0" t="0" r="0" b="0"/>
          <a:pathLst>
            <a:path>
              <a:moveTo>
                <a:pt x="0" y="11480"/>
              </a:moveTo>
              <a:lnTo>
                <a:pt x="1358614" y="1148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 rot="3539671">
        <a:off x="2927006" y="3977281"/>
        <a:ext cx="67930" cy="67930"/>
      </dsp:txXfrm>
    </dsp:sp>
    <dsp:sp modelId="{D69338A6-B7F3-4077-9A95-AE87AE983171}">
      <dsp:nvSpPr>
        <dsp:cNvPr id="0" name=""/>
        <dsp:cNvSpPr/>
      </dsp:nvSpPr>
      <dsp:spPr>
        <a:xfrm>
          <a:off x="3310896" y="4067407"/>
          <a:ext cx="2116940" cy="1052171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glow rad="63500">
            <a:schemeClr val="accent1">
              <a:satMod val="175000"/>
              <a:alpha val="40000"/>
            </a:schemeClr>
          </a:glow>
        </a:effectLst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/>
            <a:t>Non infectious causes</a:t>
          </a:r>
        </a:p>
      </dsp:txBody>
      <dsp:txXfrm>
        <a:off x="3310896" y="4067407"/>
        <a:ext cx="2116940" cy="1052171"/>
      </dsp:txXfrm>
    </dsp:sp>
    <dsp:sp modelId="{90D72A17-53BB-4B90-86EB-846CEFC16CA6}">
      <dsp:nvSpPr>
        <dsp:cNvPr id="0" name=""/>
        <dsp:cNvSpPr/>
      </dsp:nvSpPr>
      <dsp:spPr>
        <a:xfrm rot="688">
          <a:off x="5427837" y="4582082"/>
          <a:ext cx="699849" cy="22960"/>
        </a:xfrm>
        <a:custGeom>
          <a:avLst/>
          <a:gdLst/>
          <a:ahLst/>
          <a:cxnLst/>
          <a:rect l="0" t="0" r="0" b="0"/>
          <a:pathLst>
            <a:path>
              <a:moveTo>
                <a:pt x="0" y="11480"/>
              </a:moveTo>
              <a:lnTo>
                <a:pt x="699849" y="1148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 rot="688">
        <a:off x="5760266" y="4576067"/>
        <a:ext cx="34992" cy="34992"/>
      </dsp:txXfrm>
    </dsp:sp>
    <dsp:sp modelId="{436E43D5-6328-432C-B3A2-38D80ECC5DDA}">
      <dsp:nvSpPr>
        <dsp:cNvPr id="0" name=""/>
        <dsp:cNvSpPr/>
      </dsp:nvSpPr>
      <dsp:spPr>
        <a:xfrm>
          <a:off x="6127687" y="3494610"/>
          <a:ext cx="3003248" cy="2198044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latin typeface="Andalus" pitchFamily="18" charset="-78"/>
              <a:cs typeface="Andalus" pitchFamily="18" charset="-78"/>
            </a:rPr>
            <a:t>Malignancy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latin typeface="Andalus" pitchFamily="18" charset="-78"/>
              <a:cs typeface="Andalus" pitchFamily="18" charset="-78"/>
            </a:rPr>
            <a:t>Chemical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latin typeface="Andalus" pitchFamily="18" charset="-78"/>
              <a:cs typeface="Andalus" pitchFamily="18" charset="-78"/>
            </a:rPr>
            <a:t>Primary inflammatory</a:t>
          </a:r>
        </a:p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latin typeface="Andalus" pitchFamily="18" charset="-78"/>
              <a:cs typeface="Andalus" pitchFamily="18" charset="-78"/>
            </a:rPr>
            <a:t>CNS disorders</a:t>
          </a:r>
          <a:endParaRPr lang="en-GB" sz="2000" kern="1200" dirty="0">
            <a:latin typeface="Andalus" pitchFamily="18" charset="-78"/>
            <a:cs typeface="Andalus" pitchFamily="18" charset="-78"/>
          </a:endParaRPr>
        </a:p>
      </dsp:txBody>
      <dsp:txXfrm>
        <a:off x="6127687" y="3494610"/>
        <a:ext cx="3003248" cy="2198044"/>
      </dsp:txXfrm>
    </dsp:sp>
  </dsp:spTree>
</dsp:drawing>
</file>

<file path=ppt/diagrams/drawing2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B7C20BE-0853-4B6E-ABCB-ECAB3461B862}">
      <dsp:nvSpPr>
        <dsp:cNvPr id="0" name=""/>
        <dsp:cNvSpPr/>
      </dsp:nvSpPr>
      <dsp:spPr>
        <a:xfrm>
          <a:off x="5727" y="0"/>
          <a:ext cx="2786062" cy="1114424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>
          <a:glow rad="63500">
            <a:schemeClr val="accent1">
              <a:satMod val="175000"/>
              <a:alpha val="40000"/>
            </a:schemeClr>
          </a:glow>
        </a:effectLst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348488" tIns="199136" rIns="348488" bIns="199136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900" kern="1200" dirty="0" smtClean="0">
              <a:solidFill>
                <a:srgbClr val="7030A0"/>
              </a:solidFill>
              <a:latin typeface="Agency FB" pitchFamily="34" charset="0"/>
            </a:rPr>
            <a:t>Fungal </a:t>
          </a:r>
          <a:endParaRPr lang="en-GB" sz="4900" kern="1200" dirty="0">
            <a:solidFill>
              <a:srgbClr val="7030A0"/>
            </a:solidFill>
            <a:latin typeface="Agency FB" pitchFamily="34" charset="0"/>
          </a:endParaRPr>
        </a:p>
      </dsp:txBody>
      <dsp:txXfrm>
        <a:off x="5727" y="0"/>
        <a:ext cx="2786062" cy="1114424"/>
      </dsp:txXfrm>
    </dsp:sp>
    <dsp:sp modelId="{811D8B16-67AE-46F9-8F1A-83E13A82ABE0}">
      <dsp:nvSpPr>
        <dsp:cNvPr id="0" name=""/>
        <dsp:cNvSpPr/>
      </dsp:nvSpPr>
      <dsp:spPr>
        <a:xfrm>
          <a:off x="0" y="1412761"/>
          <a:ext cx="2786062" cy="4786197"/>
        </a:xfrm>
        <a:prstGeom prst="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dirty="0" smtClean="0">
              <a:latin typeface="Andalus" pitchFamily="18" charset="-78"/>
              <a:cs typeface="Andalus" pitchFamily="18" charset="-78"/>
            </a:rPr>
            <a:t>C.Neoformans</a:t>
          </a:r>
          <a:endParaRPr lang="en-GB" sz="2400" kern="1200" dirty="0">
            <a:latin typeface="Andalus" pitchFamily="18" charset="-78"/>
            <a:cs typeface="Andalus" pitchFamily="18" charset="-78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dirty="0" smtClean="0">
              <a:latin typeface="Andalus" pitchFamily="18" charset="-78"/>
              <a:cs typeface="Andalus" pitchFamily="18" charset="-78"/>
            </a:rPr>
            <a:t>C.Immitis</a:t>
          </a:r>
          <a:endParaRPr lang="en-GB" sz="2400" kern="1200" dirty="0">
            <a:latin typeface="Andalus" pitchFamily="18" charset="-78"/>
            <a:cs typeface="Andalus" pitchFamily="18" charset="-78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dirty="0" smtClean="0">
              <a:latin typeface="Andalus" pitchFamily="18" charset="-78"/>
              <a:cs typeface="Andalus" pitchFamily="18" charset="-78"/>
            </a:rPr>
            <a:t>H.Capsulatum</a:t>
          </a:r>
          <a:endParaRPr lang="en-GB" sz="2400" kern="1200" dirty="0">
            <a:latin typeface="Andalus" pitchFamily="18" charset="-78"/>
            <a:cs typeface="Andalus" pitchFamily="18" charset="-78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dirty="0" smtClean="0">
              <a:latin typeface="Andalus" pitchFamily="18" charset="-78"/>
              <a:cs typeface="Andalus" pitchFamily="18" charset="-78"/>
            </a:rPr>
            <a:t>B.Dermatitis</a:t>
          </a:r>
          <a:endParaRPr lang="en-GB" sz="2400" kern="1200" dirty="0">
            <a:latin typeface="Andalus" pitchFamily="18" charset="-78"/>
            <a:cs typeface="Andalus" pitchFamily="18" charset="-78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dirty="0" smtClean="0">
              <a:latin typeface="Andalus" pitchFamily="18" charset="-78"/>
              <a:cs typeface="Andalus" pitchFamily="18" charset="-78"/>
            </a:rPr>
            <a:t>Aspergillus sp.</a:t>
          </a:r>
          <a:endParaRPr lang="en-GB" sz="2400" kern="1200" dirty="0">
            <a:latin typeface="Andalus" pitchFamily="18" charset="-78"/>
            <a:cs typeface="Andalus" pitchFamily="18" charset="-78"/>
          </a:endParaRPr>
        </a:p>
      </dsp:txBody>
      <dsp:txXfrm>
        <a:off x="0" y="1412761"/>
        <a:ext cx="2786062" cy="4786197"/>
      </dsp:txXfrm>
    </dsp:sp>
    <dsp:sp modelId="{468085DA-D74A-4818-BF0A-17FFA2294316}">
      <dsp:nvSpPr>
        <dsp:cNvPr id="0" name=""/>
        <dsp:cNvSpPr/>
      </dsp:nvSpPr>
      <dsp:spPr>
        <a:xfrm>
          <a:off x="3181838" y="0"/>
          <a:ext cx="2786062" cy="1114424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>
          <a:glow rad="63500">
            <a:schemeClr val="accent1">
              <a:satMod val="175000"/>
              <a:alpha val="40000"/>
            </a:schemeClr>
          </a:glow>
        </a:effectLst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348488" tIns="199136" rIns="348488" bIns="199136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900" kern="1200" dirty="0" smtClean="0">
              <a:solidFill>
                <a:srgbClr val="7030A0"/>
              </a:solidFill>
              <a:latin typeface="Agency FB" pitchFamily="34" charset="0"/>
            </a:rPr>
            <a:t>Protozoal </a:t>
          </a:r>
          <a:endParaRPr lang="en-GB" sz="4900" kern="1200" dirty="0">
            <a:solidFill>
              <a:srgbClr val="7030A0"/>
            </a:solidFill>
            <a:latin typeface="Agency FB" pitchFamily="34" charset="0"/>
          </a:endParaRPr>
        </a:p>
      </dsp:txBody>
      <dsp:txXfrm>
        <a:off x="3181838" y="0"/>
        <a:ext cx="2786062" cy="1114424"/>
      </dsp:txXfrm>
    </dsp:sp>
    <dsp:sp modelId="{15A014DD-4468-44C6-9B05-7DAACCB9FC00}">
      <dsp:nvSpPr>
        <dsp:cNvPr id="0" name=""/>
        <dsp:cNvSpPr/>
      </dsp:nvSpPr>
      <dsp:spPr>
        <a:xfrm>
          <a:off x="3203848" y="1412761"/>
          <a:ext cx="2786062" cy="4786197"/>
        </a:xfrm>
        <a:prstGeom prst="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dirty="0" smtClean="0">
              <a:latin typeface="Andalus" pitchFamily="18" charset="-78"/>
              <a:cs typeface="Andalus" pitchFamily="18" charset="-78"/>
            </a:rPr>
            <a:t>Toxoplasma </a:t>
          </a:r>
          <a:endParaRPr lang="en-GB" sz="2400" kern="1200" dirty="0">
            <a:latin typeface="Andalus" pitchFamily="18" charset="-78"/>
            <a:cs typeface="Andalus" pitchFamily="18" charset="-78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dirty="0" smtClean="0">
              <a:latin typeface="Andalus" pitchFamily="18" charset="-78"/>
              <a:cs typeface="Andalus" pitchFamily="18" charset="-78"/>
            </a:rPr>
            <a:t>trypanosomiasis</a:t>
          </a:r>
          <a:endParaRPr lang="en-GB" sz="2400" kern="1200" dirty="0">
            <a:latin typeface="Andalus" pitchFamily="18" charset="-78"/>
            <a:cs typeface="Andalus" pitchFamily="18" charset="-78"/>
          </a:endParaRPr>
        </a:p>
      </dsp:txBody>
      <dsp:txXfrm>
        <a:off x="3203848" y="1412761"/>
        <a:ext cx="2786062" cy="4786197"/>
      </dsp:txXfrm>
    </dsp:sp>
    <dsp:sp modelId="{C16A8FC3-CE6E-4839-82E4-04B6D61CF5E2}">
      <dsp:nvSpPr>
        <dsp:cNvPr id="0" name=""/>
        <dsp:cNvSpPr/>
      </dsp:nvSpPr>
      <dsp:spPr>
        <a:xfrm>
          <a:off x="6357937" y="0"/>
          <a:ext cx="2786062" cy="1114424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>
          <a:glow rad="63500">
            <a:schemeClr val="accent1">
              <a:satMod val="175000"/>
              <a:alpha val="40000"/>
            </a:schemeClr>
          </a:glow>
        </a:effectLst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348488" tIns="199136" rIns="348488" bIns="199136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900" kern="1200" dirty="0" smtClean="0">
              <a:solidFill>
                <a:srgbClr val="7030A0"/>
              </a:solidFill>
              <a:latin typeface="Agency FB" pitchFamily="34" charset="0"/>
            </a:rPr>
            <a:t>Helminths</a:t>
          </a:r>
          <a:r>
            <a:rPr lang="en-GB" sz="4900" kern="1200" dirty="0" smtClean="0"/>
            <a:t> </a:t>
          </a:r>
          <a:endParaRPr lang="en-GB" sz="4900" kern="1200" dirty="0"/>
        </a:p>
      </dsp:txBody>
      <dsp:txXfrm>
        <a:off x="6357937" y="0"/>
        <a:ext cx="2786062" cy="1114424"/>
      </dsp:txXfrm>
    </dsp:sp>
    <dsp:sp modelId="{E92885D4-EDBB-49E1-A54D-7F905CC72BF6}">
      <dsp:nvSpPr>
        <dsp:cNvPr id="0" name=""/>
        <dsp:cNvSpPr/>
      </dsp:nvSpPr>
      <dsp:spPr>
        <a:xfrm>
          <a:off x="6357937" y="1412761"/>
          <a:ext cx="2786062" cy="4786197"/>
        </a:xfrm>
        <a:prstGeom prst="rect">
          <a:avLst/>
        </a:prstGeom>
        <a:gradFill rotWithShape="1">
          <a:gsLst>
            <a:gs pos="0">
              <a:schemeClr val="accent1">
                <a:tint val="50000"/>
                <a:satMod val="300000"/>
              </a:schemeClr>
            </a:gs>
            <a:gs pos="35000">
              <a:schemeClr val="accent1">
                <a:tint val="37000"/>
                <a:satMod val="300000"/>
              </a:schemeClr>
            </a:gs>
            <a:gs pos="100000">
              <a:schemeClr val="accent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dsp:style>
      <dsp:txBody>
        <a:bodyPr spcFirstLastPara="0" vert="horz" wrap="square" lIns="128016" tIns="128016" rIns="170688" bIns="192024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dirty="0" smtClean="0">
              <a:latin typeface="Andalus" pitchFamily="18" charset="-78"/>
              <a:cs typeface="Andalus" pitchFamily="18" charset="-78"/>
            </a:rPr>
            <a:t>T.Solium</a:t>
          </a:r>
          <a:endParaRPr lang="en-GB" sz="2400" kern="1200" dirty="0">
            <a:latin typeface="Andalus" pitchFamily="18" charset="-78"/>
            <a:cs typeface="Andalus" pitchFamily="18" charset="-78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2400" kern="1200" dirty="0" smtClean="0">
              <a:latin typeface="Andalus" pitchFamily="18" charset="-78"/>
              <a:cs typeface="Andalus" pitchFamily="18" charset="-78"/>
            </a:rPr>
            <a:t>Granthostoma spirigenum</a:t>
          </a:r>
          <a:endParaRPr lang="en-GB" sz="2400" kern="1200" dirty="0">
            <a:latin typeface="Andalus" pitchFamily="18" charset="-78"/>
            <a:cs typeface="Andalus" pitchFamily="18" charset="-78"/>
          </a:endParaRPr>
        </a:p>
      </dsp:txBody>
      <dsp:txXfrm>
        <a:off x="6357937" y="1412761"/>
        <a:ext cx="2786062" cy="4786197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EEA5121-BE65-427F-8481-B3968AD495BB}">
      <dsp:nvSpPr>
        <dsp:cNvPr id="0" name=""/>
        <dsp:cNvSpPr/>
      </dsp:nvSpPr>
      <dsp:spPr>
        <a:xfrm>
          <a:off x="-638638" y="118362"/>
          <a:ext cx="8849705" cy="8358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latin typeface="Andalus" pitchFamily="18" charset="-78"/>
              <a:cs typeface="Andalus" pitchFamily="18" charset="-78"/>
            </a:rPr>
            <a:t>by immune response to invading pathogen</a:t>
          </a:r>
          <a:endParaRPr lang="en-GB" sz="2000" kern="1200" dirty="0">
            <a:latin typeface="Andalus" pitchFamily="18" charset="-78"/>
            <a:cs typeface="Andalus" pitchFamily="18" charset="-78"/>
          </a:endParaRPr>
        </a:p>
      </dsp:txBody>
      <dsp:txXfrm>
        <a:off x="-638638" y="118362"/>
        <a:ext cx="8849705" cy="835823"/>
      </dsp:txXfrm>
    </dsp:sp>
    <dsp:sp modelId="{A05F115C-4AED-4406-A16E-C51A470B200C}">
      <dsp:nvSpPr>
        <dsp:cNvPr id="0" name=""/>
        <dsp:cNvSpPr/>
      </dsp:nvSpPr>
      <dsp:spPr>
        <a:xfrm rot="5400000">
          <a:off x="3672542" y="917688"/>
          <a:ext cx="227343" cy="37612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800" kern="1200"/>
        </a:p>
      </dsp:txBody>
      <dsp:txXfrm rot="5400000">
        <a:off x="3672542" y="917688"/>
        <a:ext cx="227343" cy="376120"/>
      </dsp:txXfrm>
    </dsp:sp>
    <dsp:sp modelId="{6DB164C0-13CE-4694-965D-BC5763A671D9}">
      <dsp:nvSpPr>
        <dsp:cNvPr id="0" name=""/>
        <dsp:cNvSpPr/>
      </dsp:nvSpPr>
      <dsp:spPr>
        <a:xfrm>
          <a:off x="0" y="1257310"/>
          <a:ext cx="7572428" cy="8358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1116192"/>
                <a:satOff val="6725"/>
                <a:lumOff val="539"/>
                <a:alphaOff val="0"/>
                <a:tint val="50000"/>
                <a:satMod val="300000"/>
              </a:schemeClr>
            </a:gs>
            <a:gs pos="35000">
              <a:schemeClr val="accent4">
                <a:hueOff val="-1116192"/>
                <a:satOff val="6725"/>
                <a:lumOff val="539"/>
                <a:alphaOff val="0"/>
                <a:tint val="37000"/>
                <a:satMod val="300000"/>
              </a:schemeClr>
            </a:gs>
            <a:gs pos="100000">
              <a:schemeClr val="accent4">
                <a:hueOff val="-1116192"/>
                <a:satOff val="6725"/>
                <a:lumOff val="53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latin typeface="Andalus" pitchFamily="18" charset="-78"/>
              <a:cs typeface="Andalus" pitchFamily="18" charset="-78"/>
            </a:rPr>
            <a:t>Lysis of bacteria</a:t>
          </a:r>
          <a:endParaRPr lang="en-GB" sz="2000" kern="1200" dirty="0">
            <a:latin typeface="Andalus" pitchFamily="18" charset="-78"/>
            <a:cs typeface="Andalus" pitchFamily="18" charset="-78"/>
          </a:endParaRPr>
        </a:p>
      </dsp:txBody>
      <dsp:txXfrm>
        <a:off x="0" y="1257310"/>
        <a:ext cx="7572428" cy="835823"/>
      </dsp:txXfrm>
    </dsp:sp>
    <dsp:sp modelId="{42DB6670-77B4-41E2-9A65-A509BE512601}">
      <dsp:nvSpPr>
        <dsp:cNvPr id="0" name=""/>
        <dsp:cNvSpPr/>
      </dsp:nvSpPr>
      <dsp:spPr>
        <a:xfrm rot="5400000">
          <a:off x="3629497" y="2114029"/>
          <a:ext cx="313433" cy="37612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tint val="50000"/>
                <a:satMod val="300000"/>
              </a:schemeClr>
            </a:gs>
            <a:gs pos="35000">
              <a:schemeClr val="accent4">
                <a:hueOff val="-1488257"/>
                <a:satOff val="8966"/>
                <a:lumOff val="719"/>
                <a:alphaOff val="0"/>
                <a:tint val="37000"/>
                <a:satMod val="30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800" kern="1200"/>
        </a:p>
      </dsp:txBody>
      <dsp:txXfrm rot="5400000">
        <a:off x="3629497" y="2114029"/>
        <a:ext cx="313433" cy="376120"/>
      </dsp:txXfrm>
    </dsp:sp>
    <dsp:sp modelId="{FB248779-C4B2-4255-9263-1D59A2F80410}">
      <dsp:nvSpPr>
        <dsp:cNvPr id="0" name=""/>
        <dsp:cNvSpPr/>
      </dsp:nvSpPr>
      <dsp:spPr>
        <a:xfrm>
          <a:off x="547411" y="2511046"/>
          <a:ext cx="6477604" cy="8358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tint val="50000"/>
                <a:satMod val="300000"/>
              </a:schemeClr>
            </a:gs>
            <a:gs pos="35000">
              <a:schemeClr val="accent4">
                <a:hueOff val="-2232385"/>
                <a:satOff val="13449"/>
                <a:lumOff val="1078"/>
                <a:alphaOff val="0"/>
                <a:tint val="37000"/>
                <a:satMod val="30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latin typeface="Andalus" pitchFamily="18" charset="-78"/>
              <a:cs typeface="Andalus" pitchFamily="18" charset="-78"/>
            </a:rPr>
            <a:t>Release of cell wall component(LPS, Teichoic acid and peptidoglycans of S. pneumoniae) </a:t>
          </a:r>
          <a:endParaRPr lang="en-GB" sz="2000" kern="1200" dirty="0">
            <a:latin typeface="Andalus" pitchFamily="18" charset="-78"/>
            <a:cs typeface="Andalus" pitchFamily="18" charset="-78"/>
          </a:endParaRPr>
        </a:p>
      </dsp:txBody>
      <dsp:txXfrm>
        <a:off x="547411" y="2511046"/>
        <a:ext cx="6477604" cy="835823"/>
      </dsp:txXfrm>
    </dsp:sp>
    <dsp:sp modelId="{EB6D71D4-E4F1-4484-B040-AA7D4FAC8318}">
      <dsp:nvSpPr>
        <dsp:cNvPr id="0" name=""/>
        <dsp:cNvSpPr/>
      </dsp:nvSpPr>
      <dsp:spPr>
        <a:xfrm rot="5400000">
          <a:off x="3629497" y="3367765"/>
          <a:ext cx="313433" cy="37612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tint val="50000"/>
                <a:satMod val="300000"/>
              </a:schemeClr>
            </a:gs>
            <a:gs pos="35000">
              <a:schemeClr val="accent4">
                <a:hueOff val="-2976513"/>
                <a:satOff val="17933"/>
                <a:lumOff val="1437"/>
                <a:alphaOff val="0"/>
                <a:tint val="37000"/>
                <a:satMod val="30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800" kern="1200"/>
        </a:p>
      </dsp:txBody>
      <dsp:txXfrm rot="5400000">
        <a:off x="3629497" y="3367765"/>
        <a:ext cx="313433" cy="376120"/>
      </dsp:txXfrm>
    </dsp:sp>
    <dsp:sp modelId="{C9C17BF4-2FD6-43A3-A5D0-CED114E0802B}">
      <dsp:nvSpPr>
        <dsp:cNvPr id="0" name=""/>
        <dsp:cNvSpPr/>
      </dsp:nvSpPr>
      <dsp:spPr>
        <a:xfrm>
          <a:off x="1282032" y="3764781"/>
          <a:ext cx="5008363" cy="8358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3348577"/>
                <a:satOff val="20174"/>
                <a:lumOff val="1617"/>
                <a:alphaOff val="0"/>
                <a:tint val="50000"/>
                <a:satMod val="300000"/>
              </a:schemeClr>
            </a:gs>
            <a:gs pos="35000">
              <a:schemeClr val="accent4">
                <a:hueOff val="-3348577"/>
                <a:satOff val="20174"/>
                <a:lumOff val="1617"/>
                <a:alphaOff val="0"/>
                <a:tint val="37000"/>
                <a:satMod val="300000"/>
              </a:schemeClr>
            </a:gs>
            <a:gs pos="100000">
              <a:schemeClr val="accent4">
                <a:hueOff val="-3348577"/>
                <a:satOff val="20174"/>
                <a:lumOff val="161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latin typeface="Andalus" pitchFamily="18" charset="-78"/>
              <a:cs typeface="Andalus" pitchFamily="18" charset="-78"/>
            </a:rPr>
            <a:t>Production of inflammatory cytokines(IL-1,TNF),increases permeability of BBB</a:t>
          </a:r>
          <a:endParaRPr lang="en-GB" sz="2000" kern="1200" dirty="0">
            <a:latin typeface="Andalus" pitchFamily="18" charset="-78"/>
            <a:cs typeface="Andalus" pitchFamily="18" charset="-78"/>
          </a:endParaRPr>
        </a:p>
      </dsp:txBody>
      <dsp:txXfrm>
        <a:off x="1282032" y="3764781"/>
        <a:ext cx="5008363" cy="835823"/>
      </dsp:txXfrm>
    </dsp:sp>
    <dsp:sp modelId="{940135FF-13C9-49AB-B256-30C992B52CBF}">
      <dsp:nvSpPr>
        <dsp:cNvPr id="0" name=""/>
        <dsp:cNvSpPr/>
      </dsp:nvSpPr>
      <dsp:spPr>
        <a:xfrm rot="5400000">
          <a:off x="3629497" y="4621501"/>
          <a:ext cx="313433" cy="376120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800" kern="1200"/>
        </a:p>
      </dsp:txBody>
      <dsp:txXfrm rot="5400000">
        <a:off x="3629497" y="4621501"/>
        <a:ext cx="313433" cy="376120"/>
      </dsp:txXfrm>
    </dsp:sp>
    <dsp:sp modelId="{2DDA009C-A87F-4B3D-8EAE-A9A424B6716B}">
      <dsp:nvSpPr>
        <dsp:cNvPr id="0" name=""/>
        <dsp:cNvSpPr/>
      </dsp:nvSpPr>
      <dsp:spPr>
        <a:xfrm>
          <a:off x="1871259" y="5018517"/>
          <a:ext cx="3829908" cy="83582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latin typeface="Andalus" pitchFamily="18" charset="-78"/>
              <a:cs typeface="Andalus" pitchFamily="18" charset="-78"/>
            </a:rPr>
            <a:t>Increased CSF protein and leucocytosis(purulent exudates)</a:t>
          </a:r>
          <a:endParaRPr lang="en-GB" sz="2000" kern="1200" dirty="0">
            <a:latin typeface="Andalus" pitchFamily="18" charset="-78"/>
            <a:cs typeface="Andalus" pitchFamily="18" charset="-78"/>
          </a:endParaRPr>
        </a:p>
      </dsp:txBody>
      <dsp:txXfrm>
        <a:off x="1871259" y="5018517"/>
        <a:ext cx="3829908" cy="835823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EEA5121-BE65-427F-8481-B3968AD495BB}">
      <dsp:nvSpPr>
        <dsp:cNvPr id="0" name=""/>
        <dsp:cNvSpPr/>
      </dsp:nvSpPr>
      <dsp:spPr>
        <a:xfrm>
          <a:off x="-638638" y="1609"/>
          <a:ext cx="8849705" cy="14630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kern="1200" dirty="0" smtClean="0">
              <a:latin typeface="Andalus" pitchFamily="18" charset="-78"/>
              <a:cs typeface="Andalus" pitchFamily="18" charset="-78"/>
            </a:rPr>
            <a:t>Obstruct the flow of CSF</a:t>
          </a:r>
          <a:endParaRPr lang="en-GB" sz="3200" kern="1200" dirty="0">
            <a:latin typeface="Andalus" pitchFamily="18" charset="-78"/>
            <a:cs typeface="Andalus" pitchFamily="18" charset="-78"/>
          </a:endParaRPr>
        </a:p>
      </dsp:txBody>
      <dsp:txXfrm>
        <a:off x="-638638" y="1609"/>
        <a:ext cx="8849705" cy="1463048"/>
      </dsp:txXfrm>
    </dsp:sp>
    <dsp:sp modelId="{A05F115C-4AED-4406-A16E-C51A470B200C}">
      <dsp:nvSpPr>
        <dsp:cNvPr id="0" name=""/>
        <dsp:cNvSpPr/>
      </dsp:nvSpPr>
      <dsp:spPr>
        <a:xfrm rot="5400000">
          <a:off x="3511423" y="1501859"/>
          <a:ext cx="549581" cy="65837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700" kern="1200"/>
        </a:p>
      </dsp:txBody>
      <dsp:txXfrm rot="5400000">
        <a:off x="3511423" y="1501859"/>
        <a:ext cx="549581" cy="658371"/>
      </dsp:txXfrm>
    </dsp:sp>
    <dsp:sp modelId="{6DB164C0-13CE-4694-965D-BC5763A671D9}">
      <dsp:nvSpPr>
        <dsp:cNvPr id="0" name=""/>
        <dsp:cNvSpPr/>
      </dsp:nvSpPr>
      <dsp:spPr>
        <a:xfrm>
          <a:off x="0" y="2197433"/>
          <a:ext cx="7572428" cy="14630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tint val="50000"/>
                <a:satMod val="300000"/>
              </a:schemeClr>
            </a:gs>
            <a:gs pos="35000">
              <a:schemeClr val="accent4">
                <a:hueOff val="-2232385"/>
                <a:satOff val="13449"/>
                <a:lumOff val="1078"/>
                <a:alphaOff val="0"/>
                <a:tint val="37000"/>
                <a:satMod val="30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200" kern="1200" dirty="0" smtClean="0">
              <a:latin typeface="Andalus" pitchFamily="18" charset="-78"/>
              <a:cs typeface="Andalus" pitchFamily="18" charset="-78"/>
            </a:rPr>
            <a:t>Decreased absorption of CSF</a:t>
          </a:r>
          <a:endParaRPr lang="en-GB" sz="3200" kern="1200" dirty="0">
            <a:latin typeface="Andalus" pitchFamily="18" charset="-78"/>
            <a:cs typeface="Andalus" pitchFamily="18" charset="-78"/>
          </a:endParaRPr>
        </a:p>
      </dsp:txBody>
      <dsp:txXfrm>
        <a:off x="0" y="2197433"/>
        <a:ext cx="7572428" cy="1463048"/>
      </dsp:txXfrm>
    </dsp:sp>
    <dsp:sp modelId="{42DB6670-77B4-41E2-9A65-A509BE512601}">
      <dsp:nvSpPr>
        <dsp:cNvPr id="0" name=""/>
        <dsp:cNvSpPr/>
      </dsp:nvSpPr>
      <dsp:spPr>
        <a:xfrm rot="5400000">
          <a:off x="3511892" y="3697058"/>
          <a:ext cx="548643" cy="65837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700" kern="1200"/>
        </a:p>
      </dsp:txBody>
      <dsp:txXfrm rot="5400000">
        <a:off x="3511892" y="3697058"/>
        <a:ext cx="548643" cy="658371"/>
      </dsp:txXfrm>
    </dsp:sp>
    <dsp:sp modelId="{FB248779-C4B2-4255-9263-1D59A2F80410}">
      <dsp:nvSpPr>
        <dsp:cNvPr id="0" name=""/>
        <dsp:cNvSpPr/>
      </dsp:nvSpPr>
      <dsp:spPr>
        <a:xfrm>
          <a:off x="547411" y="4392006"/>
          <a:ext cx="6477604" cy="14630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smtClean="0">
              <a:latin typeface="Andalus" pitchFamily="18" charset="-78"/>
              <a:cs typeface="Andalus" pitchFamily="18" charset="-78"/>
            </a:rPr>
            <a:t>obstructive and communicating hydrocephalus and interstitial oedema         </a:t>
          </a:r>
          <a:endParaRPr lang="en-GB" sz="2800" kern="1200" dirty="0">
            <a:latin typeface="Andalus" pitchFamily="18" charset="-78"/>
            <a:cs typeface="Andalus" pitchFamily="18" charset="-78"/>
          </a:endParaRPr>
        </a:p>
      </dsp:txBody>
      <dsp:txXfrm>
        <a:off x="547411" y="4392006"/>
        <a:ext cx="6477604" cy="14630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98C72-230F-4D1A-8B70-C66B62154E87}" type="datetimeFigureOut">
              <a:rPr lang="en-US" smtClean="0"/>
              <a:pPr/>
              <a:t>11/5/2024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214FB-CEA4-49A8-9B9D-8C19C7A1DE73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0214FB-CEA4-49A8-9B9D-8C19C7A1DE73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0214FB-CEA4-49A8-9B9D-8C19C7A1DE73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0214FB-CEA4-49A8-9B9D-8C19C7A1DE73}" type="slidenum">
              <a:rPr lang="en-GB" smtClean="0"/>
              <a:pPr/>
              <a:t>26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0214FB-CEA4-49A8-9B9D-8C19C7A1DE73}" type="slidenum">
              <a:rPr lang="en-GB" smtClean="0"/>
              <a:pPr/>
              <a:t>54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2A33F57-202A-4D51-9E28-2CD316221746}" type="datetimeFigureOut">
              <a:rPr lang="en-US" smtClean="0"/>
              <a:pPr/>
              <a:t>11/5/2024</a:t>
            </a:fld>
            <a:endParaRPr lang="en-GB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1C5B26B-8C71-47A4-9EFE-49FE31FD30D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A33F57-202A-4D51-9E28-2CD316221746}" type="datetimeFigureOut">
              <a:rPr lang="en-US" smtClean="0"/>
              <a:pPr/>
              <a:t>11/5/2024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C5B26B-8C71-47A4-9EFE-49FE31FD30D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A33F57-202A-4D51-9E28-2CD316221746}" type="datetimeFigureOut">
              <a:rPr lang="en-US" smtClean="0"/>
              <a:pPr/>
              <a:t>11/5/2024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C5B26B-8C71-47A4-9EFE-49FE31FD30D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A33F57-202A-4D51-9E28-2CD316221746}" type="datetimeFigureOut">
              <a:rPr lang="en-US" smtClean="0"/>
              <a:pPr/>
              <a:t>11/5/2024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C5B26B-8C71-47A4-9EFE-49FE31FD30D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A33F57-202A-4D51-9E28-2CD316221746}" type="datetimeFigureOut">
              <a:rPr lang="en-US" smtClean="0"/>
              <a:pPr/>
              <a:t>11/5/2024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C5B26B-8C71-47A4-9EFE-49FE31FD30D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A33F57-202A-4D51-9E28-2CD316221746}" type="datetimeFigureOut">
              <a:rPr lang="en-US" smtClean="0"/>
              <a:pPr/>
              <a:t>11/5/2024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C5B26B-8C71-47A4-9EFE-49FE31FD30D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A33F57-202A-4D51-9E28-2CD316221746}" type="datetimeFigureOut">
              <a:rPr lang="en-US" smtClean="0"/>
              <a:pPr/>
              <a:t>11/5/2024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C5B26B-8C71-47A4-9EFE-49FE31FD30D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A33F57-202A-4D51-9E28-2CD316221746}" type="datetimeFigureOut">
              <a:rPr lang="en-US" smtClean="0"/>
              <a:pPr/>
              <a:t>11/5/2024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C5B26B-8C71-47A4-9EFE-49FE31FD30D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A33F57-202A-4D51-9E28-2CD316221746}" type="datetimeFigureOut">
              <a:rPr lang="en-US" smtClean="0"/>
              <a:pPr/>
              <a:t>11/5/2024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C5B26B-8C71-47A4-9EFE-49FE31FD30D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2A33F57-202A-4D51-9E28-2CD316221746}" type="datetimeFigureOut">
              <a:rPr lang="en-US" smtClean="0"/>
              <a:pPr/>
              <a:t>11/5/2024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C5B26B-8C71-47A4-9EFE-49FE31FD30D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2A33F57-202A-4D51-9E28-2CD316221746}" type="datetimeFigureOut">
              <a:rPr lang="en-US" smtClean="0"/>
              <a:pPr/>
              <a:t>11/5/2024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1C5B26B-8C71-47A4-9EFE-49FE31FD30D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2A33F57-202A-4D51-9E28-2CD316221746}" type="datetimeFigureOut">
              <a:rPr lang="en-US" smtClean="0"/>
              <a:pPr/>
              <a:t>11/5/2024</a:t>
            </a:fld>
            <a:endParaRPr lang="en-GB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1C5B26B-8C71-47A4-9EFE-49FE31FD30D0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5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620688"/>
            <a:ext cx="828680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>
                <a:solidFill>
                  <a:srgbClr val="FF0000"/>
                </a:solidFill>
                <a:latin typeface="Arial Rounded MT Bold" pitchFamily="34" charset="0"/>
              </a:rPr>
              <a:t>Infectious </a:t>
            </a:r>
            <a:r>
              <a:rPr lang="en-GB" sz="4400" b="1" dirty="0" smtClean="0">
                <a:solidFill>
                  <a:srgbClr val="FF0000"/>
                </a:solidFill>
                <a:latin typeface="Arial Rounded MT Bold" pitchFamily="34" charset="0"/>
              </a:rPr>
              <a:t>Diseases </a:t>
            </a:r>
            <a:r>
              <a:rPr lang="en-GB" sz="4400" b="1" dirty="0" smtClean="0">
                <a:solidFill>
                  <a:srgbClr val="FF0000"/>
                </a:solidFill>
                <a:latin typeface="Arial Rounded MT Bold" pitchFamily="34" charset="0"/>
              </a:rPr>
              <a:t>of the Central </a:t>
            </a:r>
            <a:r>
              <a:rPr lang="en-GB" sz="4400" b="1" dirty="0">
                <a:solidFill>
                  <a:srgbClr val="FF0000"/>
                </a:solidFill>
                <a:latin typeface="Arial Rounded MT Bold" pitchFamily="34" charset="0"/>
              </a:rPr>
              <a:t>N</a:t>
            </a:r>
            <a:r>
              <a:rPr lang="en-GB" sz="4400" b="1" dirty="0" smtClean="0">
                <a:solidFill>
                  <a:srgbClr val="FF0000"/>
                </a:solidFill>
                <a:latin typeface="Arial Rounded MT Bold" pitchFamily="34" charset="0"/>
              </a:rPr>
              <a:t>ervous System</a:t>
            </a:r>
            <a:endParaRPr lang="en-GB" sz="4400" b="1" dirty="0">
              <a:solidFill>
                <a:srgbClr val="FF0000"/>
              </a:solidFill>
              <a:latin typeface="Arial Rounded MT Bold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131840" y="3140968"/>
            <a:ext cx="6012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 </a:t>
            </a:r>
            <a:endParaRPr lang="en-GB" sz="3600" dirty="0" smtClean="0">
              <a:solidFill>
                <a:srgbClr val="00B0F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85852" y="2786058"/>
            <a:ext cx="671517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200" b="1" dirty="0" smtClean="0">
                <a:solidFill>
                  <a:srgbClr val="0070C0"/>
                </a:solidFill>
              </a:rPr>
              <a:t>Prof. Dr. Aminur Rahman</a:t>
            </a:r>
          </a:p>
          <a:p>
            <a:pPr>
              <a:defRPr/>
            </a:pPr>
            <a:r>
              <a:rPr lang="en-US" b="1" dirty="0" smtClean="0">
                <a:solidFill>
                  <a:srgbClr val="C00000"/>
                </a:solidFill>
              </a:rPr>
              <a:t>FCPS (Med), MD(Neuro) ,FRCP (</a:t>
            </a:r>
            <a:r>
              <a:rPr lang="en-US" b="1" dirty="0" err="1" smtClean="0">
                <a:solidFill>
                  <a:srgbClr val="C00000"/>
                </a:solidFill>
              </a:rPr>
              <a:t>Edin</a:t>
            </a:r>
            <a:r>
              <a:rPr lang="en-US" b="1" dirty="0" smtClean="0">
                <a:solidFill>
                  <a:srgbClr val="C00000"/>
                </a:solidFill>
              </a:rPr>
              <a:t>), </a:t>
            </a:r>
          </a:p>
          <a:p>
            <a:pPr>
              <a:defRPr/>
            </a:pPr>
            <a:r>
              <a:rPr lang="en-US" b="1" dirty="0" smtClean="0">
                <a:solidFill>
                  <a:srgbClr val="C00000"/>
                </a:solidFill>
              </a:rPr>
              <a:t>FINR (Switzerland), FACP (USA), FICP(India) </a:t>
            </a:r>
          </a:p>
          <a:p>
            <a:pPr>
              <a:defRPr/>
            </a:pPr>
            <a:r>
              <a:rPr lang="en-US" b="1" dirty="0" smtClean="0">
                <a:solidFill>
                  <a:srgbClr val="C00000"/>
                </a:solidFill>
              </a:rPr>
              <a:t>Trained  Interventional Neuroradiology (Thailand) </a:t>
            </a:r>
          </a:p>
          <a:p>
            <a:pPr>
              <a:defRPr/>
            </a:pPr>
            <a:r>
              <a:rPr lang="en-US" b="1" dirty="0" smtClean="0">
                <a:solidFill>
                  <a:srgbClr val="00B050"/>
                </a:solidFill>
              </a:rPr>
              <a:t>Professor  and Head</a:t>
            </a:r>
          </a:p>
          <a:p>
            <a:pPr>
              <a:defRPr/>
            </a:pPr>
            <a:r>
              <a:rPr lang="en-US" b="1" dirty="0" smtClean="0"/>
              <a:t>Department of Neurology</a:t>
            </a:r>
          </a:p>
          <a:p>
            <a:pPr>
              <a:defRPr/>
            </a:pPr>
            <a:r>
              <a:rPr lang="en-US" b="1" dirty="0" smtClean="0"/>
              <a:t>Sir Salimullah Medical College ,Dhaka, Bangladesh </a:t>
            </a:r>
            <a:endParaRPr lang="en-US" i="1" dirty="0" smtClean="0">
              <a:solidFill>
                <a:srgbClr val="FF0000"/>
              </a:solidFill>
              <a:latin typeface="Wide Lati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534037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dirty="0" smtClean="0">
                <a:solidFill>
                  <a:srgbClr val="FF0000"/>
                </a:solidFill>
                <a:latin typeface="Forte" pitchFamily="66" charset="0"/>
              </a:rPr>
              <a:t>Definition: </a:t>
            </a:r>
          </a:p>
          <a:p>
            <a:pPr algn="just">
              <a:buFont typeface="Wingdings" pitchFamily="2" charset="2"/>
              <a:buChar char="q"/>
            </a:pPr>
            <a:r>
              <a:rPr lang="en-GB" dirty="0" err="1" smtClean="0">
                <a:solidFill>
                  <a:srgbClr val="FF0000"/>
                </a:solidFill>
                <a:latin typeface="Lucida Bright" pitchFamily="18" charset="0"/>
              </a:rPr>
              <a:t>Menigitis</a:t>
            </a:r>
            <a:r>
              <a:rPr lang="en-GB" dirty="0" smtClean="0">
                <a:solidFill>
                  <a:srgbClr val="FF0000"/>
                </a:solidFill>
                <a:latin typeface="Lucida Bright" pitchFamily="18" charset="0"/>
              </a:rPr>
              <a:t> </a:t>
            </a:r>
            <a:r>
              <a:rPr lang="en-GB" dirty="0" smtClean="0">
                <a:latin typeface="Lucida Bright" pitchFamily="18" charset="0"/>
              </a:rPr>
              <a:t>is an inflammation of the </a:t>
            </a:r>
            <a:r>
              <a:rPr lang="en-GB" dirty="0" err="1" smtClean="0">
                <a:latin typeface="Lucida Bright" pitchFamily="18" charset="0"/>
              </a:rPr>
              <a:t>meninges</a:t>
            </a:r>
            <a:r>
              <a:rPr lang="en-GB" dirty="0" smtClean="0">
                <a:latin typeface="Lucida Bright" pitchFamily="18" charset="0"/>
              </a:rPr>
              <a:t> including subarachnoid space , caused by infection with virus, bacteria, or other microorganism and less commonly by certain drugs. </a:t>
            </a:r>
          </a:p>
          <a:p>
            <a:pPr algn="just">
              <a:buFont typeface="Wingdings" pitchFamily="2" charset="2"/>
              <a:buChar char="q"/>
            </a:pPr>
            <a:endParaRPr lang="en-GB" dirty="0" smtClean="0"/>
          </a:p>
          <a:p>
            <a:pPr algn="just">
              <a:buFont typeface="Wingdings" pitchFamily="2" charset="2"/>
              <a:buChar char="q"/>
            </a:pPr>
            <a:r>
              <a:rPr lang="en-GB" dirty="0" smtClean="0"/>
              <a:t>It can be life threatening condition because of inflammation proximity to the brain and spinal cord, hence it is classified as medical emergency.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1"/>
            <a:ext cx="8229600" cy="714356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00B050"/>
                </a:solidFill>
                <a:latin typeface="Algerian" pitchFamily="82" charset="0"/>
              </a:rPr>
              <a:t/>
            </a:r>
            <a:br>
              <a:rPr lang="en-GB" dirty="0" smtClean="0">
                <a:solidFill>
                  <a:srgbClr val="00B050"/>
                </a:solidFill>
                <a:latin typeface="Algerian" pitchFamily="82" charset="0"/>
              </a:rPr>
            </a:br>
            <a:r>
              <a:rPr lang="en-GB" dirty="0" smtClean="0">
                <a:solidFill>
                  <a:schemeClr val="tx1"/>
                </a:solidFill>
                <a:latin typeface="Aharoni"/>
              </a:rPr>
              <a:t>Meningitis</a:t>
            </a:r>
            <a:br>
              <a:rPr lang="en-GB" dirty="0" smtClean="0">
                <a:solidFill>
                  <a:schemeClr val="tx1"/>
                </a:solidFill>
                <a:latin typeface="Aharoni"/>
              </a:rPr>
            </a:br>
            <a:endParaRPr lang="en-GB" dirty="0">
              <a:solidFill>
                <a:schemeClr val="tx1"/>
              </a:solidFill>
              <a:latin typeface="Aharon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274639"/>
            <a:ext cx="8429684" cy="1066129"/>
          </a:xfr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accent5">
                    <a:lumMod val="50000"/>
                  </a:schemeClr>
                </a:solidFill>
                <a:latin typeface="Aharoni"/>
              </a:rPr>
              <a:t>Causes of meningitis</a:t>
            </a:r>
            <a:endParaRPr lang="en-GB" sz="4000" dirty="0">
              <a:solidFill>
                <a:schemeClr val="accent5">
                  <a:lumMod val="50000"/>
                </a:schemeClr>
              </a:solidFill>
              <a:latin typeface="Aharon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7158" y="2000240"/>
            <a:ext cx="3643338" cy="762000"/>
          </a:xfrm>
        </p:spPr>
        <p:txBody>
          <a:bodyPr>
            <a:normAutofit/>
          </a:bodyPr>
          <a:lstStyle/>
          <a:p>
            <a:pPr algn="ctr"/>
            <a:r>
              <a:rPr lang="en-GB" sz="3600" b="1" dirty="0" smtClean="0">
                <a:solidFill>
                  <a:srgbClr val="561064"/>
                </a:solidFill>
                <a:latin typeface="Aharoni"/>
              </a:rPr>
              <a:t>Infective</a:t>
            </a:r>
            <a:r>
              <a:rPr lang="en-GB" sz="3600" b="1" dirty="0" smtClean="0">
                <a:latin typeface="Aharoni"/>
              </a:rPr>
              <a:t> </a:t>
            </a:r>
            <a:endParaRPr lang="en-GB" sz="3600" b="1" dirty="0">
              <a:latin typeface="Aharoni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357686" y="2000240"/>
            <a:ext cx="4041775" cy="762000"/>
          </a:xfrm>
        </p:spPr>
        <p:txBody>
          <a:bodyPr>
            <a:noAutofit/>
          </a:bodyPr>
          <a:lstStyle/>
          <a:p>
            <a:pPr algn="ctr"/>
            <a:r>
              <a:rPr lang="en-GB" sz="3600" b="1" dirty="0" smtClean="0">
                <a:solidFill>
                  <a:srgbClr val="561064"/>
                </a:solidFill>
                <a:latin typeface="Aharoni"/>
              </a:rPr>
              <a:t>Non infective</a:t>
            </a:r>
            <a:endParaRPr lang="en-GB" sz="3600" b="1" dirty="0">
              <a:solidFill>
                <a:srgbClr val="561064"/>
              </a:solidFill>
              <a:latin typeface="Aharoni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42910" y="3071810"/>
            <a:ext cx="4040188" cy="2699086"/>
          </a:xfrm>
        </p:spPr>
        <p:txBody>
          <a:bodyPr/>
          <a:lstStyle/>
          <a:p>
            <a:r>
              <a:rPr lang="en-GB" sz="3200" dirty="0" smtClean="0">
                <a:latin typeface="Andalus" pitchFamily="18" charset="-78"/>
                <a:cs typeface="Andalus" pitchFamily="18" charset="-78"/>
              </a:rPr>
              <a:t>Bacterial </a:t>
            </a:r>
          </a:p>
          <a:p>
            <a:r>
              <a:rPr lang="en-GB" sz="3200" dirty="0" smtClean="0">
                <a:latin typeface="Andalus" pitchFamily="18" charset="-78"/>
                <a:cs typeface="Andalus" pitchFamily="18" charset="-78"/>
              </a:rPr>
              <a:t>Viral </a:t>
            </a:r>
          </a:p>
          <a:p>
            <a:r>
              <a:rPr lang="en-GB" sz="3200" dirty="0" smtClean="0">
                <a:latin typeface="Andalus" pitchFamily="18" charset="-78"/>
                <a:cs typeface="Andalus" pitchFamily="18" charset="-78"/>
              </a:rPr>
              <a:t>Protozoal </a:t>
            </a:r>
          </a:p>
          <a:p>
            <a:r>
              <a:rPr lang="en-GB" sz="3200" dirty="0" smtClean="0">
                <a:latin typeface="Andalus" pitchFamily="18" charset="-78"/>
                <a:cs typeface="Andalus" pitchFamily="18" charset="-78"/>
              </a:rPr>
              <a:t>Fungal </a:t>
            </a:r>
            <a:endParaRPr lang="en-GB" sz="32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3438" y="3071810"/>
            <a:ext cx="4000528" cy="342902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b="1" dirty="0" smtClean="0"/>
              <a:t>Malignant disease</a:t>
            </a:r>
            <a:r>
              <a:rPr lang="en-US" sz="2000" dirty="0" smtClean="0"/>
              <a:t> Breast cancer </a:t>
            </a:r>
          </a:p>
          <a:p>
            <a:r>
              <a:rPr lang="en-US" sz="2000" dirty="0" smtClean="0"/>
              <a:t>Bronchial cancer </a:t>
            </a:r>
          </a:p>
          <a:p>
            <a:r>
              <a:rPr lang="en-US" sz="2000" dirty="0" err="1" smtClean="0"/>
              <a:t>Leukaemia</a:t>
            </a:r>
            <a:r>
              <a:rPr lang="en-US" sz="2000" dirty="0" smtClean="0"/>
              <a:t> </a:t>
            </a:r>
          </a:p>
          <a:p>
            <a:r>
              <a:rPr lang="en-US" sz="2000" dirty="0" smtClean="0"/>
              <a:t>Lymphoma </a:t>
            </a:r>
          </a:p>
          <a:p>
            <a:pPr>
              <a:buNone/>
            </a:pPr>
            <a:r>
              <a:rPr lang="en-US" sz="2000" b="1" dirty="0" smtClean="0"/>
              <a:t>Inflammatory disease (may be recurrent)</a:t>
            </a:r>
            <a:r>
              <a:rPr lang="en-US" sz="2000" dirty="0" smtClean="0"/>
              <a:t> </a:t>
            </a:r>
          </a:p>
          <a:p>
            <a:r>
              <a:rPr lang="en-US" sz="2000" dirty="0" smtClean="0"/>
              <a:t>Sarcoidosis </a:t>
            </a:r>
          </a:p>
          <a:p>
            <a:r>
              <a:rPr lang="en-US" sz="2000" dirty="0" smtClean="0"/>
              <a:t>SLE </a:t>
            </a:r>
          </a:p>
          <a:p>
            <a:r>
              <a:rPr lang="en-US" sz="2000" dirty="0" err="1" smtClean="0"/>
              <a:t>Behçet's</a:t>
            </a:r>
            <a:r>
              <a:rPr lang="en-US" sz="2000" dirty="0" smtClean="0"/>
              <a:t> disease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500"/>
                            </p:stCondLst>
                            <p:childTnLst>
                              <p:par>
                                <p:cTn id="47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000"/>
                            </p:stCondLst>
                            <p:childTnLst>
                              <p:par>
                                <p:cTn id="54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500"/>
                            </p:stCondLst>
                            <p:childTnLst>
                              <p:par>
                                <p:cTn id="61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0"/>
                            </p:stCondLst>
                            <p:childTnLst>
                              <p:par>
                                <p:cTn id="68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500"/>
                            </p:stCondLst>
                            <p:childTnLst>
                              <p:par>
                                <p:cTn id="7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6000"/>
                            </p:stCondLst>
                            <p:childTnLst>
                              <p:par>
                                <p:cTn id="82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6500"/>
                            </p:stCondLst>
                            <p:childTnLst>
                              <p:par>
                                <p:cTn id="89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7000"/>
                            </p:stCondLst>
                            <p:childTnLst>
                              <p:par>
                                <p:cTn id="96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71472" y="1357297"/>
          <a:ext cx="8215370" cy="5118018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972745"/>
                <a:gridCol w="2652501"/>
                <a:gridCol w="3590124"/>
              </a:tblGrid>
              <a:tr h="906059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>
                          <a:solidFill>
                            <a:srgbClr val="FF0000"/>
                          </a:solidFill>
                        </a:rPr>
                        <a:t>Age of onset</a:t>
                      </a:r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>
                          <a:solidFill>
                            <a:srgbClr val="FF0000"/>
                          </a:solidFill>
                        </a:rPr>
                        <a:t>Common </a:t>
                      </a:r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>
                          <a:solidFill>
                            <a:srgbClr val="FF0000"/>
                          </a:solidFill>
                        </a:rPr>
                        <a:t>Less common</a:t>
                      </a:r>
                      <a:endParaRPr lang="en-GB" sz="2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1170293">
                <a:tc>
                  <a:txBody>
                    <a:bodyPr/>
                    <a:lstStyle/>
                    <a:p>
                      <a:r>
                        <a:rPr lang="en-GB" dirty="0" smtClean="0"/>
                        <a:t>Neonate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Gram</a:t>
                      </a:r>
                      <a:r>
                        <a:rPr lang="en-GB" baseline="0" dirty="0" smtClean="0"/>
                        <a:t> –negative bacilli</a:t>
                      </a:r>
                    </a:p>
                    <a:p>
                      <a:r>
                        <a:rPr lang="en-GB" baseline="0" dirty="0" smtClean="0"/>
                        <a:t>(Escherichia coli,Proteus etc.)</a:t>
                      </a:r>
                    </a:p>
                    <a:p>
                      <a:r>
                        <a:rPr lang="en-GB" baseline="0" dirty="0" smtClean="0"/>
                        <a:t>Group B streptococci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Listeria monocytogenes</a:t>
                      </a:r>
                      <a:endParaRPr lang="en-GB" dirty="0"/>
                    </a:p>
                  </a:txBody>
                  <a:tcPr/>
                </a:tc>
              </a:tr>
              <a:tr h="1402930">
                <a:tc>
                  <a:txBody>
                    <a:bodyPr/>
                    <a:lstStyle/>
                    <a:p>
                      <a:r>
                        <a:rPr lang="en-GB" dirty="0" smtClean="0"/>
                        <a:t>Pre –school child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Haemophillus influenzae</a:t>
                      </a:r>
                    </a:p>
                    <a:p>
                      <a:r>
                        <a:rPr lang="en-GB" dirty="0" smtClean="0"/>
                        <a:t>Neisseria</a:t>
                      </a:r>
                      <a:r>
                        <a:rPr lang="en-GB" baseline="0" dirty="0" smtClean="0"/>
                        <a:t> meningitidis</a:t>
                      </a:r>
                    </a:p>
                    <a:p>
                      <a:r>
                        <a:rPr lang="en-GB" baseline="0" dirty="0" smtClean="0"/>
                        <a:t>Streptococcus pneumoniae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Mycobacteria tuberculosis</a:t>
                      </a:r>
                      <a:endParaRPr lang="en-GB" dirty="0"/>
                    </a:p>
                  </a:txBody>
                  <a:tcPr/>
                </a:tc>
              </a:tr>
              <a:tr h="1521378">
                <a:tc>
                  <a:txBody>
                    <a:bodyPr/>
                    <a:lstStyle/>
                    <a:p>
                      <a:r>
                        <a:rPr lang="en-GB" dirty="0" smtClean="0"/>
                        <a:t>Older child and</a:t>
                      </a:r>
                      <a:r>
                        <a:rPr lang="en-GB" baseline="0" dirty="0" smtClean="0"/>
                        <a:t> adult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Neisseria meningitidis</a:t>
                      </a:r>
                    </a:p>
                    <a:p>
                      <a:r>
                        <a:rPr lang="en-GB" dirty="0" smtClean="0"/>
                        <a:t>Streptococcus pneumoniae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Listeria</a:t>
                      </a:r>
                      <a:r>
                        <a:rPr lang="en-GB" baseline="0" dirty="0" smtClean="0"/>
                        <a:t> monocytogenes</a:t>
                      </a:r>
                    </a:p>
                    <a:p>
                      <a:r>
                        <a:rPr lang="en-GB" baseline="0" dirty="0" smtClean="0"/>
                        <a:t>Mycobacterium tuberculosis</a:t>
                      </a:r>
                    </a:p>
                    <a:p>
                      <a:r>
                        <a:rPr lang="en-GB" baseline="0" dirty="0" smtClean="0"/>
                        <a:t>Staphylococcus aureus(skull fracture)</a:t>
                      </a:r>
                    </a:p>
                    <a:p>
                      <a:r>
                        <a:rPr lang="en-GB" baseline="0" dirty="0" smtClean="0"/>
                        <a:t>Haemophillus influenzae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357167"/>
            <a:ext cx="8715404" cy="642943"/>
          </a:xfrm>
        </p:spPr>
        <p:txBody>
          <a:bodyPr>
            <a:noAutofit/>
          </a:bodyPr>
          <a:lstStyle/>
          <a:p>
            <a:r>
              <a:rPr lang="en-US" sz="3200" dirty="0" smtClean="0"/>
              <a:t>Bacterial causes of meningitis</a:t>
            </a:r>
            <a:endParaRPr lang="en-GB" sz="3200" dirty="0">
              <a:solidFill>
                <a:srgbClr val="5D354F"/>
              </a:solidFill>
              <a:latin typeface="Narkisim" pitchFamily="34" charset="-79"/>
              <a:cs typeface="Narkisim" pitchFamily="34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ontent Placeholder 8"/>
          <p:cNvGraphicFramePr>
            <a:graphicFrameLocks noGrp="1"/>
          </p:cNvGraphicFramePr>
          <p:nvPr>
            <p:ph idx="1"/>
          </p:nvPr>
        </p:nvGraphicFramePr>
        <p:xfrm>
          <a:off x="357158" y="785794"/>
          <a:ext cx="8229600" cy="55721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1736" y="2"/>
            <a:ext cx="4572032" cy="714356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Pathophysiology</a:t>
            </a:r>
            <a:endParaRPr lang="en-GB" dirty="0">
              <a:solidFill>
                <a:srgbClr val="7030A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0" name="Down Arrow 9"/>
          <p:cNvSpPr/>
          <p:nvPr/>
        </p:nvSpPr>
        <p:spPr>
          <a:xfrm>
            <a:off x="4357686" y="6429397"/>
            <a:ext cx="484632" cy="2857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2EEA5121-BE65-427F-8481-B3968AD495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graphicEl>
                                              <a:dgm id="{2EEA5121-BE65-427F-8481-B3968AD495B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05F115C-4AED-4406-A16E-C51A470B20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>
                                            <p:graphicEl>
                                              <a:dgm id="{A05F115C-4AED-4406-A16E-C51A470B200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6DB164C0-13CE-4694-965D-BC5763A671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graphicEl>
                                              <a:dgm id="{6DB164C0-13CE-4694-965D-BC5763A671D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42DB6670-77B4-41E2-9A65-A509BE5126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>
                                            <p:graphicEl>
                                              <a:dgm id="{42DB6670-77B4-41E2-9A65-A509BE51260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FB248779-C4B2-4255-9263-1D59A2F804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graphicEl>
                                              <a:dgm id="{FB248779-C4B2-4255-9263-1D59A2F8041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B6D71D4-E4F1-4484-B040-AA7D4FAC83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graphicEl>
                                              <a:dgm id="{EB6D71D4-E4F1-4484-B040-AA7D4FAC831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C9C17BF4-2FD6-43A3-A5D0-CED114E080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>
                                            <p:graphicEl>
                                              <a:dgm id="{C9C17BF4-2FD6-43A3-A5D0-CED114E0802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940135FF-13C9-49AB-B256-30C992B52C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>
                                            <p:graphicEl>
                                              <a:dgm id="{940135FF-13C9-49AB-B256-30C992B52C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2DDA009C-A87F-4B3D-8EAE-A9A424B671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">
                                            <p:graphicEl>
                                              <a:dgm id="{2DDA009C-A87F-4B3D-8EAE-A9A424B6716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 uiExpand="1">
        <p:bldSub>
          <a:bldDgm bld="one"/>
        </p:bldSub>
      </p:bldGraphic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642910" y="214293"/>
          <a:ext cx="7572428" cy="58579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Down Arrow 4"/>
          <p:cNvSpPr/>
          <p:nvPr/>
        </p:nvSpPr>
        <p:spPr>
          <a:xfrm>
            <a:off x="4358784" y="6215083"/>
            <a:ext cx="214314" cy="2857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EEA5121-BE65-427F-8481-B3968AD495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2EEA5121-BE65-427F-8481-B3968AD495B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05F115C-4AED-4406-A16E-C51A470B20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graphicEl>
                                              <a:dgm id="{A05F115C-4AED-4406-A16E-C51A470B200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DB164C0-13CE-4694-965D-BC5763A671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6DB164C0-13CE-4694-965D-BC5763A671D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2DB6670-77B4-41E2-9A65-A509BE5126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graphicEl>
                                              <a:dgm id="{42DB6670-77B4-41E2-9A65-A509BE51260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B248779-C4B2-4255-9263-1D59A2F804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FB248779-C4B2-4255-9263-1D59A2F8041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B6D71D4-E4F1-4484-B040-AA7D4FAC831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dgm id="{EB6D71D4-E4F1-4484-B040-AA7D4FAC831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9C17BF4-2FD6-43A3-A5D0-CED114E080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graphicEl>
                                              <a:dgm id="{C9C17BF4-2FD6-43A3-A5D0-CED114E0802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40135FF-13C9-49AB-B256-30C992B52C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graphicEl>
                                              <a:dgm id="{940135FF-13C9-49AB-B256-30C992B52C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DDA009C-A87F-4B3D-8EAE-A9A424B671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">
                                            <p:graphicEl>
                                              <a:dgm id="{2DDA009C-A87F-4B3D-8EAE-A9A424B6716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642910" y="428603"/>
          <a:ext cx="7572428" cy="56436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EEA5121-BE65-427F-8481-B3968AD495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2EEA5121-BE65-427F-8481-B3968AD495B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05F115C-4AED-4406-A16E-C51A470B20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>
                                            <p:graphicEl>
                                              <a:dgm id="{A05F115C-4AED-4406-A16E-C51A470B200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DB164C0-13CE-4694-965D-BC5763A671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6DB164C0-13CE-4694-965D-BC5763A671D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2DB6670-77B4-41E2-9A65-A509BE5126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graphicEl>
                                              <a:dgm id="{42DB6670-77B4-41E2-9A65-A509BE51260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B248779-C4B2-4255-9263-1D59A2F8041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FB248779-C4B2-4255-9263-1D59A2F8041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eningococcal meningitis sympto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23928" y="908720"/>
            <a:ext cx="5220072" cy="5592114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285860"/>
            <a:ext cx="3643338" cy="350046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Acute fulminant illness</a:t>
            </a:r>
          </a:p>
          <a:p>
            <a:pPr>
              <a:buFont typeface="Wingdings" pitchFamily="2" charset="2"/>
              <a:buChar char="ü"/>
            </a:pP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Sub acute infection</a:t>
            </a:r>
          </a:p>
          <a:p>
            <a:pPr>
              <a:buFont typeface="Wingdings" pitchFamily="2" charset="2"/>
              <a:buChar char="ü"/>
            </a:pPr>
            <a:r>
              <a:rPr lang="en-GB" sz="2800" b="1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Classic clinical triad</a:t>
            </a:r>
          </a:p>
          <a:p>
            <a:pPr lvl="3"/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Fever</a:t>
            </a:r>
          </a:p>
          <a:p>
            <a:pPr lvl="3"/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Headache</a:t>
            </a:r>
          </a:p>
          <a:p>
            <a:pPr lvl="3"/>
            <a:r>
              <a:rPr lang="en-GB" sz="2800" dirty="0" err="1" smtClean="0">
                <a:latin typeface="Andalus" pitchFamily="18" charset="-78"/>
                <a:cs typeface="Andalus" pitchFamily="18" charset="-78"/>
              </a:rPr>
              <a:t>Nuchal</a:t>
            </a: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 rigidity</a:t>
            </a:r>
            <a:r>
              <a:rPr lang="en-GB" sz="1800" dirty="0" smtClean="0">
                <a:latin typeface="Andalus" pitchFamily="18" charset="-78"/>
                <a:cs typeface="Andalus" pitchFamily="18" charset="-78"/>
              </a:rPr>
              <a:t>      </a:t>
            </a:r>
            <a:r>
              <a:rPr lang="en-GB" sz="1800" dirty="0" smtClean="0"/>
              <a:t>          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41"/>
            <a:ext cx="8229600" cy="725471"/>
          </a:xfrm>
        </p:spPr>
        <p:txBody>
          <a:bodyPr>
            <a:noAutofit/>
          </a:bodyPr>
          <a:lstStyle/>
          <a:p>
            <a:r>
              <a:rPr lang="en-GB" dirty="0" smtClean="0">
                <a:solidFill>
                  <a:srgbClr val="C00000"/>
                </a:solidFill>
                <a:latin typeface="Aparajita" pitchFamily="34" charset="0"/>
                <a:cs typeface="Aparajita" pitchFamily="34" charset="0"/>
              </a:rPr>
              <a:t>Clinical presentations</a:t>
            </a:r>
            <a:endParaRPr lang="en-GB" dirty="0">
              <a:solidFill>
                <a:srgbClr val="C00000"/>
              </a:solidFill>
              <a:latin typeface="Aparajita" pitchFamily="34" charset="0"/>
              <a:cs typeface="Aparajit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500"/>
                            </p:stCondLst>
                            <p:childTnLst>
                              <p:par>
                                <p:cTn id="3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00166" y="1071546"/>
            <a:ext cx="7229468" cy="3376432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GB" sz="2400" dirty="0" smtClean="0">
                <a:latin typeface="Andalus" pitchFamily="18" charset="-78"/>
                <a:cs typeface="Andalus" pitchFamily="18" charset="-78"/>
              </a:rPr>
              <a:t>Altered level of consciousness (&gt;75% cases)</a:t>
            </a:r>
          </a:p>
          <a:p>
            <a:pPr>
              <a:buFont typeface="Wingdings" pitchFamily="2" charset="2"/>
              <a:buChar char="ü"/>
            </a:pPr>
            <a:r>
              <a:rPr lang="en-GB" sz="2400" dirty="0" smtClean="0">
                <a:latin typeface="Andalus" pitchFamily="18" charset="-78"/>
                <a:cs typeface="Andalus" pitchFamily="18" charset="-78"/>
              </a:rPr>
              <a:t>Nausea</a:t>
            </a:r>
          </a:p>
          <a:p>
            <a:pPr>
              <a:buFont typeface="Wingdings" pitchFamily="2" charset="2"/>
              <a:buChar char="ü"/>
            </a:pPr>
            <a:r>
              <a:rPr lang="en-GB" sz="2400" dirty="0" smtClean="0">
                <a:latin typeface="Andalus" pitchFamily="18" charset="-78"/>
                <a:cs typeface="Andalus" pitchFamily="18" charset="-78"/>
              </a:rPr>
              <a:t>Vomiting</a:t>
            </a:r>
          </a:p>
          <a:p>
            <a:pPr>
              <a:buFont typeface="Wingdings" pitchFamily="2" charset="2"/>
              <a:buChar char="ü"/>
            </a:pPr>
            <a:r>
              <a:rPr lang="en-GB" sz="2400" dirty="0" smtClean="0">
                <a:latin typeface="Andalus" pitchFamily="18" charset="-78"/>
                <a:cs typeface="Andalus" pitchFamily="18" charset="-78"/>
              </a:rPr>
              <a:t>Photophobia</a:t>
            </a:r>
          </a:p>
          <a:p>
            <a:pPr>
              <a:buFont typeface="Wingdings" pitchFamily="2" charset="2"/>
              <a:buChar char="ü"/>
            </a:pPr>
            <a:r>
              <a:rPr lang="en-GB" sz="2400" dirty="0" smtClean="0">
                <a:latin typeface="Andalus" pitchFamily="18" charset="-78"/>
                <a:cs typeface="Andalus" pitchFamily="18" charset="-78"/>
              </a:rPr>
              <a:t>Seizures</a:t>
            </a:r>
          </a:p>
          <a:p>
            <a:pPr>
              <a:buFont typeface="Wingdings" pitchFamily="2" charset="2"/>
              <a:buChar char="ü"/>
            </a:pPr>
            <a:r>
              <a:rPr lang="en-GB" sz="2400" dirty="0" smtClean="0">
                <a:latin typeface="Andalus" pitchFamily="18" charset="-78"/>
                <a:cs typeface="Andalus" pitchFamily="18" charset="-78"/>
              </a:rPr>
              <a:t>Specific clinical features:</a:t>
            </a:r>
          </a:p>
          <a:p>
            <a:pPr>
              <a:buFont typeface="Wingdings" pitchFamily="2" charset="2"/>
              <a:buChar char="v"/>
            </a:pPr>
            <a:r>
              <a:rPr lang="en-GB" sz="2400" dirty="0" smtClean="0">
                <a:latin typeface="Andalus" pitchFamily="18" charset="-78"/>
                <a:cs typeface="Andalus" pitchFamily="18" charset="-78"/>
              </a:rPr>
              <a:t> according to the organism involved such as- </a:t>
            </a:r>
          </a:p>
          <a:p>
            <a:pPr>
              <a:buNone/>
            </a:pPr>
            <a:r>
              <a:rPr lang="en-GB" sz="2400" dirty="0" smtClean="0">
                <a:latin typeface="Andalus" pitchFamily="18" charset="-78"/>
                <a:cs typeface="Andalus" pitchFamily="18" charset="-78"/>
              </a:rPr>
              <a:t>       </a:t>
            </a:r>
            <a:r>
              <a:rPr lang="en-GB" sz="2400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Rash in meningococcal meningitis</a:t>
            </a:r>
          </a:p>
          <a:p>
            <a:pPr>
              <a:buNone/>
            </a:pPr>
            <a:endParaRPr lang="en-GB" sz="2800" dirty="0" smtClean="0">
              <a:solidFill>
                <a:srgbClr val="FF0000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r>
              <a:rPr lang="en-GB" dirty="0" smtClean="0">
                <a:solidFill>
                  <a:srgbClr val="C00000"/>
                </a:solidFill>
                <a:latin typeface="Aparajita" pitchFamily="34" charset="0"/>
                <a:cs typeface="Aparajita" pitchFamily="34" charset="0"/>
              </a:rPr>
              <a:t>Clinical presentations contd..</a:t>
            </a:r>
            <a:endParaRPr lang="en-US" dirty="0"/>
          </a:p>
        </p:txBody>
      </p:sp>
      <p:pic>
        <p:nvPicPr>
          <p:cNvPr id="4" name="Picture 3" descr="meningococcal_meningitis01.jpg"/>
          <p:cNvPicPr>
            <a:picLocks noChangeAspect="1"/>
          </p:cNvPicPr>
          <p:nvPr/>
        </p:nvPicPr>
        <p:blipFill>
          <a:blip r:embed="rId2" cstate="print"/>
          <a:srcRect l="7273" t="6522" r="6364" b="8695"/>
          <a:stretch>
            <a:fillRect/>
          </a:stretch>
        </p:blipFill>
        <p:spPr>
          <a:xfrm>
            <a:off x="1714480" y="4643422"/>
            <a:ext cx="6786610" cy="2214578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643042" y="1481328"/>
            <a:ext cx="7043758" cy="4525963"/>
          </a:xfrm>
        </p:spPr>
        <p:txBody>
          <a:bodyPr/>
          <a:lstStyle/>
          <a:p>
            <a:pPr marL="624078" indent="-514350">
              <a:buFont typeface="+mj-lt"/>
              <a:buAutoNum type="arabicPeriod"/>
            </a:pPr>
            <a:r>
              <a:rPr lang="en-US" dirty="0" smtClean="0">
                <a:latin typeface="Arial Narrow" pitchFamily="34" charset="0"/>
              </a:rPr>
              <a:t>Meningitis 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>
                <a:latin typeface="Arial Narrow" pitchFamily="34" charset="0"/>
              </a:rPr>
              <a:t>Rash (</a:t>
            </a:r>
            <a:r>
              <a:rPr lang="en-US" dirty="0" err="1" smtClean="0">
                <a:latin typeface="Arial Narrow" pitchFamily="34" charset="0"/>
              </a:rPr>
              <a:t>morbilliform</a:t>
            </a:r>
            <a:r>
              <a:rPr lang="en-US" dirty="0" smtClean="0">
                <a:latin typeface="Arial Narrow" pitchFamily="34" charset="0"/>
              </a:rPr>
              <a:t>, </a:t>
            </a:r>
            <a:r>
              <a:rPr lang="en-US" dirty="0" err="1" smtClean="0">
                <a:latin typeface="Arial Narrow" pitchFamily="34" charset="0"/>
              </a:rPr>
              <a:t>petechial</a:t>
            </a:r>
            <a:r>
              <a:rPr lang="en-US" dirty="0" smtClean="0">
                <a:latin typeface="Arial Narrow" pitchFamily="34" charset="0"/>
              </a:rPr>
              <a:t> or </a:t>
            </a:r>
            <a:r>
              <a:rPr lang="en-US" dirty="0" err="1" smtClean="0">
                <a:latin typeface="Arial Narrow" pitchFamily="34" charset="0"/>
              </a:rPr>
              <a:t>purpuric</a:t>
            </a:r>
            <a:r>
              <a:rPr lang="en-US" dirty="0" smtClean="0">
                <a:latin typeface="Arial Narrow" pitchFamily="34" charset="0"/>
              </a:rPr>
              <a:t>) 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>
                <a:latin typeface="Arial Narrow" pitchFamily="34" charset="0"/>
              </a:rPr>
              <a:t>Shock 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>
                <a:latin typeface="Arial Narrow" pitchFamily="34" charset="0"/>
              </a:rPr>
              <a:t>Intravascular coagulation 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>
                <a:latin typeface="Arial Narrow" pitchFamily="34" charset="0"/>
              </a:rPr>
              <a:t>Renal failure 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>
                <a:latin typeface="Arial Narrow" pitchFamily="34" charset="0"/>
              </a:rPr>
              <a:t>Peripheral gangrene 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>
                <a:latin typeface="Arial Narrow" pitchFamily="34" charset="0"/>
              </a:rPr>
              <a:t>Arthritis (septic or reactive) 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err="1" smtClean="0">
                <a:latin typeface="Arial Narrow" pitchFamily="34" charset="0"/>
              </a:rPr>
              <a:t>Pericarditis</a:t>
            </a:r>
            <a:r>
              <a:rPr lang="en-US" dirty="0" smtClean="0">
                <a:latin typeface="Arial Narrow" pitchFamily="34" charset="0"/>
              </a:rPr>
              <a:t> (septic or reactive)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Complications of meningococcal </a:t>
            </a:r>
            <a:r>
              <a:rPr lang="en-US" dirty="0" err="1" smtClean="0"/>
              <a:t>septicaemia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38" y="1500175"/>
            <a:ext cx="5829312" cy="3286148"/>
          </a:xfrm>
        </p:spPr>
        <p:txBody>
          <a:bodyPr>
            <a:normAutofit/>
          </a:bodyPr>
          <a:lstStyle/>
          <a:p>
            <a:pPr marL="514350" indent="-514350">
              <a:buFont typeface="Wingdings" pitchFamily="2" charset="2"/>
              <a:buChar char="q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Blood culture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CSF study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Neuroimaging : MRI &gt; CT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 A broad range PCR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CSF LA test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Limulus amebocyte lysate assay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n-GB" dirty="0" err="1" smtClean="0">
                <a:latin typeface="Andalus" pitchFamily="18" charset="-78"/>
                <a:cs typeface="Andalus" pitchFamily="18" charset="-78"/>
              </a:rPr>
              <a:t>Petechial</a:t>
            </a:r>
            <a:r>
              <a:rPr lang="en-GB" dirty="0" smtClean="0">
                <a:latin typeface="Andalus" pitchFamily="18" charset="-78"/>
                <a:cs typeface="Andalus" pitchFamily="18" charset="-78"/>
              </a:rPr>
              <a:t> skin biopsy</a:t>
            </a:r>
            <a:endParaRPr lang="en-GB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285728"/>
            <a:ext cx="5715040" cy="796908"/>
          </a:xfrm>
        </p:spPr>
        <p:txBody>
          <a:bodyPr/>
          <a:lstStyle/>
          <a:p>
            <a:r>
              <a:rPr lang="en-GB" dirty="0" smtClean="0">
                <a:solidFill>
                  <a:srgbClr val="FF0066"/>
                </a:solidFill>
                <a:latin typeface="Bodoni MT" pitchFamily="18" charset="0"/>
              </a:rPr>
              <a:t>Diagnosis:</a:t>
            </a:r>
            <a:endParaRPr lang="en-GB" dirty="0">
              <a:solidFill>
                <a:srgbClr val="FF0066"/>
              </a:solidFill>
              <a:latin typeface="Bodoni M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000"/>
                            </p:stCondLst>
                            <p:childTnLst>
                              <p:par>
                                <p:cTn id="51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500"/>
                            </p:stCondLst>
                            <p:childTnLst>
                              <p:par>
                                <p:cTn id="59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 smtClean="0">
                <a:latin typeface="Aharoni"/>
              </a:rPr>
              <a:t>Infections of the central nervous system (CNS) mainly involve meningitis, encephalitis, and brain abscesses, and tend to cause more morbidity and mortality on average than infections involving other organ systems.</a:t>
            </a:r>
          </a:p>
          <a:p>
            <a:pPr algn="just"/>
            <a:r>
              <a:rPr lang="en-US" sz="2800" dirty="0" smtClean="0">
                <a:latin typeface="Aharoni"/>
              </a:rPr>
              <a:t>These include acute bacterial meningitis, viral meningitis, encephalitis, focal infections such as brain abscess and subdural </a:t>
            </a:r>
            <a:r>
              <a:rPr lang="en-US" sz="2800" dirty="0" err="1" smtClean="0">
                <a:latin typeface="Aharoni"/>
              </a:rPr>
              <a:t>empyema</a:t>
            </a:r>
            <a:r>
              <a:rPr lang="en-US" sz="2800" dirty="0" smtClean="0">
                <a:latin typeface="Aharoni"/>
              </a:rPr>
              <a:t> , and infectious </a:t>
            </a:r>
            <a:r>
              <a:rPr lang="en-US" sz="2800" dirty="0" err="1" smtClean="0">
                <a:latin typeface="Aharoni"/>
              </a:rPr>
              <a:t>thrombophlebitis</a:t>
            </a:r>
            <a:r>
              <a:rPr lang="en-US" sz="2800" dirty="0" smtClean="0">
                <a:latin typeface="Aharoni"/>
              </a:rPr>
              <a:t>.</a:t>
            </a:r>
            <a:endParaRPr lang="en-US" sz="2800" dirty="0">
              <a:latin typeface="Aharoni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14284" y="1481138"/>
          <a:ext cx="8929716" cy="418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8286"/>
                <a:gridCol w="1726422"/>
                <a:gridCol w="1250150"/>
                <a:gridCol w="1488286"/>
                <a:gridCol w="1488286"/>
                <a:gridCol w="1488286"/>
              </a:tblGrid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b="1" dirty="0"/>
                        <a:t>Condition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/>
                        <a:t>Cell type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/>
                        <a:t>Cell count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/>
                        <a:t>Glucose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/>
                        <a:t>Protein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1"/>
                        <a:t>Gram stain</a:t>
                      </a:r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Normal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Lymphocytes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/>
                        <a:t>0-4 ×10</a:t>
                      </a:r>
                      <a:r>
                        <a:rPr lang="en-US" sz="1600" baseline="30000"/>
                        <a:t>6</a:t>
                      </a:r>
                      <a:r>
                        <a:rPr lang="en-US" sz="1600"/>
                        <a:t>/l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/>
                        <a:t>&gt; 60% of blood glucose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/>
                        <a:t>Up to 0.45 g/l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/>
                        <a:t>-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Viral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Lymphocytes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/>
                        <a:t>10-2000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/>
                        <a:t>Normal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/>
                        <a:t>-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b="1"/>
                        <a:t>Bacterial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Polymorphs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1000-5000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/>
                        <a:t>Normal/elevated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+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b="1"/>
                        <a:t>Tuberculous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/>
                        <a:t>Polymorphs/lymphocytes/mixed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50-5000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Elevated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Often -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b="1"/>
                        <a:t>Fungal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/>
                        <a:t>Lymphocytes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/>
                        <a:t>50-500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Elevated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/>
                        <a:t>±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b="1"/>
                        <a:t>Malignant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/>
                        <a:t>Lymphocytes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/>
                        <a:t>0-100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rgbClr val="FF0000"/>
                          </a:solidFill>
                        </a:rPr>
                        <a:t>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Normal/elevated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-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Cerebrospinal fluid study in meningitis</a:t>
            </a:r>
            <a:endParaRPr lang="en-US" sz="32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7290" y="1428736"/>
            <a:ext cx="6115064" cy="3214708"/>
          </a:xfrm>
        </p:spPr>
        <p:txBody>
          <a:bodyPr>
            <a:normAutofit lnSpcReduction="10000"/>
          </a:bodyPr>
          <a:lstStyle/>
          <a:p>
            <a:pPr marL="571500" indent="-571500"/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Viral meningoencephalitis</a:t>
            </a:r>
          </a:p>
          <a:p>
            <a:pPr marL="571500" indent="-571500"/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GB" sz="2800" dirty="0" err="1" smtClean="0">
                <a:latin typeface="Andalus" pitchFamily="18" charset="-78"/>
                <a:cs typeface="Andalus" pitchFamily="18" charset="-78"/>
              </a:rPr>
              <a:t>Rickettsial</a:t>
            </a: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 disease -RMSF</a:t>
            </a:r>
          </a:p>
          <a:p>
            <a:pPr marL="571500" indent="-571500">
              <a:buNone/>
            </a:pPr>
            <a:r>
              <a:rPr lang="en-GB" sz="2800" dirty="0">
                <a:latin typeface="Andalus" pitchFamily="18" charset="-78"/>
                <a:cs typeface="Andalus" pitchFamily="18" charset="-78"/>
              </a:rPr>
              <a:t> </a:t>
            </a: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                                      -Ehrlichioses</a:t>
            </a:r>
          </a:p>
          <a:p>
            <a:pPr marL="571500" indent="-571500"/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Focal suppurative CNS infections</a:t>
            </a:r>
          </a:p>
          <a:p>
            <a:pPr marL="571500" indent="-571500"/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 Non infections CNS disorders</a:t>
            </a:r>
          </a:p>
          <a:p>
            <a:pPr marL="571500" indent="-571500"/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 Sub acutely evolving meningitis</a:t>
            </a:r>
          </a:p>
          <a:p>
            <a:pPr marL="571500" indent="-571500">
              <a:buNone/>
            </a:pP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 </a:t>
            </a:r>
            <a:endParaRPr lang="en-GB" dirty="0" smtClean="0">
              <a:latin typeface="Andalus" pitchFamily="18" charset="-78"/>
              <a:cs typeface="Andalus" pitchFamily="18" charset="-78"/>
            </a:endParaRPr>
          </a:p>
          <a:p>
            <a:pPr marL="571500" indent="-571500">
              <a:buNone/>
            </a:pPr>
            <a:endParaRPr lang="en-GB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6429420" cy="654032"/>
          </a:xfrm>
        </p:spPr>
        <p:txBody>
          <a:bodyPr>
            <a:noAutofit/>
          </a:bodyPr>
          <a:lstStyle/>
          <a:p>
            <a:r>
              <a:rPr lang="en-GB" dirty="0" smtClean="0">
                <a:solidFill>
                  <a:srgbClr val="3333FF"/>
                </a:solidFill>
                <a:latin typeface="Bodoni MT" pitchFamily="18" charset="0"/>
              </a:rPr>
              <a:t>Differential diagnosis</a:t>
            </a:r>
            <a:endParaRPr lang="en-GB" dirty="0">
              <a:solidFill>
                <a:srgbClr val="3333FF"/>
              </a:solidFill>
              <a:latin typeface="Bodoni M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000"/>
                            </p:stCondLst>
                            <p:childTnLst>
                              <p:par>
                                <p:cTn id="51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3500"/>
                            </p:stCondLst>
                            <p:childTnLst>
                              <p:par>
                                <p:cTn id="59" presetID="58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57224" y="1481328"/>
            <a:ext cx="8072494" cy="5162382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5600" b="1" dirty="0" smtClean="0"/>
              <a:t>1</a:t>
            </a:r>
            <a:r>
              <a:rPr lang="en-US" b="1" dirty="0" smtClean="0"/>
              <a:t>. </a:t>
            </a:r>
            <a:r>
              <a:rPr lang="en-US" sz="7200" b="1" dirty="0" smtClean="0">
                <a:latin typeface="Arial Narrow" pitchFamily="34" charset="0"/>
              </a:rPr>
              <a:t>Patients with a typical meningococcal rash</a:t>
            </a:r>
            <a:r>
              <a:rPr lang="en-US" sz="7200" dirty="0" smtClean="0">
                <a:latin typeface="Arial Narrow" pitchFamily="34" charset="0"/>
              </a:rPr>
              <a:t> • </a:t>
            </a:r>
            <a:r>
              <a:rPr lang="en-US" sz="7200" dirty="0" err="1" smtClean="0">
                <a:latin typeface="Arial Narrow" pitchFamily="34" charset="0"/>
              </a:rPr>
              <a:t>Benzylpenicillin</a:t>
            </a:r>
            <a:r>
              <a:rPr lang="en-US" sz="7200" dirty="0" smtClean="0">
                <a:latin typeface="Arial Narrow" pitchFamily="34" charset="0"/>
              </a:rPr>
              <a:t> 2.4 g </a:t>
            </a:r>
            <a:r>
              <a:rPr lang="en-US" sz="7200" dirty="0" err="1" smtClean="0">
                <a:latin typeface="Arial Narrow" pitchFamily="34" charset="0"/>
              </a:rPr>
              <a:t>i.v</a:t>
            </a:r>
            <a:r>
              <a:rPr lang="en-US" sz="7200" dirty="0" smtClean="0">
                <a:latin typeface="Arial Narrow" pitchFamily="34" charset="0"/>
              </a:rPr>
              <a:t>. 6-hourly </a:t>
            </a:r>
          </a:p>
          <a:p>
            <a:pPr>
              <a:buNone/>
            </a:pPr>
            <a:endParaRPr lang="en-US" sz="7200" b="1" dirty="0" smtClean="0">
              <a:latin typeface="Arial Narrow" pitchFamily="34" charset="0"/>
            </a:endParaRPr>
          </a:p>
          <a:p>
            <a:pPr>
              <a:buNone/>
            </a:pPr>
            <a:r>
              <a:rPr lang="en-US" sz="7200" b="1" dirty="0" smtClean="0">
                <a:latin typeface="Arial Narrow" pitchFamily="34" charset="0"/>
              </a:rPr>
              <a:t>2. Adults aged 18-50 years without a typical meningococcal rash</a:t>
            </a:r>
            <a:r>
              <a:rPr lang="en-US" sz="7200" dirty="0" smtClean="0">
                <a:latin typeface="Arial Narrow" pitchFamily="34" charset="0"/>
              </a:rPr>
              <a:t> </a:t>
            </a:r>
            <a:r>
              <a:rPr lang="en-US" sz="7200" dirty="0" err="1" smtClean="0">
                <a:latin typeface="Arial Narrow" pitchFamily="34" charset="0"/>
              </a:rPr>
              <a:t>Cefotaxime</a:t>
            </a:r>
            <a:r>
              <a:rPr lang="en-US" sz="7200" dirty="0" smtClean="0">
                <a:latin typeface="Arial Narrow" pitchFamily="34" charset="0"/>
              </a:rPr>
              <a:t> 2 g </a:t>
            </a:r>
            <a:r>
              <a:rPr lang="en-US" sz="7200" dirty="0" err="1" smtClean="0">
                <a:latin typeface="Arial Narrow" pitchFamily="34" charset="0"/>
              </a:rPr>
              <a:t>i.v</a:t>
            </a:r>
            <a:r>
              <a:rPr lang="en-US" sz="7200" dirty="0" smtClean="0">
                <a:latin typeface="Arial Narrow" pitchFamily="34" charset="0"/>
              </a:rPr>
              <a:t>. 6-hourly</a:t>
            </a:r>
            <a:br>
              <a:rPr lang="en-US" sz="7200" dirty="0" smtClean="0">
                <a:latin typeface="Arial Narrow" pitchFamily="34" charset="0"/>
              </a:rPr>
            </a:br>
            <a:r>
              <a:rPr lang="en-US" sz="7200" dirty="0" smtClean="0">
                <a:latin typeface="Arial Narrow" pitchFamily="34" charset="0"/>
              </a:rPr>
              <a:t>     </a:t>
            </a:r>
            <a:r>
              <a:rPr lang="en-US" sz="7200" i="1" dirty="0" smtClean="0">
                <a:latin typeface="Arial Narrow" pitchFamily="34" charset="0"/>
              </a:rPr>
              <a:t>or</a:t>
            </a:r>
            <a:r>
              <a:rPr lang="en-US" sz="7200" dirty="0" smtClean="0">
                <a:latin typeface="Arial Narrow" pitchFamily="34" charset="0"/>
              </a:rPr>
              <a:t> </a:t>
            </a:r>
          </a:p>
          <a:p>
            <a:pPr>
              <a:buFont typeface="Courier New" pitchFamily="49" charset="0"/>
              <a:buChar char="o"/>
            </a:pPr>
            <a:r>
              <a:rPr lang="en-US" sz="7200" dirty="0" smtClean="0">
                <a:latin typeface="Arial Narrow" pitchFamily="34" charset="0"/>
              </a:rPr>
              <a:t>       </a:t>
            </a:r>
            <a:r>
              <a:rPr lang="en-US" sz="7200" dirty="0" err="1" smtClean="0">
                <a:latin typeface="Arial Narrow" pitchFamily="34" charset="0"/>
              </a:rPr>
              <a:t>Ceftriaxone</a:t>
            </a:r>
            <a:r>
              <a:rPr lang="en-US" sz="7200" dirty="0" smtClean="0">
                <a:latin typeface="Arial Narrow" pitchFamily="34" charset="0"/>
              </a:rPr>
              <a:t> 2 g </a:t>
            </a:r>
            <a:r>
              <a:rPr lang="en-US" sz="7200" dirty="0" err="1" smtClean="0">
                <a:latin typeface="Arial Narrow" pitchFamily="34" charset="0"/>
              </a:rPr>
              <a:t>i.v</a:t>
            </a:r>
            <a:r>
              <a:rPr lang="en-US" sz="7200" dirty="0" smtClean="0">
                <a:latin typeface="Arial Narrow" pitchFamily="34" charset="0"/>
              </a:rPr>
              <a:t>. 12-hourly </a:t>
            </a:r>
            <a:endParaRPr lang="en-US" sz="7200" b="1" dirty="0" smtClean="0">
              <a:latin typeface="Arial Narrow" pitchFamily="34" charset="0"/>
            </a:endParaRPr>
          </a:p>
          <a:p>
            <a:pPr>
              <a:buNone/>
            </a:pPr>
            <a:r>
              <a:rPr lang="en-US" sz="7200" b="1" dirty="0" smtClean="0">
                <a:latin typeface="Arial Narrow" pitchFamily="34" charset="0"/>
              </a:rPr>
              <a:t>3. Patients in whom penicillin-resistant </a:t>
            </a:r>
            <a:r>
              <a:rPr lang="en-US" sz="7200" b="1" dirty="0" err="1" smtClean="0">
                <a:latin typeface="Arial Narrow" pitchFamily="34" charset="0"/>
              </a:rPr>
              <a:t>pneumococcalinfection</a:t>
            </a:r>
            <a:r>
              <a:rPr lang="en-US" sz="7200" b="1" dirty="0" smtClean="0">
                <a:latin typeface="Arial Narrow" pitchFamily="34" charset="0"/>
              </a:rPr>
              <a:t> is suspected</a:t>
            </a:r>
            <a:r>
              <a:rPr lang="en-US" sz="7200" dirty="0" smtClean="0">
                <a:latin typeface="Arial Narrow" pitchFamily="34" charset="0"/>
              </a:rPr>
              <a:t> As for (2) but add: </a:t>
            </a:r>
          </a:p>
          <a:p>
            <a:pPr lvl="1"/>
            <a:r>
              <a:rPr lang="en-US" sz="7200" dirty="0" err="1" smtClean="0">
                <a:latin typeface="Arial Narrow" pitchFamily="34" charset="0"/>
              </a:rPr>
              <a:t>Vancomycin</a:t>
            </a:r>
            <a:r>
              <a:rPr lang="en-US" sz="7200" dirty="0" smtClean="0">
                <a:latin typeface="Arial Narrow" pitchFamily="34" charset="0"/>
              </a:rPr>
              <a:t> 1 g </a:t>
            </a:r>
            <a:r>
              <a:rPr lang="en-US" sz="7200" dirty="0" err="1" smtClean="0">
                <a:latin typeface="Arial Narrow" pitchFamily="34" charset="0"/>
              </a:rPr>
              <a:t>i.v</a:t>
            </a:r>
            <a:r>
              <a:rPr lang="en-US" sz="7200" dirty="0" smtClean="0">
                <a:latin typeface="Arial Narrow" pitchFamily="34" charset="0"/>
              </a:rPr>
              <a:t>. 12-hourly</a:t>
            </a:r>
            <a:br>
              <a:rPr lang="en-US" sz="7200" dirty="0" smtClean="0">
                <a:latin typeface="Arial Narrow" pitchFamily="34" charset="0"/>
              </a:rPr>
            </a:br>
            <a:r>
              <a:rPr lang="en-US" sz="7200" i="1" dirty="0" smtClean="0">
                <a:latin typeface="Arial Narrow" pitchFamily="34" charset="0"/>
              </a:rPr>
              <a:t>or</a:t>
            </a:r>
            <a:r>
              <a:rPr lang="en-US" sz="7200" dirty="0" smtClean="0">
                <a:latin typeface="Arial Narrow" pitchFamily="34" charset="0"/>
              </a:rPr>
              <a:t> </a:t>
            </a:r>
          </a:p>
          <a:p>
            <a:pPr lvl="1"/>
            <a:r>
              <a:rPr lang="en-US" sz="7200" dirty="0" err="1" smtClean="0">
                <a:latin typeface="Arial Narrow" pitchFamily="34" charset="0"/>
              </a:rPr>
              <a:t>Rifampicin</a:t>
            </a:r>
            <a:r>
              <a:rPr lang="en-US" sz="7200" dirty="0" smtClean="0">
                <a:latin typeface="Arial Narrow" pitchFamily="34" charset="0"/>
              </a:rPr>
              <a:t> 600 mg </a:t>
            </a:r>
            <a:r>
              <a:rPr lang="en-US" sz="7200" dirty="0" err="1" smtClean="0">
                <a:latin typeface="Arial Narrow" pitchFamily="34" charset="0"/>
              </a:rPr>
              <a:t>i.v</a:t>
            </a:r>
            <a:r>
              <a:rPr lang="en-US" sz="7200" dirty="0" smtClean="0">
                <a:latin typeface="Arial Narrow" pitchFamily="34" charset="0"/>
              </a:rPr>
              <a:t>. 12-hourly </a:t>
            </a:r>
            <a:endParaRPr lang="en-US" sz="7200" b="1" dirty="0" smtClean="0">
              <a:latin typeface="Arial Narrow" pitchFamily="34" charset="0"/>
            </a:endParaRPr>
          </a:p>
          <a:p>
            <a:pPr>
              <a:buNone/>
            </a:pPr>
            <a:r>
              <a:rPr lang="en-US" sz="7200" b="1" dirty="0" smtClean="0">
                <a:latin typeface="Arial Narrow" pitchFamily="34" charset="0"/>
              </a:rPr>
              <a:t>4. Adults aged over 50 years and those in whom</a:t>
            </a:r>
            <a:r>
              <a:rPr lang="en-US" sz="7200" dirty="0" smtClean="0">
                <a:latin typeface="Arial Narrow" pitchFamily="34" charset="0"/>
              </a:rPr>
              <a:t> </a:t>
            </a:r>
            <a:r>
              <a:rPr lang="en-US" sz="7200" b="1" i="1" dirty="0" err="1" smtClean="0">
                <a:latin typeface="Arial Narrow" pitchFamily="34" charset="0"/>
              </a:rPr>
              <a:t>Listeria</a:t>
            </a:r>
            <a:r>
              <a:rPr lang="en-US" sz="7200" b="1" i="1" dirty="0" smtClean="0">
                <a:latin typeface="Arial Narrow" pitchFamily="34" charset="0"/>
              </a:rPr>
              <a:t> </a:t>
            </a:r>
            <a:r>
              <a:rPr lang="en-US" sz="7200" b="1" i="1" dirty="0" err="1" smtClean="0">
                <a:latin typeface="Arial Narrow" pitchFamily="34" charset="0"/>
              </a:rPr>
              <a:t>monocytogenes</a:t>
            </a:r>
            <a:r>
              <a:rPr lang="en-US" sz="7200" dirty="0" smtClean="0">
                <a:latin typeface="Arial Narrow" pitchFamily="34" charset="0"/>
              </a:rPr>
              <a:t> </a:t>
            </a:r>
            <a:r>
              <a:rPr lang="en-US" sz="7200" b="1" dirty="0" smtClean="0">
                <a:latin typeface="Arial Narrow" pitchFamily="34" charset="0"/>
              </a:rPr>
              <a:t>infection is suspected (e.g. brain-stem signs, </a:t>
            </a:r>
            <a:r>
              <a:rPr lang="en-US" sz="7200" b="1" dirty="0" err="1" smtClean="0">
                <a:latin typeface="Arial Narrow" pitchFamily="34" charset="0"/>
              </a:rPr>
              <a:t>immunosuppression</a:t>
            </a:r>
            <a:r>
              <a:rPr lang="en-US" sz="7200" b="1" dirty="0" smtClean="0">
                <a:latin typeface="Arial Narrow" pitchFamily="34" charset="0"/>
              </a:rPr>
              <a:t>, diabetic, alcoholic)</a:t>
            </a:r>
            <a:r>
              <a:rPr lang="en-US" sz="7200" dirty="0" smtClean="0">
                <a:latin typeface="Arial Narrow" pitchFamily="34" charset="0"/>
              </a:rPr>
              <a:t> As for (2) but add: </a:t>
            </a:r>
          </a:p>
          <a:p>
            <a:pPr lvl="1"/>
            <a:r>
              <a:rPr lang="en-US" sz="7200" dirty="0" err="1" smtClean="0">
                <a:latin typeface="Arial Narrow" pitchFamily="34" charset="0"/>
              </a:rPr>
              <a:t>Ampicillin</a:t>
            </a:r>
            <a:r>
              <a:rPr lang="en-US" sz="7200" dirty="0" smtClean="0">
                <a:latin typeface="Arial Narrow" pitchFamily="34" charset="0"/>
              </a:rPr>
              <a:t> 2 g </a:t>
            </a:r>
            <a:r>
              <a:rPr lang="en-US" sz="7200" dirty="0" err="1" smtClean="0">
                <a:latin typeface="Arial Narrow" pitchFamily="34" charset="0"/>
              </a:rPr>
              <a:t>i.v</a:t>
            </a:r>
            <a:r>
              <a:rPr lang="en-US" sz="7200" dirty="0" smtClean="0">
                <a:latin typeface="Arial Narrow" pitchFamily="34" charset="0"/>
              </a:rPr>
              <a:t>. 4-hourly</a:t>
            </a:r>
            <a:br>
              <a:rPr lang="en-US" sz="7200" dirty="0" smtClean="0">
                <a:latin typeface="Arial Narrow" pitchFamily="34" charset="0"/>
              </a:rPr>
            </a:br>
            <a:r>
              <a:rPr lang="en-US" sz="7200" i="1" dirty="0" smtClean="0">
                <a:latin typeface="Arial Narrow" pitchFamily="34" charset="0"/>
              </a:rPr>
              <a:t>or</a:t>
            </a:r>
            <a:r>
              <a:rPr lang="en-US" sz="7200" dirty="0" smtClean="0">
                <a:latin typeface="Arial Narrow" pitchFamily="34" charset="0"/>
              </a:rPr>
              <a:t> </a:t>
            </a:r>
          </a:p>
          <a:p>
            <a:pPr lvl="1"/>
            <a:r>
              <a:rPr lang="en-US" sz="7200" dirty="0" smtClean="0">
                <a:latin typeface="Arial Narrow" pitchFamily="34" charset="0"/>
              </a:rPr>
              <a:t>Co-</a:t>
            </a:r>
            <a:r>
              <a:rPr lang="en-US" sz="7200" dirty="0" err="1" smtClean="0">
                <a:latin typeface="Arial Narrow" pitchFamily="34" charset="0"/>
              </a:rPr>
              <a:t>trimoxazole</a:t>
            </a:r>
            <a:r>
              <a:rPr lang="en-US" sz="7200" dirty="0" smtClean="0">
                <a:latin typeface="Arial Narrow" pitchFamily="34" charset="0"/>
              </a:rPr>
              <a:t> 50 mg/kg </a:t>
            </a:r>
            <a:r>
              <a:rPr lang="en-US" sz="7200" dirty="0" err="1" smtClean="0">
                <a:latin typeface="Arial Narrow" pitchFamily="34" charset="0"/>
              </a:rPr>
              <a:t>i.v</a:t>
            </a:r>
            <a:r>
              <a:rPr lang="en-US" sz="7200" dirty="0" smtClean="0">
                <a:latin typeface="Arial Narrow" pitchFamily="34" charset="0"/>
              </a:rPr>
              <a:t>. daily in two divided doses </a:t>
            </a:r>
            <a:endParaRPr lang="en-US" sz="7200" b="1" dirty="0" smtClean="0">
              <a:latin typeface="Arial Narrow" pitchFamily="34" charset="0"/>
            </a:endParaRPr>
          </a:p>
          <a:p>
            <a:pPr>
              <a:buNone/>
            </a:pPr>
            <a:r>
              <a:rPr lang="en-US" sz="7200" b="1" dirty="0" smtClean="0">
                <a:latin typeface="Arial Narrow" pitchFamily="34" charset="0"/>
              </a:rPr>
              <a:t>5. Patients with a clear history of anaphylaxis to</a:t>
            </a:r>
            <a:r>
              <a:rPr lang="en-US" sz="7200" dirty="0" smtClean="0">
                <a:latin typeface="Arial Narrow" pitchFamily="34" charset="0"/>
              </a:rPr>
              <a:t> </a:t>
            </a:r>
            <a:r>
              <a:rPr lang="el-GR" sz="7200" b="1" dirty="0" smtClean="0">
                <a:latin typeface="Arial Narrow" pitchFamily="34" charset="0"/>
              </a:rPr>
              <a:t>β-</a:t>
            </a:r>
            <a:r>
              <a:rPr lang="en-US" sz="7200" b="1" dirty="0" err="1" smtClean="0">
                <a:latin typeface="Arial Narrow" pitchFamily="34" charset="0"/>
              </a:rPr>
              <a:t>lactams</a:t>
            </a:r>
            <a:r>
              <a:rPr lang="en-US" sz="7200" dirty="0" smtClean="0">
                <a:latin typeface="Arial Narrow" pitchFamily="34" charset="0"/>
              </a:rPr>
              <a:t> </a:t>
            </a:r>
          </a:p>
          <a:p>
            <a:pPr>
              <a:buNone/>
            </a:pPr>
            <a:r>
              <a:rPr lang="en-US" sz="7200" dirty="0" smtClean="0">
                <a:latin typeface="Arial Narrow" pitchFamily="34" charset="0"/>
              </a:rPr>
              <a:t>       </a:t>
            </a:r>
            <a:r>
              <a:rPr lang="en-US" sz="7200" dirty="0" err="1" smtClean="0">
                <a:latin typeface="Arial Narrow" pitchFamily="34" charset="0"/>
              </a:rPr>
              <a:t>Chloramphenicol</a:t>
            </a:r>
            <a:r>
              <a:rPr lang="en-US" sz="7200" dirty="0" smtClean="0">
                <a:latin typeface="Arial Narrow" pitchFamily="34" charset="0"/>
              </a:rPr>
              <a:t> 25 mg/kg </a:t>
            </a:r>
            <a:r>
              <a:rPr lang="en-US" sz="7200" dirty="0" err="1" smtClean="0">
                <a:latin typeface="Arial Narrow" pitchFamily="34" charset="0"/>
              </a:rPr>
              <a:t>i.v</a:t>
            </a:r>
            <a:r>
              <a:rPr lang="en-US" sz="7200" dirty="0" smtClean="0">
                <a:latin typeface="Arial Narrow" pitchFamily="34" charset="0"/>
              </a:rPr>
              <a:t>. 6-hourly</a:t>
            </a:r>
            <a:br>
              <a:rPr lang="en-US" sz="7200" dirty="0" smtClean="0">
                <a:latin typeface="Arial Narrow" pitchFamily="34" charset="0"/>
              </a:rPr>
            </a:br>
            <a:r>
              <a:rPr lang="en-US" sz="7200" i="1" dirty="0" smtClean="0">
                <a:latin typeface="Arial Narrow" pitchFamily="34" charset="0"/>
              </a:rPr>
              <a:t>plus</a:t>
            </a:r>
            <a:r>
              <a:rPr lang="en-US" sz="7200" dirty="0" smtClean="0">
                <a:latin typeface="Arial Narrow" pitchFamily="34" charset="0"/>
              </a:rPr>
              <a:t/>
            </a:r>
            <a:br>
              <a:rPr lang="en-US" sz="7200" dirty="0" smtClean="0">
                <a:latin typeface="Arial Narrow" pitchFamily="34" charset="0"/>
              </a:rPr>
            </a:br>
            <a:r>
              <a:rPr lang="en-US" sz="7200" dirty="0" err="1" smtClean="0">
                <a:latin typeface="Arial Narrow" pitchFamily="34" charset="0"/>
              </a:rPr>
              <a:t>Vancomycin</a:t>
            </a:r>
            <a:r>
              <a:rPr lang="en-US" sz="7200" dirty="0" smtClean="0">
                <a:latin typeface="Arial Narrow" pitchFamily="34" charset="0"/>
              </a:rPr>
              <a:t> 1 g </a:t>
            </a:r>
            <a:r>
              <a:rPr lang="en-US" sz="7200" dirty="0" err="1" smtClean="0">
                <a:latin typeface="Arial Narrow" pitchFamily="34" charset="0"/>
              </a:rPr>
              <a:t>i.v</a:t>
            </a:r>
            <a:r>
              <a:rPr lang="en-US" sz="7200" dirty="0" smtClean="0">
                <a:latin typeface="Arial Narrow" pitchFamily="34" charset="0"/>
              </a:rPr>
              <a:t>. 12-hourly </a:t>
            </a:r>
          </a:p>
          <a:p>
            <a:endParaRPr lang="en-US" sz="4000" dirty="0">
              <a:latin typeface="Arial Narrow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85720" y="214290"/>
            <a:ext cx="8429684" cy="857256"/>
          </a:xfrm>
        </p:spPr>
        <p:txBody>
          <a:bodyPr>
            <a:noAutofit/>
          </a:bodyPr>
          <a:lstStyle/>
          <a:p>
            <a:r>
              <a:rPr lang="en-US" sz="2800" dirty="0" smtClean="0"/>
              <a:t>Treatment of </a:t>
            </a:r>
            <a:r>
              <a:rPr lang="en-US" sz="2800" dirty="0" err="1" smtClean="0"/>
              <a:t>pyogenic</a:t>
            </a:r>
            <a:r>
              <a:rPr lang="en-US" sz="2800" dirty="0" smtClean="0"/>
              <a:t> meningitis of unknown cause</a:t>
            </a:r>
            <a:endParaRPr lang="en-US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00100" y="1481328"/>
            <a:ext cx="7686700" cy="4525963"/>
          </a:xfrm>
        </p:spPr>
        <p:txBody>
          <a:bodyPr/>
          <a:lstStyle/>
          <a:p>
            <a:r>
              <a:rPr lang="en-US" dirty="0" smtClean="0"/>
              <a:t>Adjunctive </a:t>
            </a:r>
            <a:r>
              <a:rPr lang="en-US" b="1" dirty="0" err="1" smtClean="0">
                <a:solidFill>
                  <a:srgbClr val="FF0000"/>
                </a:solidFill>
              </a:rPr>
              <a:t>dexamethasone</a:t>
            </a:r>
            <a:r>
              <a:rPr lang="en-US" b="1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therapy prevents severe deafness following;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i="1" dirty="0" smtClean="0"/>
              <a:t>H. </a:t>
            </a:r>
            <a:r>
              <a:rPr lang="en-US" i="1" dirty="0" err="1" smtClean="0"/>
              <a:t>Influenzae</a:t>
            </a:r>
            <a:r>
              <a:rPr lang="en-US" dirty="0" smtClean="0"/>
              <a:t> type B meningitis and, 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If commenced with or before </a:t>
            </a:r>
            <a:r>
              <a:rPr lang="en-US" dirty="0" err="1" smtClean="0"/>
              <a:t>parenteral</a:t>
            </a:r>
            <a:r>
              <a:rPr lang="en-US" dirty="0" smtClean="0"/>
              <a:t> antibiotics, 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In pneumococcal meningitis in childhood. </a:t>
            </a:r>
          </a:p>
          <a:p>
            <a:r>
              <a:rPr lang="en-US" dirty="0" smtClean="0"/>
              <a:t>Limiting </a:t>
            </a:r>
            <a:r>
              <a:rPr lang="en-US" dirty="0" err="1" smtClean="0"/>
              <a:t>dexamethasone</a:t>
            </a:r>
            <a:r>
              <a:rPr lang="en-US" dirty="0" smtClean="0"/>
              <a:t> therapy to </a:t>
            </a:r>
            <a:r>
              <a:rPr lang="en-US" dirty="0" smtClean="0">
                <a:solidFill>
                  <a:srgbClr val="FF0000"/>
                </a:solidFill>
              </a:rPr>
              <a:t>2 days </a:t>
            </a:r>
            <a:r>
              <a:rPr lang="en-US" dirty="0" smtClean="0"/>
              <a:t>may be optimal.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>
                <a:latin typeface="Aharoni"/>
              </a:rPr>
              <a:t>Adjunctive </a:t>
            </a:r>
            <a:r>
              <a:rPr lang="en-US" sz="2800" dirty="0" err="1" smtClean="0">
                <a:latin typeface="Aharoni"/>
              </a:rPr>
              <a:t>dexamethasone</a:t>
            </a:r>
            <a:r>
              <a:rPr lang="en-US" sz="2800" dirty="0" smtClean="0">
                <a:latin typeface="Aharoni"/>
              </a:rPr>
              <a:t> for bacterial meningitis in children</a:t>
            </a:r>
            <a:endParaRPr lang="en-US" sz="2800" dirty="0">
              <a:latin typeface="Aharon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852" y="1916832"/>
            <a:ext cx="6858048" cy="2972379"/>
          </a:xfrm>
          <a:ln>
            <a:solidFill>
              <a:srgbClr val="00B0F0"/>
            </a:solidFill>
          </a:ln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sz="3600" dirty="0" smtClean="0">
                <a:latin typeface="Andalus" pitchFamily="18" charset="-78"/>
                <a:cs typeface="Andalus" pitchFamily="18" charset="-78"/>
              </a:rPr>
              <a:t>Raised ICP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600" dirty="0" smtClean="0">
                <a:latin typeface="Andalus" pitchFamily="18" charset="-78"/>
                <a:cs typeface="Andalus" pitchFamily="18" charset="-78"/>
              </a:rPr>
              <a:t>Cerebral herniation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600" dirty="0" smtClean="0">
                <a:latin typeface="Andalus" pitchFamily="18" charset="-78"/>
                <a:cs typeface="Andalus" pitchFamily="18" charset="-78"/>
              </a:rPr>
              <a:t>Hemiparesis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600" dirty="0" smtClean="0">
                <a:latin typeface="Andalus" pitchFamily="18" charset="-78"/>
                <a:cs typeface="Andalus" pitchFamily="18" charset="-78"/>
              </a:rPr>
              <a:t>Cranial neuropathies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3600" dirty="0" smtClean="0">
                <a:latin typeface="Andalus" pitchFamily="18" charset="-78"/>
                <a:cs typeface="Andalus" pitchFamily="18" charset="-78"/>
              </a:rPr>
              <a:t>Sub dural empyema in children</a:t>
            </a:r>
            <a:endParaRPr lang="en-GB" sz="36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274640"/>
            <a:ext cx="8286808" cy="939784"/>
          </a:xfr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>
            <a:normAutofit fontScale="90000"/>
          </a:bodyPr>
          <a:lstStyle/>
          <a:p>
            <a:r>
              <a:rPr lang="en-GB" sz="4800" dirty="0" smtClean="0">
                <a:solidFill>
                  <a:srgbClr val="0070C0"/>
                </a:solidFill>
                <a:latin typeface="Arial Narrow" pitchFamily="34" charset="0"/>
              </a:rPr>
              <a:t>Complications of</a:t>
            </a:r>
            <a:r>
              <a:rPr lang="en-US" sz="4800" dirty="0" smtClean="0">
                <a:solidFill>
                  <a:srgbClr val="0070C0"/>
                </a:solidFill>
                <a:latin typeface="Arial Narrow" pitchFamily="34" charset="0"/>
              </a:rPr>
              <a:t> </a:t>
            </a:r>
            <a:r>
              <a:rPr lang="en-US" sz="4800" dirty="0" err="1" smtClean="0">
                <a:solidFill>
                  <a:srgbClr val="0070C0"/>
                </a:solidFill>
                <a:latin typeface="Arial Narrow" pitchFamily="34" charset="0"/>
              </a:rPr>
              <a:t>pyogenic</a:t>
            </a:r>
            <a:r>
              <a:rPr lang="en-US" sz="4800" dirty="0" smtClean="0">
                <a:solidFill>
                  <a:srgbClr val="0070C0"/>
                </a:solidFill>
                <a:latin typeface="Arial Narrow" pitchFamily="34" charset="0"/>
              </a:rPr>
              <a:t> meningitis</a:t>
            </a:r>
            <a:r>
              <a:rPr lang="en-GB" sz="4800" dirty="0" smtClean="0">
                <a:solidFill>
                  <a:srgbClr val="0070C0"/>
                </a:solidFill>
                <a:latin typeface="Arial Narrow" pitchFamily="34" charset="0"/>
              </a:rPr>
              <a:t> </a:t>
            </a:r>
            <a:endParaRPr lang="en-GB" sz="4800" dirty="0">
              <a:solidFill>
                <a:srgbClr val="0070C0"/>
              </a:solidFill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28" y="1340769"/>
            <a:ext cx="7258072" cy="3231240"/>
          </a:xfrm>
        </p:spPr>
        <p:txBody>
          <a:bodyPr anchor="ctr"/>
          <a:lstStyle/>
          <a:p>
            <a:pPr>
              <a:buNone/>
            </a:pPr>
            <a:r>
              <a:rPr lang="en-GB" sz="4000" dirty="0" smtClean="0">
                <a:solidFill>
                  <a:srgbClr val="C00000"/>
                </a:solidFill>
                <a:latin typeface="Script MT Bold" pitchFamily="66" charset="0"/>
              </a:rPr>
              <a:t>Causes: </a:t>
            </a:r>
            <a:r>
              <a:rPr lang="en-GB" dirty="0" smtClean="0">
                <a:solidFill>
                  <a:srgbClr val="C00000"/>
                </a:solidFill>
                <a:latin typeface="Script MT Bold" pitchFamily="66" charset="0"/>
              </a:rPr>
              <a:t>   </a:t>
            </a:r>
            <a:r>
              <a:rPr lang="en-GB" dirty="0" smtClean="0"/>
              <a:t>                              </a:t>
            </a:r>
            <a:endParaRPr lang="en-GB" sz="4000" dirty="0" smtClean="0"/>
          </a:p>
          <a:p>
            <a:pPr algn="just"/>
            <a:r>
              <a:rPr lang="en-GB" dirty="0" err="1" smtClean="0">
                <a:latin typeface="Andalus" pitchFamily="18" charset="-78"/>
                <a:cs typeface="Andalus" pitchFamily="18" charset="-78"/>
              </a:rPr>
              <a:t>Enterovirus</a:t>
            </a:r>
            <a:endParaRPr lang="en-GB" dirty="0" smtClean="0">
              <a:latin typeface="Andalus" pitchFamily="18" charset="-78"/>
              <a:cs typeface="Andalus" pitchFamily="18" charset="-78"/>
            </a:endParaRPr>
          </a:p>
          <a:p>
            <a:pPr algn="just"/>
            <a:r>
              <a:rPr lang="en-GB" dirty="0" smtClean="0">
                <a:latin typeface="Andalus" pitchFamily="18" charset="-78"/>
                <a:cs typeface="Andalus" pitchFamily="18" charset="-78"/>
              </a:rPr>
              <a:t>HSV-2</a:t>
            </a:r>
          </a:p>
          <a:p>
            <a:pPr algn="just"/>
            <a:r>
              <a:rPr lang="en-GB" dirty="0" smtClean="0">
                <a:latin typeface="Andalus" pitchFamily="18" charset="-78"/>
                <a:cs typeface="Andalus" pitchFamily="18" charset="-78"/>
              </a:rPr>
              <a:t>Arthropod borne virus</a:t>
            </a:r>
          </a:p>
          <a:p>
            <a:pPr algn="just"/>
            <a:r>
              <a:rPr lang="en-GB" dirty="0" smtClean="0">
                <a:latin typeface="Andalus" pitchFamily="18" charset="-78"/>
                <a:cs typeface="Andalus" pitchFamily="18" charset="-78"/>
              </a:rPr>
              <a:t>HIV</a:t>
            </a:r>
          </a:p>
          <a:p>
            <a:pPr algn="just">
              <a:buNone/>
            </a:pPr>
            <a:endParaRPr lang="en-GB" dirty="0" smtClean="0"/>
          </a:p>
          <a:p>
            <a:pPr>
              <a:buNone/>
            </a:pP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40"/>
            <a:ext cx="8229600" cy="939784"/>
          </a:xfr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en-GB" dirty="0" smtClean="0">
                <a:solidFill>
                  <a:schemeClr val="tx1"/>
                </a:solidFill>
                <a:effectLst/>
                <a:latin typeface="Aharoni"/>
              </a:rPr>
              <a:t>Viral meningitis</a:t>
            </a:r>
            <a:endParaRPr lang="en-GB" dirty="0">
              <a:solidFill>
                <a:schemeClr val="tx1"/>
              </a:solidFill>
              <a:effectLst/>
              <a:latin typeface="Aharon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300"/>
                            </p:stCondLst>
                            <p:childTnLst>
                              <p:par>
                                <p:cTn id="1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800"/>
                            </p:stCondLst>
                            <p:childTnLst>
                              <p:par>
                                <p:cTn id="2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300"/>
                            </p:stCondLst>
                            <p:childTnLst>
                              <p:par>
                                <p:cTn id="3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800"/>
                            </p:stCondLst>
                            <p:childTnLst>
                              <p:par>
                                <p:cTn id="3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28794" y="1714488"/>
            <a:ext cx="6900882" cy="3357585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Headache</a:t>
            </a:r>
          </a:p>
          <a:p>
            <a:pPr>
              <a:buFont typeface="Wingdings" pitchFamily="2" charset="2"/>
              <a:buChar char="ü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Fever</a:t>
            </a:r>
          </a:p>
          <a:p>
            <a:pPr>
              <a:buFont typeface="Wingdings" pitchFamily="2" charset="2"/>
              <a:buChar char="ü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Signs of meningeal irritation</a:t>
            </a:r>
          </a:p>
          <a:p>
            <a:pPr>
              <a:buFont typeface="Wingdings" pitchFamily="2" charset="2"/>
              <a:buChar char="ü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Constitutional symptom</a:t>
            </a:r>
          </a:p>
          <a:p>
            <a:pPr>
              <a:buFont typeface="Wingdings" pitchFamily="2" charset="2"/>
              <a:buChar char="ü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Alterations of consciousness</a:t>
            </a:r>
          </a:p>
          <a:p>
            <a:pPr>
              <a:buFont typeface="Wingdings" pitchFamily="2" charset="2"/>
              <a:buChar char="ü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Seizure</a:t>
            </a:r>
            <a:endParaRPr lang="en-GB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796908"/>
          </a:xfrm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/>
          <a:lstStyle/>
          <a:p>
            <a:r>
              <a:rPr lang="en-GB" dirty="0" smtClean="0">
                <a:solidFill>
                  <a:schemeClr val="accent6">
                    <a:lumMod val="50000"/>
                  </a:schemeClr>
                </a:solidFill>
                <a:latin typeface="Aharoni"/>
              </a:rPr>
              <a:t>Clinical presentations</a:t>
            </a:r>
            <a:endParaRPr lang="en-GB" dirty="0">
              <a:solidFill>
                <a:schemeClr val="accent6">
                  <a:lumMod val="50000"/>
                </a:schemeClr>
              </a:solidFill>
              <a:latin typeface="Aharon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728" y="785795"/>
            <a:ext cx="7400916" cy="5572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GB" dirty="0" smtClean="0">
                <a:solidFill>
                  <a:srgbClr val="3333FF"/>
                </a:solidFill>
                <a:latin typeface="Berlin Sans FB" pitchFamily="34" charset="0"/>
              </a:rPr>
              <a:t>CSF profile</a:t>
            </a:r>
          </a:p>
          <a:p>
            <a:pPr marL="1771650" lvl="3" indent="-514350">
              <a:buFont typeface="Wingdings" pitchFamily="2" charset="2"/>
              <a:buChar char="§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Cell:25-500 cell/µL</a:t>
            </a:r>
          </a:p>
          <a:p>
            <a:pPr marL="1771650" lvl="3" indent="-514350">
              <a:buFont typeface="Wingdings" pitchFamily="2" charset="2"/>
              <a:buChar char="§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Glucose: normal</a:t>
            </a:r>
          </a:p>
          <a:p>
            <a:pPr marL="1771650" lvl="3" indent="-514350">
              <a:buFont typeface="Wingdings" pitchFamily="2" charset="2"/>
              <a:buChar char="§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Protein:20-80 mg/dl</a:t>
            </a:r>
          </a:p>
          <a:p>
            <a:pPr marL="1771650" lvl="3" indent="-514350">
              <a:buFont typeface="Wingdings" pitchFamily="2" charset="2"/>
              <a:buChar char="§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Gram stain/acid fast stain: organism not seen</a:t>
            </a:r>
          </a:p>
          <a:p>
            <a:pPr marL="1771650" lvl="3" indent="-514350">
              <a:buFont typeface="Wingdings" pitchFamily="2" charset="2"/>
              <a:buChar char="§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Normal or mildly elevated opening pressure (100-350mmH</a:t>
            </a:r>
            <a:r>
              <a:rPr lang="en-GB" baseline="-25000" dirty="0" smtClean="0">
                <a:latin typeface="Andalus" pitchFamily="18" charset="-78"/>
                <a:cs typeface="Andalus" pitchFamily="18" charset="-78"/>
              </a:rPr>
              <a:t>2</a:t>
            </a:r>
            <a:r>
              <a:rPr lang="en-GB" dirty="0" smtClean="0">
                <a:latin typeface="Andalus" pitchFamily="18" charset="-78"/>
                <a:cs typeface="Andalus" pitchFamily="18" charset="-78"/>
              </a:rPr>
              <a:t>O)</a:t>
            </a:r>
          </a:p>
          <a:p>
            <a:pPr marL="514350" indent="-514350">
              <a:buFont typeface="+mj-lt"/>
              <a:buAutoNum type="alphaUcPeriod"/>
            </a:pPr>
            <a:r>
              <a:rPr lang="en-GB" dirty="0" smtClean="0">
                <a:solidFill>
                  <a:srgbClr val="3333FF"/>
                </a:solidFill>
                <a:latin typeface="Berlin Sans FB" pitchFamily="34" charset="0"/>
              </a:rPr>
              <a:t>Polymerase </a:t>
            </a:r>
            <a:r>
              <a:rPr lang="en-GB" dirty="0">
                <a:solidFill>
                  <a:srgbClr val="3333FF"/>
                </a:solidFill>
                <a:latin typeface="Berlin Sans FB" pitchFamily="34" charset="0"/>
              </a:rPr>
              <a:t>C</a:t>
            </a:r>
            <a:r>
              <a:rPr lang="en-GB" dirty="0" smtClean="0">
                <a:solidFill>
                  <a:srgbClr val="3333FF"/>
                </a:solidFill>
                <a:latin typeface="Berlin Sans FB" pitchFamily="34" charset="0"/>
              </a:rPr>
              <a:t>hain Reaction(PCR) Amplification of viral nucleic acid:</a:t>
            </a:r>
          </a:p>
          <a:p>
            <a:pPr marL="1771650" lvl="3" indent="-514350">
              <a:buFont typeface="Wingdings" pitchFamily="2" charset="2"/>
              <a:buChar char="§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HSV</a:t>
            </a:r>
          </a:p>
          <a:p>
            <a:pPr marL="1771650" lvl="3" indent="-514350">
              <a:buFont typeface="Wingdings" pitchFamily="2" charset="2"/>
              <a:buChar char="§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CMV</a:t>
            </a:r>
          </a:p>
          <a:p>
            <a:pPr marL="1771650" lvl="3" indent="-514350">
              <a:buFont typeface="Wingdings" pitchFamily="2" charset="2"/>
              <a:buChar char="§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EVB</a:t>
            </a:r>
          </a:p>
          <a:p>
            <a:pPr marL="1771650" lvl="3" indent="-514350">
              <a:buFont typeface="Wingdings" pitchFamily="2" charset="2"/>
              <a:buChar char="§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VZV</a:t>
            </a:r>
          </a:p>
          <a:p>
            <a:pPr marL="1771650" lvl="3" indent="-514350">
              <a:buFont typeface="Wingdings" pitchFamily="2" charset="2"/>
              <a:buChar char="§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HHV-6</a:t>
            </a:r>
          </a:p>
          <a:p>
            <a:pPr marL="1771650" lvl="3" indent="-514350">
              <a:buFont typeface="Wingdings" pitchFamily="2" charset="2"/>
              <a:buChar char="§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Mycoplasma pneumoniae</a:t>
            </a:r>
          </a:p>
          <a:p>
            <a:pPr marL="1771650" lvl="3" indent="-514350">
              <a:buFont typeface="Wingdings" pitchFamily="2" charset="2"/>
              <a:buChar char="§"/>
            </a:pPr>
            <a:endParaRPr lang="en-GB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142853"/>
            <a:ext cx="8229600" cy="571504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Laboratory diagnosis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6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7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8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9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3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4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5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6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0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1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2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3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3000"/>
                            </p:stCondLst>
                            <p:childTnLst>
                              <p:par>
                                <p:cTn id="45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8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9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0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500"/>
                            </p:stCondLst>
                            <p:childTnLst>
                              <p:par>
                                <p:cTn id="5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000"/>
                            </p:stCondLst>
                            <p:childTnLst>
                              <p:par>
                                <p:cTn id="58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0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1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2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63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500"/>
                            </p:stCondLst>
                            <p:childTnLst>
                              <p:par>
                                <p:cTn id="65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7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8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69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0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0"/>
                            </p:stCondLst>
                            <p:childTnLst>
                              <p:par>
                                <p:cTn id="72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4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5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6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7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500"/>
                            </p:stCondLst>
                            <p:childTnLst>
                              <p:par>
                                <p:cTn id="79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1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2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83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84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6000"/>
                            </p:stCondLst>
                            <p:childTnLst>
                              <p:par>
                                <p:cTn id="86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88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9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0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1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6500"/>
                            </p:stCondLst>
                            <p:childTnLst>
                              <p:par>
                                <p:cTn id="93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95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6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7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98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3108" y="1556793"/>
            <a:ext cx="6338012" cy="230083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 startAt="3"/>
            </a:pPr>
            <a:r>
              <a:rPr lang="en-GB" sz="3600" dirty="0" smtClean="0">
                <a:solidFill>
                  <a:srgbClr val="3333FF"/>
                </a:solidFill>
                <a:latin typeface="Berlin Sans FB" pitchFamily="34" charset="0"/>
              </a:rPr>
              <a:t>Viral cultures</a:t>
            </a:r>
          </a:p>
          <a:p>
            <a:pPr marL="514350" indent="-514350">
              <a:buFont typeface="+mj-lt"/>
              <a:buAutoNum type="alphaUcPeriod" startAt="3"/>
            </a:pPr>
            <a:r>
              <a:rPr lang="en-GB" sz="3600" dirty="0" smtClean="0">
                <a:solidFill>
                  <a:srgbClr val="3333FF"/>
                </a:solidFill>
                <a:latin typeface="Berlin Sans FB" pitchFamily="34" charset="0"/>
              </a:rPr>
              <a:t>Serologic studies</a:t>
            </a:r>
          </a:p>
          <a:p>
            <a:pPr marL="514350" indent="-514350">
              <a:buFont typeface="+mj-lt"/>
              <a:buAutoNum type="alphaUcPeriod" startAt="3"/>
            </a:pPr>
            <a:r>
              <a:rPr lang="en-GB" sz="3600" dirty="0" smtClean="0">
                <a:solidFill>
                  <a:srgbClr val="3333FF"/>
                </a:solidFill>
                <a:latin typeface="Berlin Sans FB" pitchFamily="34" charset="0"/>
              </a:rPr>
              <a:t>Other lab stud</a:t>
            </a:r>
            <a:r>
              <a:rPr lang="en-GB" sz="4000" dirty="0" smtClean="0">
                <a:solidFill>
                  <a:srgbClr val="3333FF"/>
                </a:solidFill>
                <a:latin typeface="Berlin Sans FB" pitchFamily="34" charset="0"/>
              </a:rPr>
              <a:t>ies</a:t>
            </a:r>
            <a:endParaRPr lang="en-GB" sz="4000" dirty="0">
              <a:solidFill>
                <a:srgbClr val="3333FF"/>
              </a:solidFill>
              <a:latin typeface="Berlin Sans FB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28596" y="214290"/>
            <a:ext cx="8215370" cy="85725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GB" sz="2800" dirty="0" smtClean="0"/>
              <a:t>Laboratory diagnosis continued</a:t>
            </a:r>
            <a:endParaRPr lang="en-GB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1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2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3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4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57224" y="1428736"/>
            <a:ext cx="7901014" cy="4162250"/>
          </a:xfrm>
        </p:spPr>
        <p:txBody>
          <a:bodyPr>
            <a:normAutofit lnSpcReduction="10000"/>
          </a:bodyPr>
          <a:lstStyle/>
          <a:p>
            <a:pPr marL="624078" lvl="0" indent="-514350">
              <a:buFont typeface="+mj-lt"/>
              <a:buAutoNum type="arabicPeriod"/>
            </a:pPr>
            <a:r>
              <a:rPr lang="en-GB" sz="2800" dirty="0" smtClean="0">
                <a:latin typeface="Arial Narrow" pitchFamily="34" charset="0"/>
              </a:rPr>
              <a:t>Untreated or partially treated bacterial meningitis</a:t>
            </a:r>
          </a:p>
          <a:p>
            <a:pPr marL="624078" indent="-514350">
              <a:buFont typeface="+mj-lt"/>
              <a:buAutoNum type="arabicPeriod"/>
            </a:pPr>
            <a:r>
              <a:rPr lang="en-GB" sz="2800" dirty="0" smtClean="0">
                <a:latin typeface="Arial Narrow" pitchFamily="34" charset="0"/>
              </a:rPr>
              <a:t>Early stage of meningitis caused by fungi, </a:t>
            </a:r>
            <a:r>
              <a:rPr lang="en-GB" sz="2800" dirty="0" err="1" smtClean="0">
                <a:latin typeface="Arial Narrow" pitchFamily="34" charset="0"/>
              </a:rPr>
              <a:t>mycobacteria</a:t>
            </a:r>
            <a:r>
              <a:rPr lang="en-GB" sz="2800" dirty="0" smtClean="0">
                <a:latin typeface="Arial Narrow" pitchFamily="34" charset="0"/>
              </a:rPr>
              <a:t> or </a:t>
            </a:r>
            <a:r>
              <a:rPr lang="en-GB" sz="2800" dirty="0" err="1" smtClean="0">
                <a:latin typeface="Arial Narrow" pitchFamily="34" charset="0"/>
              </a:rPr>
              <a:t>Treponema</a:t>
            </a:r>
            <a:r>
              <a:rPr lang="en-GB" sz="2800" dirty="0" smtClean="0">
                <a:latin typeface="Arial Narrow" pitchFamily="34" charset="0"/>
              </a:rPr>
              <a:t> </a:t>
            </a:r>
            <a:r>
              <a:rPr lang="en-GB" sz="2800" dirty="0" err="1" smtClean="0">
                <a:latin typeface="Arial Narrow" pitchFamily="34" charset="0"/>
              </a:rPr>
              <a:t>pallidum</a:t>
            </a:r>
            <a:endParaRPr lang="en-GB" sz="2800" dirty="0" smtClean="0">
              <a:latin typeface="Arial Narrow" pitchFamily="34" charset="0"/>
            </a:endParaRPr>
          </a:p>
          <a:p>
            <a:pPr marL="624078" lvl="0" indent="-514350">
              <a:buFont typeface="+mj-lt"/>
              <a:buAutoNum type="arabicPeriod"/>
            </a:pPr>
            <a:r>
              <a:rPr lang="en-GB" sz="2800" dirty="0" smtClean="0">
                <a:latin typeface="Arial Narrow" pitchFamily="34" charset="0"/>
              </a:rPr>
              <a:t>Meningitis caused by </a:t>
            </a:r>
            <a:r>
              <a:rPr lang="en-GB" sz="2800" dirty="0" err="1" smtClean="0">
                <a:latin typeface="Arial Narrow" pitchFamily="34" charset="0"/>
              </a:rPr>
              <a:t>Mycoplasma</a:t>
            </a:r>
            <a:r>
              <a:rPr lang="en-GB" sz="2800" dirty="0" smtClean="0">
                <a:latin typeface="Arial Narrow" pitchFamily="34" charset="0"/>
              </a:rPr>
              <a:t>, </a:t>
            </a:r>
            <a:r>
              <a:rPr lang="en-GB" sz="2800" dirty="0" err="1" smtClean="0">
                <a:latin typeface="Arial Narrow" pitchFamily="34" charset="0"/>
              </a:rPr>
              <a:t>Listeria</a:t>
            </a:r>
            <a:r>
              <a:rPr lang="en-GB" sz="2800" dirty="0" smtClean="0">
                <a:latin typeface="Arial Narrow" pitchFamily="34" charset="0"/>
              </a:rPr>
              <a:t>, </a:t>
            </a:r>
            <a:r>
              <a:rPr lang="en-GB" sz="2800" dirty="0" err="1" smtClean="0">
                <a:latin typeface="Arial Narrow" pitchFamily="34" charset="0"/>
              </a:rPr>
              <a:t>Brucella</a:t>
            </a:r>
            <a:r>
              <a:rPr lang="en-GB" sz="2800" dirty="0" smtClean="0">
                <a:latin typeface="Arial Narrow" pitchFamily="34" charset="0"/>
              </a:rPr>
              <a:t> </a:t>
            </a:r>
            <a:r>
              <a:rPr lang="en-GB" sz="2800" dirty="0" err="1" smtClean="0">
                <a:latin typeface="Arial Narrow" pitchFamily="34" charset="0"/>
              </a:rPr>
              <a:t>sapp</a:t>
            </a:r>
            <a:r>
              <a:rPr lang="en-GB" sz="2800" dirty="0" smtClean="0">
                <a:latin typeface="Arial Narrow" pitchFamily="34" charset="0"/>
              </a:rPr>
              <a:t>. etc.</a:t>
            </a:r>
          </a:p>
          <a:p>
            <a:pPr marL="624078" indent="-514350">
              <a:buFont typeface="+mj-lt"/>
              <a:buAutoNum type="arabicPeriod"/>
            </a:pPr>
            <a:r>
              <a:rPr lang="en-GB" sz="2800" dirty="0" err="1" smtClean="0">
                <a:latin typeface="Arial Narrow" pitchFamily="34" charset="0"/>
              </a:rPr>
              <a:t>Parameningeal</a:t>
            </a:r>
            <a:r>
              <a:rPr lang="en-GB" sz="2800" dirty="0" smtClean="0">
                <a:latin typeface="Arial Narrow" pitchFamily="34" charset="0"/>
              </a:rPr>
              <a:t> infection</a:t>
            </a:r>
          </a:p>
          <a:p>
            <a:pPr marL="624078" lvl="0" indent="-514350">
              <a:buFont typeface="+mj-lt"/>
              <a:buAutoNum type="arabicPeriod"/>
            </a:pPr>
            <a:r>
              <a:rPr lang="en-GB" sz="2800" dirty="0" err="1" smtClean="0">
                <a:latin typeface="Arial Narrow" pitchFamily="34" charset="0"/>
              </a:rPr>
              <a:t>Neoplastic</a:t>
            </a:r>
            <a:r>
              <a:rPr lang="en-GB" sz="2800" dirty="0" smtClean="0">
                <a:latin typeface="Arial Narrow" pitchFamily="34" charset="0"/>
              </a:rPr>
              <a:t> meningitis</a:t>
            </a:r>
            <a:r>
              <a:rPr lang="en-GB" sz="2800" dirty="0" smtClean="0">
                <a:solidFill>
                  <a:srgbClr val="7030A0"/>
                </a:solidFill>
                <a:latin typeface="Arial Narrow" pitchFamily="34" charset="0"/>
              </a:rPr>
              <a:t>.</a:t>
            </a:r>
          </a:p>
          <a:p>
            <a:pPr marL="624078" lvl="0" indent="-514350">
              <a:buFont typeface="+mj-lt"/>
              <a:buAutoNum type="arabicPeriod"/>
            </a:pPr>
            <a:r>
              <a:rPr lang="en-GB" sz="2800" dirty="0" smtClean="0">
                <a:latin typeface="Arial Narrow" pitchFamily="34" charset="0"/>
              </a:rPr>
              <a:t>Meningitis secondary to non infectious inflammatory disorders</a:t>
            </a:r>
          </a:p>
          <a:p>
            <a:endParaRPr lang="en-GB" sz="1100" dirty="0" smtClean="0">
              <a:latin typeface="Imprint MT Shadow" pitchFamily="82" charset="0"/>
            </a:endParaRPr>
          </a:p>
          <a:p>
            <a:pPr lvl="0"/>
            <a:endParaRPr lang="en-GB" sz="1100" dirty="0" smtClean="0">
              <a:latin typeface="Imprint MT Shadow" pitchFamily="82" charset="0"/>
            </a:endParaRPr>
          </a:p>
          <a:p>
            <a:pPr lvl="0"/>
            <a:endParaRPr lang="en-GB" sz="1100" dirty="0" smtClean="0">
              <a:latin typeface="Imprint MT Shadow" pitchFamily="82" charset="0"/>
            </a:endParaRPr>
          </a:p>
          <a:p>
            <a:endParaRPr lang="en-GB" sz="2800" dirty="0" smtClean="0">
              <a:latin typeface="Imprint MT Shadow" pitchFamily="82" charset="0"/>
            </a:endParaRPr>
          </a:p>
          <a:p>
            <a:pPr lvl="0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GB" sz="4400" dirty="0" smtClean="0">
                <a:latin typeface="Aharoni"/>
              </a:rPr>
              <a:t>Differential diagnosis</a:t>
            </a:r>
            <a:br>
              <a:rPr lang="en-GB" sz="4400" dirty="0" smtClean="0">
                <a:latin typeface="Aharoni"/>
              </a:rPr>
            </a:br>
            <a:endParaRPr lang="en-US" dirty="0">
              <a:latin typeface="Aharon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214414" y="1500174"/>
            <a:ext cx="7358114" cy="442915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en-GB" sz="3600" dirty="0" smtClean="0">
                <a:latin typeface="+mj-lt"/>
              </a:rPr>
              <a:t>Bacterial</a:t>
            </a:r>
          </a:p>
          <a:p>
            <a:pPr>
              <a:buFont typeface="Wingdings" pitchFamily="2" charset="2"/>
              <a:buChar char="q"/>
            </a:pPr>
            <a:r>
              <a:rPr lang="en-GB" sz="3600" dirty="0" smtClean="0">
                <a:latin typeface="+mj-lt"/>
              </a:rPr>
              <a:t>Viral</a:t>
            </a:r>
          </a:p>
          <a:p>
            <a:pPr>
              <a:buFont typeface="Wingdings" pitchFamily="2" charset="2"/>
              <a:buChar char="q"/>
            </a:pPr>
            <a:r>
              <a:rPr lang="en-GB" sz="3600" dirty="0" smtClean="0">
                <a:latin typeface="+mj-lt"/>
              </a:rPr>
              <a:t>Fungal</a:t>
            </a:r>
          </a:p>
          <a:p>
            <a:pPr>
              <a:buFont typeface="Wingdings" pitchFamily="2" charset="2"/>
              <a:buChar char="q"/>
            </a:pPr>
            <a:r>
              <a:rPr lang="en-GB" sz="3600" dirty="0" err="1" smtClean="0">
                <a:latin typeface="+mj-lt"/>
              </a:rPr>
              <a:t>Protozoal</a:t>
            </a:r>
            <a:endParaRPr lang="en-GB" sz="3600" dirty="0" smtClean="0">
              <a:latin typeface="+mj-lt"/>
            </a:endParaRPr>
          </a:p>
          <a:p>
            <a:pPr>
              <a:buFont typeface="Wingdings" pitchFamily="2" charset="2"/>
              <a:buChar char="q"/>
            </a:pPr>
            <a:r>
              <a:rPr lang="en-US" sz="3600" dirty="0" err="1" smtClean="0">
                <a:latin typeface="+mj-lt"/>
              </a:rPr>
              <a:t>Prion</a:t>
            </a:r>
            <a:r>
              <a:rPr lang="en-US" sz="3600" dirty="0" smtClean="0">
                <a:latin typeface="+mj-lt"/>
              </a:rPr>
              <a:t> diseases</a:t>
            </a:r>
            <a:endParaRPr lang="en-GB" sz="4400" dirty="0" smtClean="0">
              <a:latin typeface="+mj-lt"/>
            </a:endParaRPr>
          </a:p>
          <a:p>
            <a:pPr>
              <a:buNone/>
            </a:pPr>
            <a:endParaRPr lang="en-GB" sz="4400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5400" dirty="0" smtClean="0">
                <a:solidFill>
                  <a:srgbClr val="0070C0"/>
                </a:solidFill>
                <a:latin typeface="Algerian" pitchFamily="82" charset="0"/>
              </a:rPr>
              <a:t>Causes OF CNS </a:t>
            </a:r>
            <a:r>
              <a:rPr lang="en-GB" sz="5400" dirty="0" smtClean="0">
                <a:solidFill>
                  <a:srgbClr val="0070C0"/>
                </a:solidFill>
                <a:latin typeface="Arial Rounded MT Bold" pitchFamily="34" charset="0"/>
              </a:rPr>
              <a:t>Infections</a:t>
            </a:r>
            <a:endParaRPr lang="en-GB" sz="5400" dirty="0">
              <a:solidFill>
                <a:srgbClr val="0070C0"/>
              </a:solidFill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4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5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6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7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1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2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3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4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00166" y="1142984"/>
            <a:ext cx="7186634" cy="4500593"/>
          </a:xfrm>
        </p:spPr>
        <p:txBody>
          <a:bodyPr>
            <a:normAutofit fontScale="92500"/>
          </a:bodyPr>
          <a:lstStyle/>
          <a:p>
            <a:pPr lvl="0" algn="just"/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Symptomatic and supportive care</a:t>
            </a:r>
          </a:p>
          <a:p>
            <a:pPr algn="just"/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Empirical antibiotic therapy for suspected bacterial meningitis</a:t>
            </a:r>
          </a:p>
          <a:p>
            <a:pPr lvl="0" algn="just"/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Hospitalization:</a:t>
            </a:r>
          </a:p>
          <a:p>
            <a:pPr lvl="2" algn="just">
              <a:buFont typeface="Wingdings" pitchFamily="2" charset="2"/>
              <a:buChar char="q"/>
            </a:pPr>
            <a:r>
              <a:rPr lang="en-US" sz="2200" dirty="0" smtClean="0">
                <a:solidFill>
                  <a:srgbClr val="002060"/>
                </a:solidFill>
                <a:latin typeface="Andalus" pitchFamily="18" charset="-78"/>
                <a:cs typeface="Andalus" pitchFamily="18" charset="-78"/>
              </a:rPr>
              <a:t>Seriously ill patients should probably receive </a:t>
            </a:r>
            <a:r>
              <a:rPr lang="en-US" sz="2200" b="1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intravenous acyclovir </a:t>
            </a:r>
            <a:r>
              <a:rPr lang="en-US" sz="2200" dirty="0" smtClean="0">
                <a:solidFill>
                  <a:srgbClr val="002060"/>
                </a:solidFill>
                <a:latin typeface="Andalus" pitchFamily="18" charset="-78"/>
                <a:cs typeface="Andalus" pitchFamily="18" charset="-78"/>
              </a:rPr>
              <a:t>(15–30 mg/kg per day in three divided doses), which can be followed by an oral drug such as acyclovir (800 mg, five times daily), </a:t>
            </a:r>
            <a:r>
              <a:rPr lang="en-US" sz="2200" dirty="0" err="1" smtClean="0">
                <a:solidFill>
                  <a:srgbClr val="002060"/>
                </a:solidFill>
                <a:latin typeface="Andalus" pitchFamily="18" charset="-78"/>
                <a:cs typeface="Andalus" pitchFamily="18" charset="-78"/>
              </a:rPr>
              <a:t>famciclovir</a:t>
            </a:r>
            <a:r>
              <a:rPr lang="en-US" sz="2200" dirty="0" smtClean="0">
                <a:solidFill>
                  <a:srgbClr val="002060"/>
                </a:solidFill>
                <a:latin typeface="Andalus" pitchFamily="18" charset="-78"/>
                <a:cs typeface="Andalus" pitchFamily="18" charset="-78"/>
              </a:rPr>
              <a:t> (500 mg </a:t>
            </a:r>
            <a:r>
              <a:rPr lang="en-US" sz="2200" dirty="0" err="1" smtClean="0">
                <a:solidFill>
                  <a:srgbClr val="002060"/>
                </a:solidFill>
                <a:latin typeface="Andalus" pitchFamily="18" charset="-78"/>
                <a:cs typeface="Andalus" pitchFamily="18" charset="-78"/>
              </a:rPr>
              <a:t>tid</a:t>
            </a:r>
            <a:r>
              <a:rPr lang="en-US" sz="2200" dirty="0" smtClean="0">
                <a:solidFill>
                  <a:srgbClr val="002060"/>
                </a:solidFill>
                <a:latin typeface="Andalus" pitchFamily="18" charset="-78"/>
                <a:cs typeface="Andalus" pitchFamily="18" charset="-78"/>
              </a:rPr>
              <a:t>), or </a:t>
            </a:r>
            <a:r>
              <a:rPr lang="en-US" sz="2200" dirty="0" err="1" smtClean="0">
                <a:solidFill>
                  <a:srgbClr val="002060"/>
                </a:solidFill>
                <a:latin typeface="Andalus" pitchFamily="18" charset="-78"/>
                <a:cs typeface="Andalus" pitchFamily="18" charset="-78"/>
              </a:rPr>
              <a:t>valacyclovir</a:t>
            </a:r>
            <a:r>
              <a:rPr lang="en-US" sz="2200" dirty="0" smtClean="0">
                <a:solidFill>
                  <a:srgbClr val="002060"/>
                </a:solidFill>
                <a:latin typeface="Andalus" pitchFamily="18" charset="-78"/>
                <a:cs typeface="Andalus" pitchFamily="18" charset="-78"/>
              </a:rPr>
              <a:t> (1000 mg </a:t>
            </a:r>
            <a:r>
              <a:rPr lang="en-US" sz="2200" dirty="0" err="1" smtClean="0">
                <a:solidFill>
                  <a:srgbClr val="002060"/>
                </a:solidFill>
                <a:latin typeface="Andalus" pitchFamily="18" charset="-78"/>
                <a:cs typeface="Andalus" pitchFamily="18" charset="-78"/>
              </a:rPr>
              <a:t>tid</a:t>
            </a:r>
            <a:r>
              <a:rPr lang="en-US" sz="2200" dirty="0" smtClean="0">
                <a:solidFill>
                  <a:srgbClr val="002060"/>
                </a:solidFill>
                <a:latin typeface="Andalus" pitchFamily="18" charset="-78"/>
                <a:cs typeface="Andalus" pitchFamily="18" charset="-78"/>
              </a:rPr>
              <a:t>) for a total course of 7–14 days. </a:t>
            </a:r>
          </a:p>
          <a:p>
            <a:pPr lvl="2" algn="just">
              <a:buFont typeface="Wingdings" pitchFamily="2" charset="2"/>
              <a:buChar char="q"/>
            </a:pPr>
            <a:r>
              <a:rPr lang="en-US" sz="2200" dirty="0" smtClean="0">
                <a:solidFill>
                  <a:srgbClr val="002060"/>
                </a:solidFill>
                <a:latin typeface="Andalus" pitchFamily="18" charset="-78"/>
                <a:cs typeface="Andalus" pitchFamily="18" charset="-78"/>
              </a:rPr>
              <a:t>Patients who are less ill can be treated with oral drugs alone. </a:t>
            </a:r>
          </a:p>
          <a:p>
            <a:pPr lvl="2" algn="just">
              <a:buFont typeface="Wingdings" pitchFamily="2" charset="2"/>
              <a:buChar char="q"/>
            </a:pPr>
            <a:r>
              <a:rPr lang="en-US" sz="2200" dirty="0" smtClean="0">
                <a:solidFill>
                  <a:srgbClr val="002060"/>
                </a:solidFill>
                <a:latin typeface="Andalus" pitchFamily="18" charset="-78"/>
                <a:cs typeface="Andalus" pitchFamily="18" charset="-78"/>
              </a:rPr>
              <a:t>Patients with HIV  meningitis should receive highly active antiretroviral therapy</a:t>
            </a:r>
            <a:endParaRPr lang="en-GB" sz="2200" dirty="0" smtClean="0">
              <a:solidFill>
                <a:srgbClr val="002060"/>
              </a:solidFill>
              <a:latin typeface="Andalus" pitchFamily="18" charset="-78"/>
              <a:cs typeface="Andalus" pitchFamily="18" charset="-78"/>
            </a:endParaRPr>
          </a:p>
          <a:p>
            <a:pPr lvl="0">
              <a:buNone/>
            </a:pPr>
            <a:endParaRPr lang="en-GB" sz="2800" dirty="0" smtClean="0">
              <a:solidFill>
                <a:srgbClr val="002060"/>
              </a:solidFill>
              <a:latin typeface="Andalus" pitchFamily="18" charset="-78"/>
              <a:cs typeface="Andalus" pitchFamily="18" charset="-78"/>
            </a:endParaRPr>
          </a:p>
          <a:p>
            <a:endParaRPr lang="en-GB" sz="2800" dirty="0" smtClean="0">
              <a:solidFill>
                <a:srgbClr val="002060"/>
              </a:solidFill>
              <a:latin typeface="Andalus" pitchFamily="18" charset="-78"/>
              <a:cs typeface="Andalus" pitchFamily="18" charset="-78"/>
            </a:endParaRPr>
          </a:p>
          <a:p>
            <a:pPr lvl="0"/>
            <a:endParaRPr lang="en-GB" sz="2800" dirty="0" smtClean="0">
              <a:solidFill>
                <a:srgbClr val="002060"/>
              </a:solidFill>
              <a:latin typeface="Andalus" pitchFamily="18" charset="-78"/>
              <a:cs typeface="Andalus" pitchFamily="18" charset="-78"/>
            </a:endParaRPr>
          </a:p>
          <a:p>
            <a:endParaRPr lang="en-GB" sz="2800" dirty="0" smtClean="0">
              <a:solidFill>
                <a:srgbClr val="002060"/>
              </a:solidFill>
              <a:latin typeface="Andalus" pitchFamily="18" charset="-78"/>
              <a:cs typeface="Andalus" pitchFamily="18" charset="-78"/>
            </a:endParaRPr>
          </a:p>
          <a:p>
            <a:pPr lvl="0"/>
            <a:endParaRPr lang="en-GB" sz="2800" dirty="0" smtClean="0">
              <a:solidFill>
                <a:srgbClr val="002060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15328" cy="725470"/>
          </a:xfrm>
        </p:spPr>
        <p:txBody>
          <a:bodyPr>
            <a:normAutofit fontScale="90000"/>
          </a:bodyPr>
          <a:lstStyle/>
          <a:p>
            <a:pPr lvl="0"/>
            <a:r>
              <a:rPr lang="en-GB" sz="4000" b="0" dirty="0" smtClean="0">
                <a:solidFill>
                  <a:srgbClr val="00B0F0"/>
                </a:solidFill>
                <a:effectLst/>
                <a:cs typeface="Aharoni" pitchFamily="2" charset="-79"/>
              </a:rPr>
              <a:t/>
            </a:r>
            <a:br>
              <a:rPr lang="en-GB" sz="4000" b="0" dirty="0" smtClean="0">
                <a:solidFill>
                  <a:srgbClr val="00B0F0"/>
                </a:solidFill>
                <a:effectLst/>
                <a:cs typeface="Aharoni" pitchFamily="2" charset="-79"/>
              </a:rPr>
            </a:br>
            <a:r>
              <a:rPr lang="en-GB" sz="4000" dirty="0" smtClean="0">
                <a:solidFill>
                  <a:schemeClr val="tx1"/>
                </a:solidFill>
                <a:effectLst/>
                <a:cs typeface="Aharoni"/>
              </a:rPr>
              <a:t>Treatment of viral meningitis</a:t>
            </a:r>
            <a:r>
              <a:rPr lang="en-GB" sz="4000" b="0" dirty="0" smtClean="0">
                <a:solidFill>
                  <a:srgbClr val="00B0F0"/>
                </a:solidFill>
                <a:effectLst/>
                <a:cs typeface="Aharoni" pitchFamily="2" charset="-79"/>
              </a:rPr>
              <a:t/>
            </a:r>
            <a:br>
              <a:rPr lang="en-GB" sz="4000" b="0" dirty="0" smtClean="0">
                <a:solidFill>
                  <a:srgbClr val="00B0F0"/>
                </a:solidFill>
                <a:effectLst/>
                <a:cs typeface="Aharoni" pitchFamily="2" charset="-79"/>
              </a:rPr>
            </a:b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500177"/>
            <a:ext cx="8001056" cy="3286145"/>
          </a:xfrm>
        </p:spPr>
        <p:txBody>
          <a:bodyPr/>
          <a:lstStyle/>
          <a:p>
            <a:pPr>
              <a:buNone/>
            </a:pPr>
            <a:r>
              <a:rPr lang="en-GB" dirty="0" smtClean="0">
                <a:solidFill>
                  <a:srgbClr val="FF0000"/>
                </a:solidFill>
                <a:latin typeface="Forte" pitchFamily="66" charset="0"/>
              </a:rPr>
              <a:t>Definition:</a:t>
            </a:r>
          </a:p>
          <a:p>
            <a:pPr algn="just">
              <a:buFont typeface="Wingdings" pitchFamily="2" charset="2"/>
              <a:buChar char="v"/>
            </a:pP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It is the inflammation of the brain parenchyma. Many patients also have evidence of associated meningitis ( meningoencephalitis). </a:t>
            </a:r>
          </a:p>
          <a:p>
            <a:pPr algn="just">
              <a:buFont typeface="Wingdings" pitchFamily="2" charset="2"/>
              <a:buChar char="v"/>
            </a:pP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In some cases there is involvement of spinal cord or nerve roots (encephalomyelitis or </a:t>
            </a:r>
            <a:r>
              <a:rPr lang="en-GB" sz="2800" dirty="0" err="1" smtClean="0">
                <a:latin typeface="Andalus" pitchFamily="18" charset="-78"/>
                <a:cs typeface="Andalus" pitchFamily="18" charset="-78"/>
              </a:rPr>
              <a:t>encephalomyeloradiculitis</a:t>
            </a: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)</a:t>
            </a:r>
            <a:endParaRPr lang="en-GB" sz="2800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1670" y="274639"/>
            <a:ext cx="5286412" cy="1011223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195B50"/>
                </a:solidFill>
                <a:latin typeface="Algerian" pitchFamily="82" charset="0"/>
              </a:rPr>
              <a:t>Viral encephalitis</a:t>
            </a:r>
            <a:endParaRPr lang="en-GB" dirty="0">
              <a:solidFill>
                <a:srgbClr val="195B50"/>
              </a:solidFill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3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8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3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00100" y="1142984"/>
            <a:ext cx="7800972" cy="464347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GB" dirty="0" smtClean="0">
                <a:latin typeface="Andalus" pitchFamily="18" charset="-78"/>
                <a:cs typeface="Andalus" pitchFamily="18" charset="-78"/>
              </a:rPr>
              <a:t>Febrile illness with evidence of  meningeal involvement</a:t>
            </a:r>
          </a:p>
          <a:p>
            <a:pPr lvl="0"/>
            <a:r>
              <a:rPr lang="en-GB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Altered or depressed level of consciousness</a:t>
            </a:r>
          </a:p>
          <a:p>
            <a:pPr lvl="0"/>
            <a:r>
              <a:rPr lang="en-GB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Evidence of focal or diffuse neurological signs and symptoms</a:t>
            </a:r>
          </a:p>
          <a:p>
            <a:pPr lvl="0"/>
            <a:r>
              <a:rPr lang="en-GB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Seizure (focal or generalized)</a:t>
            </a:r>
          </a:p>
          <a:p>
            <a:pPr lvl="0"/>
            <a:r>
              <a:rPr lang="en-GB" dirty="0" smtClean="0">
                <a:latin typeface="Andalus" pitchFamily="18" charset="-78"/>
                <a:cs typeface="Andalus" pitchFamily="18" charset="-78"/>
              </a:rPr>
              <a:t>Hallucination</a:t>
            </a:r>
          </a:p>
          <a:p>
            <a:pPr lvl="0"/>
            <a:r>
              <a:rPr lang="en-GB" dirty="0" smtClean="0">
                <a:latin typeface="Andalus" pitchFamily="18" charset="-78"/>
                <a:cs typeface="Andalus" pitchFamily="18" charset="-78"/>
              </a:rPr>
              <a:t>Agitation</a:t>
            </a:r>
          </a:p>
          <a:p>
            <a:pPr lvl="0"/>
            <a:r>
              <a:rPr lang="en-GB" dirty="0" smtClean="0">
                <a:latin typeface="Andalus" pitchFamily="18" charset="-78"/>
                <a:cs typeface="Andalus" pitchFamily="18" charset="-78"/>
              </a:rPr>
              <a:t>Personality change</a:t>
            </a:r>
          </a:p>
          <a:p>
            <a:pPr lvl="0"/>
            <a:r>
              <a:rPr lang="en-GB" dirty="0" smtClean="0">
                <a:latin typeface="Andalus" pitchFamily="18" charset="-78"/>
                <a:cs typeface="Andalus" pitchFamily="18" charset="-78"/>
              </a:rPr>
              <a:t>Behavioural disorder</a:t>
            </a:r>
          </a:p>
          <a:p>
            <a:pPr lvl="0"/>
            <a:r>
              <a:rPr lang="en-GB" dirty="0" smtClean="0">
                <a:latin typeface="Andalus" pitchFamily="18" charset="-78"/>
                <a:cs typeface="Andalus" pitchFamily="18" charset="-78"/>
              </a:rPr>
              <a:t>Frankly psychotic state</a:t>
            </a:r>
          </a:p>
          <a:p>
            <a:pPr lvl="0"/>
            <a:r>
              <a:rPr lang="en-GB" dirty="0" smtClean="0">
                <a:latin typeface="Andalus" pitchFamily="18" charset="-78"/>
                <a:cs typeface="Andalus" pitchFamily="18" charset="-78"/>
              </a:rPr>
              <a:t>Temperature </a:t>
            </a:r>
            <a:r>
              <a:rPr lang="en-GB" dirty="0" err="1" smtClean="0">
                <a:latin typeface="Andalus" pitchFamily="18" charset="-78"/>
                <a:cs typeface="Andalus" pitchFamily="18" charset="-78"/>
              </a:rPr>
              <a:t>dysregulation</a:t>
            </a:r>
            <a:endParaRPr lang="en-GB" dirty="0" smtClean="0">
              <a:latin typeface="Andalus" pitchFamily="18" charset="-78"/>
              <a:cs typeface="Andalus" pitchFamily="18" charset="-78"/>
            </a:endParaRPr>
          </a:p>
          <a:p>
            <a:pPr lvl="0"/>
            <a:r>
              <a:rPr lang="en-GB" dirty="0" smtClean="0">
                <a:latin typeface="Andalus" pitchFamily="18" charset="-78"/>
                <a:cs typeface="Andalus" pitchFamily="18" charset="-78"/>
              </a:rPr>
              <a:t>Diabetes </a:t>
            </a:r>
            <a:r>
              <a:rPr lang="en-GB" dirty="0" err="1" smtClean="0">
                <a:latin typeface="Andalus" pitchFamily="18" charset="-78"/>
                <a:cs typeface="Andalus" pitchFamily="18" charset="-78"/>
              </a:rPr>
              <a:t>insipidus</a:t>
            </a:r>
            <a:endParaRPr lang="en-GB" dirty="0" smtClean="0">
              <a:latin typeface="Andalus" pitchFamily="18" charset="-78"/>
              <a:cs typeface="Andalus" pitchFamily="18" charset="-78"/>
            </a:endParaRPr>
          </a:p>
          <a:p>
            <a:pPr lvl="0"/>
            <a:r>
              <a:rPr lang="en-GB" dirty="0" smtClean="0">
                <a:latin typeface="Andalus" pitchFamily="18" charset="-78"/>
                <a:cs typeface="Andalus" pitchFamily="18" charset="-78"/>
              </a:rPr>
              <a:t>SIADH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pPr lvl="0"/>
            <a:r>
              <a:rPr lang="en-GB" sz="4400" dirty="0" smtClean="0">
                <a:latin typeface="Constantia" pitchFamily="18" charset="0"/>
              </a:rPr>
              <a:t/>
            </a:r>
            <a:br>
              <a:rPr lang="en-GB" sz="4400" dirty="0" smtClean="0">
                <a:latin typeface="Constantia" pitchFamily="18" charset="0"/>
              </a:rPr>
            </a:br>
            <a:r>
              <a:rPr lang="en-GB" sz="4400" dirty="0" smtClean="0">
                <a:latin typeface="Constantia" pitchFamily="18" charset="0"/>
              </a:rPr>
              <a:t>Clinical presentations</a:t>
            </a:r>
            <a:br>
              <a:rPr lang="en-GB" sz="4400" dirty="0" smtClean="0">
                <a:latin typeface="Constantia" pitchFamily="18" charset="0"/>
              </a:rPr>
            </a:b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1538" y="2000240"/>
            <a:ext cx="7215238" cy="2590614"/>
          </a:xfrm>
        </p:spPr>
        <p:txBody>
          <a:bodyPr>
            <a:normAutofit fontScale="92500"/>
          </a:bodyPr>
          <a:lstStyle/>
          <a:p>
            <a:pPr lvl="0"/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Herpes viruses(HSV,EBV,VZV) – </a:t>
            </a:r>
            <a:r>
              <a:rPr lang="en-GB" sz="2800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most common</a:t>
            </a:r>
          </a:p>
          <a:p>
            <a:pPr lvl="0"/>
            <a:r>
              <a:rPr lang="en-GB" sz="2800" dirty="0" err="1" smtClean="0">
                <a:latin typeface="Andalus" pitchFamily="18" charset="-78"/>
                <a:cs typeface="Andalus" pitchFamily="18" charset="-78"/>
              </a:rPr>
              <a:t>Arboviruses</a:t>
            </a:r>
            <a:endParaRPr lang="en-GB" sz="2800" dirty="0" smtClean="0">
              <a:latin typeface="Andalus" pitchFamily="18" charset="-78"/>
              <a:cs typeface="Andalus" pitchFamily="18" charset="-78"/>
            </a:endParaRPr>
          </a:p>
          <a:p>
            <a:pPr lvl="0"/>
            <a:r>
              <a:rPr lang="en-GB" sz="2800" dirty="0" err="1" smtClean="0">
                <a:latin typeface="Andalus" pitchFamily="18" charset="-78"/>
                <a:cs typeface="Andalus" pitchFamily="18" charset="-78"/>
              </a:rPr>
              <a:t>Alphaviruses</a:t>
            </a: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 ( EEE viruses)</a:t>
            </a:r>
          </a:p>
          <a:p>
            <a:pPr lvl="0"/>
            <a:r>
              <a:rPr lang="en-GB" sz="2800" dirty="0" err="1" smtClean="0">
                <a:latin typeface="Andalus" pitchFamily="18" charset="-78"/>
                <a:cs typeface="Andalus" pitchFamily="18" charset="-78"/>
              </a:rPr>
              <a:t>Flaviviruses</a:t>
            </a: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 (WNV, St. Louis)</a:t>
            </a:r>
          </a:p>
          <a:p>
            <a:pPr lvl="0"/>
            <a:r>
              <a:rPr lang="en-GB" sz="2800" dirty="0" err="1" smtClean="0">
                <a:latin typeface="Andalus" pitchFamily="18" charset="-78"/>
                <a:cs typeface="Andalus" pitchFamily="18" charset="-78"/>
              </a:rPr>
              <a:t>Bunyaviruses</a:t>
            </a: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 (</a:t>
            </a:r>
            <a:r>
              <a:rPr lang="en-GB" sz="2800" dirty="0" err="1" smtClean="0">
                <a:latin typeface="Andalus" pitchFamily="18" charset="-78"/>
                <a:cs typeface="Andalus" pitchFamily="18" charset="-78"/>
              </a:rPr>
              <a:t>california</a:t>
            </a: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 encephalitis virus)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939784"/>
          </a:xfrm>
        </p:spPr>
        <p:txBody>
          <a:bodyPr>
            <a:noAutofit/>
          </a:bodyPr>
          <a:lstStyle/>
          <a:p>
            <a:pPr lvl="0"/>
            <a:r>
              <a:rPr lang="en-GB" sz="4400" dirty="0" smtClean="0">
                <a:cs typeface="Aharoni" pitchFamily="2" charset="-79"/>
              </a:rPr>
              <a:t/>
            </a:r>
            <a:br>
              <a:rPr lang="en-GB" sz="4400" dirty="0" smtClean="0">
                <a:cs typeface="Aharoni" pitchFamily="2" charset="-79"/>
              </a:rPr>
            </a:br>
            <a:r>
              <a:rPr lang="en-GB" sz="4400" dirty="0" smtClean="0">
                <a:cs typeface="Aharoni" pitchFamily="2" charset="-79"/>
              </a:rPr>
              <a:t>Aetiology</a:t>
            </a:r>
            <a:r>
              <a:rPr lang="en-GB" sz="4400" dirty="0" smtClean="0"/>
              <a:t/>
            </a:r>
            <a:br>
              <a:rPr lang="en-GB" sz="4400" dirty="0" smtClean="0"/>
            </a:br>
            <a:endParaRPr lang="en-US" sz="44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14414" y="1481329"/>
            <a:ext cx="6929486" cy="3090680"/>
          </a:xfrm>
        </p:spPr>
        <p:txBody>
          <a:bodyPr/>
          <a:lstStyle/>
          <a:p>
            <a:pPr marL="514350" indent="-514350"/>
            <a:r>
              <a:rPr lang="en-GB" dirty="0" smtClean="0">
                <a:latin typeface="Andalus" pitchFamily="18" charset="-78"/>
                <a:cs typeface="Andalus" pitchFamily="18" charset="-78"/>
              </a:rPr>
              <a:t>CSF study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 CSF PCR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 CSF culture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 Serologic study and antigen detection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 MRI /, CT /,EEG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Brain biopsy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  <a:latin typeface="Aharoni"/>
              </a:rPr>
              <a:t>Laboratory diagnosis</a:t>
            </a:r>
            <a:endParaRPr lang="en-US" dirty="0">
              <a:solidFill>
                <a:schemeClr val="tx1"/>
              </a:solidFill>
              <a:latin typeface="Aharoni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3686172" cy="3447870"/>
          </a:xfrm>
        </p:spPr>
        <p:txBody>
          <a:bodyPr>
            <a:normAutofit/>
          </a:bodyPr>
          <a:lstStyle/>
          <a:p>
            <a:pPr marL="514350" indent="-514350">
              <a:buFont typeface="Wingdings" pitchFamily="2" charset="2"/>
              <a:buChar char="q"/>
            </a:pPr>
            <a:r>
              <a:rPr lang="en-GB" sz="3200" dirty="0" smtClean="0">
                <a:solidFill>
                  <a:srgbClr val="C00000"/>
                </a:solidFill>
                <a:latin typeface="Script MT Bold" pitchFamily="66" charset="0"/>
              </a:rPr>
              <a:t>Infectious cause: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dirty="0" err="1" smtClean="0">
                <a:latin typeface="Andalus" pitchFamily="18" charset="-78"/>
                <a:cs typeface="Andalus" pitchFamily="18" charset="-78"/>
              </a:rPr>
              <a:t>Mycobacteria</a:t>
            </a:r>
            <a:endParaRPr lang="en-GB" sz="2400" dirty="0" smtClean="0">
              <a:latin typeface="Andalus" pitchFamily="18" charset="-78"/>
              <a:cs typeface="Andalus" pitchFamily="18" charset="-78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sz="2400" dirty="0" smtClean="0">
                <a:latin typeface="Andalus" pitchFamily="18" charset="-78"/>
                <a:cs typeface="Andalus" pitchFamily="18" charset="-78"/>
              </a:rPr>
              <a:t>Fungi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400" dirty="0" err="1" smtClean="0">
                <a:latin typeface="Andalus" pitchFamily="18" charset="-78"/>
                <a:cs typeface="Andalus" pitchFamily="18" charset="-78"/>
              </a:rPr>
              <a:t>Rickettsia</a:t>
            </a:r>
            <a:r>
              <a:rPr lang="en-GB" sz="2400" dirty="0" smtClean="0">
                <a:latin typeface="Andalus" pitchFamily="18" charset="-78"/>
                <a:cs typeface="Andalus" pitchFamily="18" charset="-78"/>
              </a:rPr>
              <a:t> 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GB" sz="2400" dirty="0" err="1" smtClean="0">
                <a:latin typeface="Andalus" pitchFamily="18" charset="-78"/>
                <a:cs typeface="Andalus" pitchFamily="18" charset="-78"/>
              </a:rPr>
              <a:t>Listeria</a:t>
            </a:r>
            <a:endParaRPr lang="en-GB" sz="2400" dirty="0" smtClean="0">
              <a:latin typeface="Andalus" pitchFamily="18" charset="-78"/>
              <a:cs typeface="Andalus" pitchFamily="18" charset="-78"/>
            </a:endParaRPr>
          </a:p>
          <a:p>
            <a:pPr marL="514350" indent="-514350">
              <a:buFont typeface="+mj-lt"/>
              <a:buAutoNum type="arabicPeriod" startAt="4"/>
            </a:pPr>
            <a:r>
              <a:rPr lang="en-GB" sz="2400" dirty="0" err="1" smtClean="0">
                <a:latin typeface="Andalus" pitchFamily="18" charset="-78"/>
                <a:cs typeface="Andalus" pitchFamily="18" charset="-78"/>
              </a:rPr>
              <a:t>Bartonella</a:t>
            </a:r>
            <a:endParaRPr lang="en-GB" sz="2400" dirty="0" smtClean="0">
              <a:latin typeface="Andalus" pitchFamily="18" charset="-78"/>
              <a:cs typeface="Andalus" pitchFamily="18" charset="-78"/>
            </a:endParaRPr>
          </a:p>
          <a:p>
            <a:pPr marL="342900" indent="-342900">
              <a:buFont typeface="Wingdings" pitchFamily="2" charset="2"/>
              <a:buChar char="q"/>
            </a:pPr>
            <a:r>
              <a:rPr lang="en-GB" sz="2400" dirty="0" err="1" smtClean="0">
                <a:latin typeface="Andalus" pitchFamily="18" charset="-78"/>
                <a:cs typeface="Andalus" pitchFamily="18" charset="-78"/>
              </a:rPr>
              <a:t>Mycoplasma</a:t>
            </a:r>
            <a:r>
              <a:rPr lang="en-GB" sz="2400" dirty="0" smtClean="0">
                <a:latin typeface="Andalus" pitchFamily="18" charset="-78"/>
                <a:cs typeface="Andalus" pitchFamily="18" charset="-78"/>
              </a:rPr>
              <a:t> </a:t>
            </a:r>
          </a:p>
          <a:p>
            <a:pPr marL="514350" indent="-514350">
              <a:buFont typeface="+mj-lt"/>
              <a:buAutoNum type="arabicPeriod" startAt="4"/>
            </a:pPr>
            <a:endParaRPr lang="en-GB" sz="2400" dirty="0" smtClean="0">
              <a:latin typeface="Andalus" pitchFamily="18" charset="-78"/>
              <a:cs typeface="Andalus" pitchFamily="18" charset="-78"/>
            </a:endParaRPr>
          </a:p>
          <a:p>
            <a:pPr marL="514350" indent="-514350">
              <a:buFont typeface="+mj-lt"/>
              <a:buAutoNum type="arabicPeriod"/>
            </a:pPr>
            <a:endParaRPr lang="en-GB" sz="2400" dirty="0" smtClean="0">
              <a:latin typeface="Andalus" pitchFamily="18" charset="-78"/>
              <a:cs typeface="Andalus" pitchFamily="18" charset="-78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dirty="0" smtClean="0">
                <a:solidFill>
                  <a:schemeClr val="tx1"/>
                </a:solidFill>
                <a:effectLst/>
                <a:latin typeface="Bodoni MT" pitchFamily="18" charset="0"/>
              </a:rPr>
              <a:t>Differential diagnosis</a:t>
            </a:r>
            <a:endParaRPr lang="en-US" dirty="0">
              <a:solidFill>
                <a:schemeClr val="tx1"/>
              </a:solidFill>
              <a:effectLst/>
            </a:endParaRPr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4500562" y="1428737"/>
            <a:ext cx="4286280" cy="321471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" pitchFamily="2" charset="2"/>
              <a:buChar char="q"/>
              <a:tabLst/>
              <a:defRPr/>
            </a:pPr>
            <a:r>
              <a:rPr kumimoji="0" lang="en-GB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cript MT Bold" pitchFamily="66" charset="0"/>
                <a:ea typeface="+mn-ea"/>
                <a:cs typeface="+mn-cs"/>
              </a:rPr>
              <a:t>Non infectious causes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+mj-lt"/>
              <a:buAutoNum type="arabicPeriod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Non 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vasculitis</a:t>
            </a:r>
            <a:r>
              <a:rPr lang="en-GB" sz="240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autoimmune </a:t>
            </a:r>
            <a:r>
              <a:rPr kumimoji="0" lang="en-GB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meningoencephalitis</a:t>
            </a: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ndalus" pitchFamily="18" charset="-78"/>
              <a:ea typeface="+mn-ea"/>
              <a:cs typeface="Andalus" pitchFamily="18" charset="-78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+mj-lt"/>
              <a:buAutoNum type="arabicPeriod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Limbic encephalitis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+mj-lt"/>
              <a:buAutoNum type="arabicPeriod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 ADEM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+mj-lt"/>
              <a:buAutoNum type="arabicPeriod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Lymphoma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+mj-lt"/>
              <a:buAutoNum type="arabicPeriod" startAt="4"/>
              <a:tabLst/>
              <a:defRPr/>
            </a:pP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ndalus" pitchFamily="18" charset="-78"/>
              <a:ea typeface="+mn-ea"/>
              <a:cs typeface="Andalus" pitchFamily="18" charset="-78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+mj-lt"/>
              <a:buAutoNum type="arabicPeriod"/>
              <a:tabLst/>
              <a:defRPr/>
            </a:pP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ndalus" pitchFamily="18" charset="-78"/>
              <a:ea typeface="+mn-ea"/>
              <a:cs typeface="Andalus" pitchFamily="18" charset="-78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429156"/>
          </a:xfrm>
        </p:spPr>
        <p:txBody>
          <a:bodyPr>
            <a:noAutofit/>
          </a:bodyPr>
          <a:lstStyle/>
          <a:p>
            <a:pPr marL="566928" indent="-457200">
              <a:buFont typeface="+mj-lt"/>
              <a:buAutoNum type="arabicPeriod"/>
            </a:pPr>
            <a:r>
              <a:rPr lang="en-GB" sz="2400" dirty="0" smtClean="0">
                <a:latin typeface="Andalus" pitchFamily="18" charset="-78"/>
                <a:cs typeface="Andalus" pitchFamily="18" charset="-78"/>
              </a:rPr>
              <a:t>Assess vital function (pulse ,BP, respiration, temperature</a:t>
            </a:r>
            <a:r>
              <a:rPr lang="en-GB" dirty="0" smtClean="0">
                <a:latin typeface="Andalus" pitchFamily="18" charset="-78"/>
                <a:cs typeface="Andalus" pitchFamily="18" charset="-78"/>
              </a:rPr>
              <a:t>)</a:t>
            </a:r>
          </a:p>
          <a:p>
            <a:pPr marL="566928" indent="-457200">
              <a:buFont typeface="+mj-lt"/>
              <a:buAutoNum type="arabicPeriod"/>
            </a:pPr>
            <a:r>
              <a:rPr lang="en-GB" sz="2400" dirty="0" smtClean="0">
                <a:latin typeface="Andalus" pitchFamily="18" charset="-78"/>
                <a:cs typeface="Andalus" pitchFamily="18" charset="-78"/>
              </a:rPr>
              <a:t>May need ICU support</a:t>
            </a:r>
          </a:p>
          <a:p>
            <a:pPr marL="566928" indent="-457200">
              <a:buFont typeface="+mj-lt"/>
              <a:buAutoNum type="arabicPeriod"/>
            </a:pPr>
            <a:r>
              <a:rPr lang="en-GB" sz="2400" dirty="0" smtClean="0">
                <a:latin typeface="Andalus" pitchFamily="18" charset="-78"/>
                <a:cs typeface="Andalus" pitchFamily="18" charset="-78"/>
              </a:rPr>
              <a:t>ICP monitoring</a:t>
            </a:r>
          </a:p>
          <a:p>
            <a:pPr marL="566928" indent="-457200">
              <a:buFont typeface="+mj-lt"/>
              <a:buAutoNum type="arabicPeriod"/>
            </a:pPr>
            <a:r>
              <a:rPr lang="en-GB" sz="2400" dirty="0" smtClean="0">
                <a:latin typeface="Andalus" pitchFamily="18" charset="-78"/>
                <a:cs typeface="Andalus" pitchFamily="18" charset="-78"/>
              </a:rPr>
              <a:t>Fluid restriction</a:t>
            </a:r>
          </a:p>
          <a:p>
            <a:pPr marL="566928" indent="-457200">
              <a:buFont typeface="+mj-lt"/>
              <a:buAutoNum type="arabicPeriod"/>
            </a:pPr>
            <a:r>
              <a:rPr lang="en-GB" sz="2400" dirty="0" smtClean="0">
                <a:latin typeface="Andalus" pitchFamily="18" charset="-78"/>
                <a:cs typeface="Andalus" pitchFamily="18" charset="-78"/>
              </a:rPr>
              <a:t>Avoid hypotonic IV solution</a:t>
            </a:r>
          </a:p>
          <a:p>
            <a:pPr marL="566928" indent="-457200">
              <a:buFont typeface="+mj-lt"/>
              <a:buAutoNum type="arabicPeriod"/>
            </a:pPr>
            <a:r>
              <a:rPr lang="en-GB" sz="2400" dirty="0" smtClean="0">
                <a:latin typeface="Andalus" pitchFamily="18" charset="-78"/>
                <a:cs typeface="Andalus" pitchFamily="18" charset="-78"/>
              </a:rPr>
              <a:t>Suppression of fever</a:t>
            </a:r>
          </a:p>
          <a:p>
            <a:pPr marL="566928" indent="-457200">
              <a:buFont typeface="+mj-lt"/>
              <a:buAutoNum type="arabicPeriod"/>
            </a:pPr>
            <a:r>
              <a:rPr lang="en-GB" sz="2400" dirty="0" smtClean="0">
                <a:latin typeface="Andalus" pitchFamily="18" charset="-78"/>
                <a:cs typeface="Andalus" pitchFamily="18" charset="-78"/>
              </a:rPr>
              <a:t>Anticonvulsant</a:t>
            </a:r>
          </a:p>
          <a:p>
            <a:pPr marL="566928" indent="-457200">
              <a:buFont typeface="+mj-lt"/>
              <a:buAutoNum type="arabicPeriod"/>
            </a:pPr>
            <a:r>
              <a:rPr lang="en-GB" sz="2400" dirty="0" smtClean="0">
                <a:latin typeface="Andalus" pitchFamily="18" charset="-78"/>
                <a:cs typeface="Andalus" pitchFamily="18" charset="-78"/>
              </a:rPr>
              <a:t>Care of aspiration, bed sore, DVT and cellulitis</a:t>
            </a:r>
          </a:p>
          <a:p>
            <a:pPr marL="566928" indent="-457200">
              <a:buFont typeface="+mj-lt"/>
              <a:buAutoNum type="arabicPeriod"/>
            </a:pPr>
            <a:r>
              <a:rPr lang="en-GB" sz="2400" b="1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Antiviral therapy:</a:t>
            </a:r>
          </a:p>
          <a:p>
            <a:pPr>
              <a:buNone/>
            </a:pPr>
            <a:r>
              <a:rPr lang="en-GB" sz="2400" dirty="0" smtClean="0">
                <a:latin typeface="Andalus" pitchFamily="18" charset="-78"/>
                <a:cs typeface="Andalus" pitchFamily="18" charset="-78"/>
              </a:rPr>
              <a:t>                   </a:t>
            </a:r>
            <a:r>
              <a:rPr lang="en-GB" sz="2400" b="1" dirty="0" smtClean="0">
                <a:latin typeface="Andalus" pitchFamily="18" charset="-78"/>
                <a:cs typeface="Andalus" pitchFamily="18" charset="-78"/>
              </a:rPr>
              <a:t>Acyclovir 10mg/kg  8 hourly  or 30 mg/kg/day</a:t>
            </a:r>
            <a:endParaRPr lang="en-GB" sz="2400" b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214293"/>
            <a:ext cx="7786742" cy="51115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GB" sz="3600" dirty="0" smtClean="0">
                <a:solidFill>
                  <a:schemeClr val="tx1"/>
                </a:solidFill>
                <a:latin typeface="Lucida Bright" pitchFamily="18" charset="0"/>
              </a:rPr>
              <a:t>Treatments of  Viral encephalitis</a:t>
            </a:r>
            <a:endParaRPr lang="en-GB" sz="3600" dirty="0">
              <a:solidFill>
                <a:schemeClr val="tx1"/>
              </a:solidFill>
              <a:latin typeface="Lucida Brigh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5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71472" y="4643446"/>
            <a:ext cx="8572528" cy="1428757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GB" b="1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GB" dirty="0" smtClean="0"/>
              <a:t>. May also develop as a terminal event in case of </a:t>
            </a:r>
            <a:r>
              <a:rPr lang="en-GB" dirty="0" err="1" smtClean="0"/>
              <a:t>miliary</a:t>
            </a:r>
            <a:r>
              <a:rPr lang="en-GB" dirty="0" smtClean="0"/>
              <a:t> tuberculosis or as part of generalized  tuberculosis with a single focus (</a:t>
            </a:r>
            <a:r>
              <a:rPr lang="en-GB" dirty="0" smtClean="0">
                <a:solidFill>
                  <a:srgbClr val="FF0000"/>
                </a:solidFill>
              </a:rPr>
              <a:t>Tuberculoma of brain</a:t>
            </a:r>
            <a:r>
              <a:rPr lang="en-GB" dirty="0" smtClean="0"/>
              <a:t>)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744" y="260648"/>
            <a:ext cx="5256584" cy="882908"/>
          </a:xfrm>
        </p:spPr>
        <p:txBody>
          <a:bodyPr>
            <a:normAutofit fontScale="90000"/>
          </a:bodyPr>
          <a:lstStyle/>
          <a:p>
            <a:pPr algn="l"/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graphicFrame>
        <p:nvGraphicFramePr>
          <p:cNvPr id="5" name="Diagram 4"/>
          <p:cNvGraphicFramePr/>
          <p:nvPr/>
        </p:nvGraphicFramePr>
        <p:xfrm>
          <a:off x="214282" y="1714488"/>
          <a:ext cx="8501122" cy="2714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85720" y="285728"/>
            <a:ext cx="7310616" cy="70788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4000" b="1" dirty="0" smtClean="0">
                <a:solidFill>
                  <a:srgbClr val="561064"/>
                </a:solidFill>
                <a:latin typeface="Baskerville Old Face" pitchFamily="18" charset="0"/>
              </a:rPr>
              <a:t>Tubercular meningitis</a:t>
            </a:r>
            <a:endParaRPr lang="en-GB" sz="4000" b="1" dirty="0">
              <a:solidFill>
                <a:srgbClr val="561064"/>
              </a:solidFill>
              <a:latin typeface="Baskerville Old Face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980729"/>
            <a:ext cx="78581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solidFill>
                  <a:schemeClr val="accent2">
                    <a:lumMod val="75000"/>
                  </a:schemeClr>
                </a:solidFill>
                <a:latin typeface="Script MT Bold" pitchFamily="66" charset="0"/>
              </a:rPr>
              <a:t>Pathogenesis :2 stages</a:t>
            </a:r>
          </a:p>
          <a:p>
            <a:r>
              <a:rPr lang="en-GB" sz="3200" dirty="0" smtClean="0">
                <a:solidFill>
                  <a:schemeClr val="accent2">
                    <a:lumMod val="75000"/>
                  </a:schemeClr>
                </a:solidFill>
                <a:latin typeface="Script MT Bold" pitchFamily="66" charset="0"/>
              </a:rPr>
              <a:t>1. </a:t>
            </a:r>
            <a:endParaRPr lang="en-GB" sz="3200" dirty="0">
              <a:solidFill>
                <a:schemeClr val="accent2">
                  <a:lumMod val="75000"/>
                </a:schemeClr>
              </a:solidFill>
              <a:latin typeface="Script MT Bold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C2F8904-B45C-4984-85BB-BAF1957BDF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graphicEl>
                                              <a:dgm id="{AC2F8904-B45C-4984-85BB-BAF1957BDFD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FFD696F-3C23-49B6-9B84-A718F46BA3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7FFD696F-3C23-49B6-9B84-A718F46BA3E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AFBD6D7-262A-4A99-9296-7780C0678F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>
                                            <p:graphicEl>
                                              <a:dgm id="{0AFBD6D7-262A-4A99-9296-7780C0678F6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66B2EEA-0F93-464C-8307-781D26DF02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">
                                            <p:graphicEl>
                                              <a:dgm id="{D66B2EEA-0F93-464C-8307-781D26DF02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4C40BDA-56CE-4431-81F2-0E89685D13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">
                                            <p:graphicEl>
                                              <a:dgm id="{24C40BDA-56CE-4431-81F2-0E89685D13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FB7A0AD-A2CF-4696-8CAC-1DB066918F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">
                                            <p:graphicEl>
                                              <a:dgm id="{7FB7A0AD-A2CF-4696-8CAC-1DB066918F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D36E209-9057-478A-8103-7530B23A459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">
                                            <p:graphicEl>
                                              <a:dgm id="{0D36E209-9057-478A-8103-7530B23A459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D3DB95D-22CD-42EA-9FE1-E7AE4018C1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">
                                            <p:graphicEl>
                                              <a:dgm id="{CD3DB95D-22CD-42EA-9FE1-E7AE4018C11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781DED6-3B67-4492-A313-149868D261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5">
                                            <p:graphicEl>
                                              <a:dgm id="{F781DED6-3B67-4492-A313-149868D2618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42976" y="1481328"/>
            <a:ext cx="7543824" cy="45259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Wingdings" pitchFamily="2" charset="2"/>
              <a:buChar char="§"/>
            </a:pP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Low grade fever</a:t>
            </a:r>
          </a:p>
          <a:p>
            <a:pPr marL="514350" indent="-514350">
              <a:buFont typeface="Wingdings" pitchFamily="2" charset="2"/>
              <a:buChar char="§"/>
            </a:pP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 Malaise</a:t>
            </a:r>
          </a:p>
          <a:p>
            <a:pPr marL="514350" indent="-514350">
              <a:buFont typeface="Wingdings" pitchFamily="2" charset="2"/>
              <a:buChar char="§"/>
            </a:pP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 Headache</a:t>
            </a:r>
          </a:p>
          <a:p>
            <a:pPr marL="514350" indent="-514350">
              <a:buFont typeface="Wingdings" pitchFamily="2" charset="2"/>
              <a:buChar char="§"/>
            </a:pP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 Lethargy</a:t>
            </a:r>
          </a:p>
          <a:p>
            <a:pPr marL="514350" indent="-514350">
              <a:buFont typeface="Wingdings" pitchFamily="2" charset="2"/>
              <a:buChar char="§"/>
            </a:pP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Confusion</a:t>
            </a:r>
          </a:p>
          <a:p>
            <a:pPr marL="514350" indent="-514350">
              <a:buFont typeface="Wingdings" pitchFamily="2" charset="2"/>
              <a:buChar char="§"/>
            </a:pP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 Stiff neck with </a:t>
            </a:r>
            <a:r>
              <a:rPr lang="en-GB" sz="2800" dirty="0" err="1" smtClean="0">
                <a:latin typeface="Andalus" pitchFamily="18" charset="-78"/>
                <a:cs typeface="Andalus" pitchFamily="18" charset="-78"/>
              </a:rPr>
              <a:t>Kernig</a:t>
            </a: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 and </a:t>
            </a:r>
            <a:r>
              <a:rPr lang="en-GB" sz="2800" dirty="0" err="1" smtClean="0">
                <a:latin typeface="Andalus" pitchFamily="18" charset="-78"/>
                <a:cs typeface="Andalus" pitchFamily="18" charset="-78"/>
              </a:rPr>
              <a:t>Brudzinski</a:t>
            </a: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 signs</a:t>
            </a:r>
          </a:p>
          <a:p>
            <a:pPr marL="514350" indent="-514350" algn="just">
              <a:buFont typeface="Wingdings" pitchFamily="2" charset="2"/>
              <a:buChar char="§"/>
            </a:pPr>
            <a:r>
              <a:rPr lang="en-GB" sz="2800" dirty="0" smtClean="0">
                <a:solidFill>
                  <a:srgbClr val="002060"/>
                </a:solidFill>
                <a:latin typeface="Andalus" pitchFamily="18" charset="-78"/>
                <a:cs typeface="Andalus" pitchFamily="18" charset="-78"/>
              </a:rPr>
              <a:t>In </a:t>
            </a:r>
            <a:r>
              <a:rPr lang="en-GB" sz="2800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infants and young children </a:t>
            </a:r>
            <a:r>
              <a:rPr lang="en-GB" sz="2800" dirty="0" smtClean="0">
                <a:solidFill>
                  <a:srgbClr val="002060"/>
                </a:solidFill>
                <a:latin typeface="Andalus" pitchFamily="18" charset="-78"/>
                <a:cs typeface="Andalus" pitchFamily="18" charset="-78"/>
              </a:rPr>
              <a:t>: apathy, hyperirritability, vomiting and  seizure, stiff neck may not be prominent or may be absent altogether</a:t>
            </a:r>
          </a:p>
          <a:p>
            <a:pPr marL="514350" indent="-514350">
              <a:buFont typeface="Wingdings" pitchFamily="2" charset="2"/>
              <a:buChar char="§"/>
            </a:pPr>
            <a:endParaRPr lang="en-GB" dirty="0" smtClean="0">
              <a:latin typeface="Andalus" pitchFamily="18" charset="-78"/>
              <a:cs typeface="Andalus" pitchFamily="18" charset="-78"/>
            </a:endParaRPr>
          </a:p>
          <a:p>
            <a:pPr marL="514350" indent="-514350">
              <a:buFont typeface="Wingdings" pitchFamily="2" charset="2"/>
              <a:buChar char="§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66"/>
                </a:solidFill>
              </a:rPr>
              <a:t>Clinical features</a:t>
            </a:r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14348" y="1481328"/>
            <a:ext cx="7972452" cy="4525963"/>
          </a:xfrm>
        </p:spPr>
        <p:txBody>
          <a:bodyPr/>
          <a:lstStyle/>
          <a:p>
            <a:pPr marL="342900" indent="-342900">
              <a:buFont typeface="Wingdings" pitchFamily="2" charset="2"/>
              <a:buChar char="§"/>
            </a:pP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Cranial nerve involvement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 Papilloedema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 Rapid onset of focal neurological deficit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 Signs of raised ICP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 Symptoms referable to spinal cord or nerve roots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GB" sz="2800" b="1" dirty="0" smtClean="0">
                <a:solidFill>
                  <a:srgbClr val="7030A0"/>
                </a:solidFill>
                <a:latin typeface="Andalus" pitchFamily="18" charset="-78"/>
                <a:cs typeface="Andalus" pitchFamily="18" charset="-78"/>
              </a:rPr>
              <a:t> ⅔ cases evidence of active tuberculosis in other sites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 In some cases , only inactive lesion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 No evidence of tuberculosis outside CNS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66"/>
                </a:solidFill>
              </a:rPr>
              <a:t>Clinical features contd..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857356" y="1481328"/>
            <a:ext cx="5000660" cy="4162249"/>
          </a:xfrm>
        </p:spPr>
        <p:txBody>
          <a:bodyPr>
            <a:normAutofit fontScale="77500" lnSpcReduction="20000"/>
          </a:bodyPr>
          <a:lstStyle/>
          <a:p>
            <a:r>
              <a:rPr lang="en-US" sz="3400" dirty="0" smtClean="0"/>
              <a:t>Meningitis </a:t>
            </a:r>
          </a:p>
          <a:p>
            <a:r>
              <a:rPr lang="en-US" sz="3400" dirty="0" err="1" smtClean="0"/>
              <a:t>Suppurative</a:t>
            </a:r>
            <a:r>
              <a:rPr lang="en-US" sz="3400" dirty="0" smtClean="0"/>
              <a:t> encephalitis </a:t>
            </a:r>
          </a:p>
          <a:p>
            <a:r>
              <a:rPr lang="en-US" sz="3400" dirty="0" smtClean="0"/>
              <a:t>Brain abscess </a:t>
            </a:r>
          </a:p>
          <a:p>
            <a:r>
              <a:rPr lang="en-US" sz="3400" dirty="0" smtClean="0"/>
              <a:t>Tuberculosis </a:t>
            </a:r>
          </a:p>
          <a:p>
            <a:r>
              <a:rPr lang="en-US" sz="3400" dirty="0" err="1" smtClean="0"/>
              <a:t>Paravertebral</a:t>
            </a:r>
            <a:r>
              <a:rPr lang="en-US" sz="3400" dirty="0" smtClean="0"/>
              <a:t> (epidural) abscess </a:t>
            </a:r>
          </a:p>
          <a:p>
            <a:r>
              <a:rPr lang="en-US" sz="3400" dirty="0" err="1" smtClean="0"/>
              <a:t>Neurosyphilis</a:t>
            </a:r>
            <a:r>
              <a:rPr lang="en-US" sz="3400" dirty="0" smtClean="0"/>
              <a:t> </a:t>
            </a:r>
          </a:p>
          <a:p>
            <a:r>
              <a:rPr lang="en-US" sz="3400" dirty="0" smtClean="0"/>
              <a:t>Leprosy (peripheral nerves) </a:t>
            </a:r>
          </a:p>
          <a:p>
            <a:r>
              <a:rPr lang="en-US" sz="3400" dirty="0" smtClean="0"/>
              <a:t>Diphtheria (peripheral nerves) </a:t>
            </a:r>
          </a:p>
          <a:p>
            <a:r>
              <a:rPr lang="en-US" sz="3400" dirty="0" smtClean="0"/>
              <a:t>Tetanus (motor cells) </a:t>
            </a:r>
          </a:p>
          <a:p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dirty="0" smtClean="0">
                <a:solidFill>
                  <a:schemeClr val="tx1"/>
                </a:solidFill>
                <a:latin typeface="Aharoni"/>
              </a:rPr>
              <a:t>Bacterial</a:t>
            </a:r>
            <a:endParaRPr lang="en-US" dirty="0">
              <a:solidFill>
                <a:schemeClr val="tx1"/>
              </a:solidFill>
              <a:latin typeface="Aharoni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538" y="1600203"/>
            <a:ext cx="7615262" cy="2900367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CSF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CSF cultures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PCR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CT or MRI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MR or CT angiography</a:t>
            </a:r>
            <a:endParaRPr lang="en-GB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 smtClean="0">
                <a:solidFill>
                  <a:schemeClr val="tx1"/>
                </a:solidFill>
                <a:effectLst/>
              </a:rPr>
              <a:t>Laboratory diagnosis</a:t>
            </a:r>
            <a:endParaRPr lang="en-GB" dirty="0"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3805060"/>
          </a:xfrm>
        </p:spPr>
        <p:txBody>
          <a:bodyPr/>
          <a:lstStyle/>
          <a:p>
            <a:pPr lvl="0"/>
            <a:r>
              <a:rPr lang="en-GB" sz="2800" dirty="0" err="1" smtClean="0">
                <a:latin typeface="Andalus" pitchFamily="18" charset="-78"/>
                <a:cs typeface="Andalus" pitchFamily="18" charset="-78"/>
              </a:rPr>
              <a:t>Tumor</a:t>
            </a: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-like masses of </a:t>
            </a:r>
            <a:r>
              <a:rPr lang="en-GB" sz="2800" dirty="0" err="1" smtClean="0">
                <a:latin typeface="Andalus" pitchFamily="18" charset="-78"/>
                <a:cs typeface="Andalus" pitchFamily="18" charset="-78"/>
              </a:rPr>
              <a:t>tuberculous</a:t>
            </a: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 granulation tissue</a:t>
            </a:r>
          </a:p>
          <a:p>
            <a:pPr lvl="0"/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Most often multiple, can be single</a:t>
            </a:r>
          </a:p>
          <a:p>
            <a:pPr lvl="0"/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Form in the brain parenchyma</a:t>
            </a:r>
          </a:p>
          <a:p>
            <a:pPr lvl="0"/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Size 2-12 mm in diameter</a:t>
            </a:r>
          </a:p>
          <a:p>
            <a:pPr lvl="0"/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Produce symptom of space occupying lesion / hydrocephalus/ focal neurological deficit</a:t>
            </a:r>
          </a:p>
          <a:p>
            <a:pPr lvl="0"/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Form 5-30% cases of ICSOL in developing countries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 err="1" smtClean="0">
                <a:latin typeface="Aharoni"/>
              </a:rPr>
              <a:t>Tuberculoma</a:t>
            </a:r>
            <a:r>
              <a:rPr lang="en-GB" dirty="0" smtClean="0">
                <a:latin typeface="Aharoni"/>
              </a:rPr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285852" y="1481329"/>
            <a:ext cx="7400948" cy="1661920"/>
          </a:xfrm>
        </p:spPr>
        <p:txBody>
          <a:bodyPr/>
          <a:lstStyle/>
          <a:p>
            <a:r>
              <a:rPr lang="en-GB" dirty="0" smtClean="0">
                <a:latin typeface="Andalus" pitchFamily="18" charset="-78"/>
                <a:cs typeface="Andalus" pitchFamily="18" charset="-78"/>
              </a:rPr>
              <a:t>CT / MRI</a:t>
            </a:r>
          </a:p>
          <a:p>
            <a:r>
              <a:rPr lang="en-GB" dirty="0" smtClean="0">
                <a:latin typeface="Andalus" pitchFamily="18" charset="-78"/>
                <a:cs typeface="Andalus" pitchFamily="18" charset="-78"/>
              </a:rPr>
              <a:t>Open or </a:t>
            </a:r>
            <a:r>
              <a:rPr lang="en-GB" dirty="0" err="1" smtClean="0">
                <a:latin typeface="Andalus" pitchFamily="18" charset="-78"/>
                <a:cs typeface="Andalus" pitchFamily="18" charset="-78"/>
              </a:rPr>
              <a:t>steriotactic</a:t>
            </a:r>
            <a:r>
              <a:rPr lang="en-GB" dirty="0" smtClean="0">
                <a:latin typeface="Andalus" pitchFamily="18" charset="-78"/>
                <a:cs typeface="Andalus" pitchFamily="18" charset="-78"/>
              </a:rPr>
              <a:t> biopsy</a:t>
            </a:r>
          </a:p>
          <a:p>
            <a:r>
              <a:rPr lang="en-GB" dirty="0" smtClean="0">
                <a:latin typeface="Andalus" pitchFamily="18" charset="-78"/>
                <a:cs typeface="Andalus" pitchFamily="18" charset="-78"/>
              </a:rPr>
              <a:t>CSF study is not helpful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GB" sz="4400" dirty="0" smtClean="0">
                <a:solidFill>
                  <a:schemeClr val="tx1"/>
                </a:solidFill>
                <a:effectLst/>
                <a:latin typeface="Lucida Bright" pitchFamily="18" charset="0"/>
              </a:rPr>
              <a:t>Diagnosis</a:t>
            </a:r>
            <a:r>
              <a:rPr lang="en-GB" dirty="0" smtClean="0">
                <a:solidFill>
                  <a:schemeClr val="tx1"/>
                </a:solidFill>
                <a:effectLst/>
                <a:latin typeface="Lucida Bright" pitchFamily="18" charset="0"/>
              </a:rPr>
              <a:t>  of </a:t>
            </a:r>
            <a:r>
              <a:rPr lang="en-GB" dirty="0" err="1" smtClean="0">
                <a:solidFill>
                  <a:schemeClr val="tx1"/>
                </a:solidFill>
                <a:effectLst/>
                <a:latin typeface="Lucida Bright" pitchFamily="18" charset="0"/>
              </a:rPr>
              <a:t>Tuberculoma</a:t>
            </a:r>
            <a:r>
              <a:rPr lang="en-US" dirty="0" smtClean="0">
                <a:solidFill>
                  <a:schemeClr val="tx1"/>
                </a:solidFill>
                <a:effectLst/>
              </a:rPr>
              <a:t/>
            </a:r>
            <a:br>
              <a:rPr lang="en-US" dirty="0" smtClean="0">
                <a:solidFill>
                  <a:schemeClr val="tx1"/>
                </a:solidFill>
                <a:effectLst/>
              </a:rPr>
            </a:br>
            <a:endParaRPr lang="en-US" dirty="0"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142976" y="1481328"/>
            <a:ext cx="7543824" cy="4525963"/>
          </a:xfrm>
        </p:spPr>
        <p:txBody>
          <a:bodyPr>
            <a:normAutofit fontScale="92500"/>
          </a:bodyPr>
          <a:lstStyle/>
          <a:p>
            <a:pPr lvl="0"/>
            <a:r>
              <a:rPr lang="en-GB" sz="2400" b="1" dirty="0" err="1" smtClean="0">
                <a:solidFill>
                  <a:srgbClr val="FF0000"/>
                </a:solidFill>
              </a:rPr>
              <a:t>Antituberculur</a:t>
            </a:r>
            <a:r>
              <a:rPr lang="en-GB" sz="2400" b="1" dirty="0" smtClean="0">
                <a:solidFill>
                  <a:srgbClr val="FF0000"/>
                </a:solidFill>
              </a:rPr>
              <a:t> drug:3 or 4 drugs combination </a:t>
            </a:r>
          </a:p>
          <a:p>
            <a:pPr marL="566928" lvl="0" indent="-457200">
              <a:buFont typeface="+mj-lt"/>
              <a:buAutoNum type="arabicPeriod"/>
            </a:pPr>
            <a:r>
              <a:rPr lang="en-GB" sz="2400" dirty="0" smtClean="0"/>
              <a:t>INH: 5 mg/kg in adult and 10 mg/kg in children</a:t>
            </a:r>
          </a:p>
          <a:p>
            <a:pPr marL="566928" lvl="0" indent="-457200">
              <a:buFont typeface="+mj-lt"/>
              <a:buAutoNum type="arabicPeriod"/>
            </a:pPr>
            <a:r>
              <a:rPr lang="en-GB" sz="2400" dirty="0" smtClean="0"/>
              <a:t>RMP:600 mg for adult or 15 mg/kg  for children</a:t>
            </a:r>
          </a:p>
          <a:p>
            <a:pPr marL="566928" lvl="0" indent="-457200">
              <a:buFont typeface="+mj-lt"/>
              <a:buAutoNum type="arabicPeriod"/>
            </a:pPr>
            <a:r>
              <a:rPr lang="en-GB" sz="2400" dirty="0" smtClean="0"/>
              <a:t>EMB:15 mg/kg</a:t>
            </a:r>
          </a:p>
          <a:p>
            <a:pPr marL="566928" lvl="0" indent="-457200">
              <a:buFont typeface="+mj-lt"/>
              <a:buAutoNum type="arabicPeriod"/>
            </a:pPr>
            <a:r>
              <a:rPr lang="en-GB" sz="2400" dirty="0" err="1" smtClean="0"/>
              <a:t>Pyrazinamide</a:t>
            </a:r>
            <a:r>
              <a:rPr lang="en-GB" sz="2400" dirty="0" smtClean="0"/>
              <a:t> :20-35 mg/kg</a:t>
            </a:r>
          </a:p>
          <a:p>
            <a:pPr lvl="0"/>
            <a:r>
              <a:rPr lang="en-GB" sz="2400" dirty="0" smtClean="0"/>
              <a:t>Duration:12 months</a:t>
            </a:r>
          </a:p>
          <a:p>
            <a:pPr lvl="0"/>
            <a:r>
              <a:rPr lang="en-GB" sz="2400" dirty="0" smtClean="0"/>
              <a:t>Corticosteroid :0.4 mg/kg for a week and then tapered for 3 weeks</a:t>
            </a:r>
          </a:p>
          <a:p>
            <a:pPr lvl="0"/>
            <a:r>
              <a:rPr lang="en-GB" sz="2400" dirty="0" smtClean="0"/>
              <a:t>Treatment of </a:t>
            </a:r>
            <a:r>
              <a:rPr lang="en-GB" sz="2400" dirty="0" err="1" smtClean="0"/>
              <a:t>Tuberculoma</a:t>
            </a:r>
            <a:r>
              <a:rPr lang="en-GB" sz="2400" dirty="0" smtClean="0"/>
              <a:t> : </a:t>
            </a:r>
            <a:r>
              <a:rPr lang="en-GB" sz="2400" dirty="0" err="1" smtClean="0"/>
              <a:t>antitubercular</a:t>
            </a:r>
            <a:r>
              <a:rPr lang="en-GB" sz="2400" dirty="0" smtClean="0"/>
              <a:t> drugs in same course.</a:t>
            </a:r>
          </a:p>
          <a:p>
            <a:pPr lvl="0"/>
            <a:r>
              <a:rPr lang="en-GB" sz="2400" dirty="0" smtClean="0"/>
              <a:t>If mass effect : excision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GB" sz="4000" dirty="0" smtClean="0">
                <a:latin typeface="Andalus" pitchFamily="18" charset="-78"/>
                <a:cs typeface="Andalus" pitchFamily="18" charset="-78"/>
              </a:rPr>
              <a:t>Treatment of intracranial Tuberculous infection</a:t>
            </a:r>
            <a:br>
              <a:rPr lang="en-GB" sz="4000" dirty="0" smtClean="0">
                <a:latin typeface="Andalus" pitchFamily="18" charset="-78"/>
                <a:cs typeface="Andalus" pitchFamily="18" charset="-78"/>
              </a:rPr>
            </a:br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28662" y="1481329"/>
            <a:ext cx="7572428" cy="2161986"/>
          </a:xfrm>
        </p:spPr>
        <p:txBody>
          <a:bodyPr>
            <a:normAutofit/>
          </a:bodyPr>
          <a:lstStyle/>
          <a:p>
            <a:pPr marL="624078" lvl="0" indent="-514350">
              <a:buFont typeface="+mj-lt"/>
              <a:buAutoNum type="alphaUcPeriod"/>
            </a:pP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Progressive multifocal </a:t>
            </a:r>
            <a:r>
              <a:rPr lang="en-GB" sz="2800" dirty="0" err="1" smtClean="0">
                <a:latin typeface="Andalus" pitchFamily="18" charset="-78"/>
                <a:cs typeface="Andalus" pitchFamily="18" charset="-78"/>
              </a:rPr>
              <a:t>Leucoencephalopathy</a:t>
            </a:r>
            <a:endParaRPr lang="en-GB" sz="2800" dirty="0" smtClean="0">
              <a:latin typeface="Andalus" pitchFamily="18" charset="-78"/>
              <a:cs typeface="Andalus" pitchFamily="18" charset="-78"/>
            </a:endParaRPr>
          </a:p>
          <a:p>
            <a:pPr marL="624078" indent="-514350">
              <a:buFont typeface="+mj-lt"/>
              <a:buAutoNum type="alphaUcPeriod"/>
            </a:pP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Sub acute </a:t>
            </a:r>
            <a:r>
              <a:rPr lang="en-GB" sz="2800" dirty="0" err="1" smtClean="0">
                <a:latin typeface="Andalus" pitchFamily="18" charset="-78"/>
                <a:cs typeface="Andalus" pitchFamily="18" charset="-78"/>
              </a:rPr>
              <a:t>sclerosing</a:t>
            </a: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GB" sz="2800" dirty="0" err="1" smtClean="0">
                <a:latin typeface="Andalus" pitchFamily="18" charset="-78"/>
                <a:cs typeface="Andalus" pitchFamily="18" charset="-78"/>
              </a:rPr>
              <a:t>panencephalitis</a:t>
            </a:r>
            <a:endParaRPr lang="en-GB" sz="2800" dirty="0" smtClean="0">
              <a:latin typeface="Andalus" pitchFamily="18" charset="-78"/>
              <a:cs typeface="Andalus" pitchFamily="18" charset="-78"/>
            </a:endParaRPr>
          </a:p>
          <a:p>
            <a:pPr marL="624078" indent="-514350">
              <a:buFont typeface="+mj-lt"/>
              <a:buAutoNum type="alphaUcPeriod"/>
            </a:pP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Progressive Rubella encephalitis</a:t>
            </a:r>
            <a:endParaRPr lang="en-GB" sz="3200" dirty="0" smtClean="0">
              <a:latin typeface="Andalus" pitchFamily="18" charset="-78"/>
              <a:cs typeface="Andalus" pitchFamily="18" charset="-78"/>
            </a:endParaRPr>
          </a:p>
          <a:p>
            <a:pPr marL="624078" indent="-514350">
              <a:buNone/>
            </a:pP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GB" dirty="0" smtClean="0"/>
              <a:t>Chronic encephalitis</a:t>
            </a:r>
            <a:br>
              <a:rPr lang="en-GB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1"/>
            <a:ext cx="8033546" cy="180305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  It is a focal, suppurative infection within the brain parenchyma, typically surrounded by a vascularised capsule. </a:t>
            </a:r>
          </a:p>
          <a:p>
            <a:pPr>
              <a:buFont typeface="Wingdings" pitchFamily="2" charset="2"/>
              <a:buChar char="q"/>
            </a:pPr>
            <a:r>
              <a:rPr lang="en-GB" dirty="0" err="1" smtClean="0">
                <a:latin typeface="Andalus" pitchFamily="18" charset="-78"/>
                <a:cs typeface="Andalus" pitchFamily="18" charset="-78"/>
              </a:rPr>
              <a:t>Nonparenchymal</a:t>
            </a:r>
            <a:r>
              <a:rPr lang="en-GB" dirty="0" smtClean="0">
                <a:latin typeface="Andalus" pitchFamily="18" charset="-78"/>
                <a:cs typeface="Andalus" pitchFamily="18" charset="-78"/>
              </a:rPr>
              <a:t> brain abscess is termed as cerebritis.</a:t>
            </a:r>
            <a:endParaRPr lang="en-GB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0C0"/>
                </a:solidFill>
                <a:latin typeface="Algerian" pitchFamily="82" charset="0"/>
              </a:rPr>
              <a:t>Brain abscess</a:t>
            </a:r>
            <a:endParaRPr lang="en-GB" dirty="0">
              <a:solidFill>
                <a:srgbClr val="0070C0"/>
              </a:solidFill>
              <a:latin typeface="Algerian" pitchFamily="82" charset="0"/>
            </a:endParaRPr>
          </a:p>
        </p:txBody>
      </p:sp>
      <p:pic>
        <p:nvPicPr>
          <p:cNvPr id="4" name="Picture 3" descr="brain abscess.GIF"/>
          <p:cNvPicPr>
            <a:picLocks noChangeAspect="1"/>
          </p:cNvPicPr>
          <p:nvPr/>
        </p:nvPicPr>
        <p:blipFill>
          <a:blip r:embed="rId2" cstate="print"/>
          <a:srcRect t="12219" r="900" b="10393"/>
          <a:stretch>
            <a:fillRect/>
          </a:stretch>
        </p:blipFill>
        <p:spPr>
          <a:xfrm>
            <a:off x="2285984" y="3571876"/>
            <a:ext cx="4929222" cy="27146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2304862"/>
          </a:xfrm>
        </p:spPr>
        <p:txBody>
          <a:bodyPr>
            <a:normAutofit lnSpcReduction="10000"/>
          </a:bodyPr>
          <a:lstStyle/>
          <a:p>
            <a:pPr lvl="0"/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Direct spread from a contagious site ; </a:t>
            </a:r>
            <a:r>
              <a:rPr lang="en-GB" sz="2800" dirty="0" err="1" smtClean="0">
                <a:latin typeface="Andalus" pitchFamily="18" charset="-78"/>
                <a:cs typeface="Andalus" pitchFamily="18" charset="-78"/>
              </a:rPr>
              <a:t>e.g</a:t>
            </a: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en-GB" sz="2800" dirty="0" err="1" smtClean="0">
                <a:latin typeface="Andalus" pitchFamily="18" charset="-78"/>
                <a:cs typeface="Andalus" pitchFamily="18" charset="-78"/>
              </a:rPr>
              <a:t>paranasal</a:t>
            </a: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 sinusitis, </a:t>
            </a:r>
            <a:r>
              <a:rPr lang="en-GB" sz="2800" dirty="0" err="1" smtClean="0">
                <a:latin typeface="Andalus" pitchFamily="18" charset="-78"/>
                <a:cs typeface="Andalus" pitchFamily="18" charset="-78"/>
              </a:rPr>
              <a:t>otitis</a:t>
            </a: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 media or dental infections</a:t>
            </a:r>
          </a:p>
          <a:p>
            <a:pPr lvl="0"/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Following head trauma or neurological procedure</a:t>
            </a:r>
          </a:p>
          <a:p>
            <a:pPr lvl="0"/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Haematogenous spread</a:t>
            </a:r>
          </a:p>
          <a:p>
            <a:pPr lvl="0"/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Cryptogenic brain abscess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GB" sz="4400" dirty="0" smtClean="0">
                <a:latin typeface="Georgia" pitchFamily="18" charset="0"/>
              </a:rPr>
              <a:t>Route of infection  </a:t>
            </a:r>
            <a:br>
              <a:rPr lang="en-GB" sz="4400" dirty="0" smtClean="0">
                <a:latin typeface="Georgia" pitchFamily="18" charset="0"/>
              </a:rPr>
            </a:br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3686172" cy="344787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GB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Streptococcus Spp.</a:t>
            </a:r>
          </a:p>
          <a:p>
            <a:pPr marL="514350" indent="-514350">
              <a:buFont typeface="+mj-lt"/>
              <a:buAutoNum type="alphaLcPeriod"/>
            </a:pPr>
            <a:r>
              <a:rPr lang="en-GB" dirty="0" err="1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Enterobacteriacae</a:t>
            </a:r>
            <a:endParaRPr lang="en-GB" dirty="0" smtClean="0">
              <a:solidFill>
                <a:srgbClr val="FF0000"/>
              </a:solidFill>
              <a:latin typeface="Andalus" pitchFamily="18" charset="-78"/>
              <a:cs typeface="Andalus" pitchFamily="18" charset="-78"/>
            </a:endParaRPr>
          </a:p>
          <a:p>
            <a:pPr marL="514350" indent="-514350">
              <a:buFont typeface="+mj-lt"/>
              <a:buAutoNum type="alphaLcPeriod"/>
            </a:pPr>
            <a:r>
              <a:rPr lang="en-GB" dirty="0" err="1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Klebsiella</a:t>
            </a:r>
            <a:endParaRPr lang="en-GB" dirty="0" smtClean="0">
              <a:solidFill>
                <a:srgbClr val="FF0000"/>
              </a:solidFill>
              <a:latin typeface="Andalus" pitchFamily="18" charset="-78"/>
              <a:cs typeface="Andalus" pitchFamily="18" charset="-78"/>
            </a:endParaRPr>
          </a:p>
          <a:p>
            <a:pPr marL="514350" indent="-514350">
              <a:buFont typeface="+mj-lt"/>
              <a:buAutoNum type="alphaLcPeriod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Anaerobes</a:t>
            </a:r>
          </a:p>
          <a:p>
            <a:pPr marL="514350" indent="-514350">
              <a:buFont typeface="+mj-lt"/>
              <a:buAutoNum type="alphaLcPeriod"/>
            </a:pPr>
            <a:r>
              <a:rPr lang="en-GB" dirty="0" err="1" smtClean="0">
                <a:latin typeface="Andalus" pitchFamily="18" charset="-78"/>
                <a:cs typeface="Andalus" pitchFamily="18" charset="-78"/>
              </a:rPr>
              <a:t>Fusobacterium</a:t>
            </a:r>
            <a:endParaRPr lang="en-GB" dirty="0" smtClean="0">
              <a:latin typeface="Andalus" pitchFamily="18" charset="-78"/>
              <a:cs typeface="Andalus" pitchFamily="18" charset="-78"/>
            </a:endParaRPr>
          </a:p>
          <a:p>
            <a:pPr marL="514350" indent="-514350">
              <a:buFont typeface="+mj-lt"/>
              <a:buAutoNum type="alphaLcPeriod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Staphylococcus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Aetiology</a:t>
            </a:r>
            <a:endParaRPr lang="en-US" dirty="0"/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4467188" y="1571612"/>
            <a:ext cx="4676812" cy="414340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+mj-lt"/>
              <a:buAutoNum type="alphaLcPeriod" startAt="7"/>
              <a:tabLst/>
              <a:defRPr/>
            </a:pPr>
            <a:r>
              <a:rPr kumimoji="0" lang="en-GB" sz="27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Noccardia</a:t>
            </a:r>
            <a:endParaRPr kumimoji="0" lang="en-GB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ndalus" pitchFamily="18" charset="-78"/>
              <a:ea typeface="+mn-ea"/>
              <a:cs typeface="Andalus" pitchFamily="18" charset="-78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+mj-lt"/>
              <a:buAutoNum type="alphaLcPeriod" startAt="7"/>
              <a:tabLst/>
              <a:defRPr/>
            </a:pPr>
            <a:r>
              <a:rPr kumimoji="0" lang="en-GB" sz="27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Toxoplasma</a:t>
            </a:r>
            <a:endParaRPr kumimoji="0" lang="en-GB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ndalus" pitchFamily="18" charset="-78"/>
              <a:ea typeface="+mn-ea"/>
              <a:cs typeface="Andalus" pitchFamily="18" charset="-78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+mj-lt"/>
              <a:buAutoNum type="alphaLcPeriod" startAt="7"/>
              <a:tabLst/>
              <a:defRPr/>
            </a:pPr>
            <a:r>
              <a:rPr kumimoji="0" lang="en-GB" sz="27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Aspergillus</a:t>
            </a:r>
            <a:r>
              <a:rPr kumimoji="0" lang="en-GB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 </a:t>
            </a:r>
            <a:r>
              <a:rPr kumimoji="0" lang="en-GB" sz="27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Spp</a:t>
            </a:r>
            <a:endParaRPr kumimoji="0" lang="en-GB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ndalus" pitchFamily="18" charset="-78"/>
              <a:ea typeface="+mn-ea"/>
              <a:cs typeface="Andalus" pitchFamily="18" charset="-78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+mj-lt"/>
              <a:buAutoNum type="alphaLcPeriod" startAt="7"/>
              <a:tabLst/>
              <a:defRPr/>
            </a:pPr>
            <a:r>
              <a:rPr kumimoji="0" lang="en-GB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Candida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+mj-lt"/>
              <a:buAutoNum type="alphaLcPeriod" startAt="7"/>
              <a:tabLst/>
              <a:defRPr/>
            </a:pPr>
            <a:r>
              <a:rPr kumimoji="0" lang="en-GB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C. </a:t>
            </a:r>
            <a:r>
              <a:rPr kumimoji="0" lang="en-GB" sz="27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Neoformans</a:t>
            </a:r>
            <a:endParaRPr kumimoji="0" lang="en-GB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ndalus" pitchFamily="18" charset="-78"/>
              <a:ea typeface="+mn-ea"/>
              <a:cs typeface="Andalus" pitchFamily="18" charset="-78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+mj-lt"/>
              <a:buAutoNum type="alphaLcPeriod" startAt="7"/>
              <a:tabLst/>
              <a:defRPr/>
            </a:pPr>
            <a:r>
              <a:rPr kumimoji="0" lang="en-GB" sz="27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Taenia</a:t>
            </a:r>
            <a:r>
              <a:rPr kumimoji="0" lang="en-GB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 </a:t>
            </a:r>
            <a:r>
              <a:rPr kumimoji="0" lang="en-GB" sz="27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solium</a:t>
            </a:r>
            <a:endParaRPr kumimoji="0" lang="en-GB" sz="27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ndalus" pitchFamily="18" charset="-78"/>
              <a:ea typeface="+mn-ea"/>
              <a:cs typeface="Andalus" pitchFamily="18" charset="-78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+mj-lt"/>
              <a:buAutoNum type="alphaLcPeriod" startAt="7"/>
              <a:tabLst/>
              <a:defRPr/>
            </a:pPr>
            <a:r>
              <a:rPr kumimoji="0" lang="en-GB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ndalus" pitchFamily="18" charset="-78"/>
                <a:ea typeface="+mn-ea"/>
                <a:cs typeface="Andalus" pitchFamily="18" charset="-78"/>
              </a:rPr>
              <a:t>Mycobacterium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214282" y="1397002"/>
          <a:ext cx="8572560" cy="52467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85720" y="214294"/>
            <a:ext cx="7143800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3600" dirty="0" smtClean="0">
                <a:latin typeface="Algerian" pitchFamily="82" charset="0"/>
              </a:rPr>
              <a:t>Pathogenesis</a:t>
            </a:r>
            <a:endParaRPr lang="en-GB" sz="3600" dirty="0">
              <a:latin typeface="Algerian" pitchFamily="8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1214423"/>
            <a:ext cx="8072494" cy="3571899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GB" sz="3600" b="1" dirty="0" smtClean="0">
                <a:latin typeface="Lucida Bright" pitchFamily="18" charset="0"/>
              </a:rPr>
              <a:t>Classic clinical triad</a:t>
            </a:r>
          </a:p>
          <a:p>
            <a:pPr lvl="2"/>
            <a:r>
              <a:rPr lang="en-GB" dirty="0" smtClean="0">
                <a:latin typeface="Lucida Bright" pitchFamily="18" charset="0"/>
                <a:cs typeface="Andalus" pitchFamily="18" charset="-78"/>
              </a:rPr>
              <a:t>Headache (  &gt;75%)</a:t>
            </a:r>
          </a:p>
          <a:p>
            <a:pPr lvl="2"/>
            <a:r>
              <a:rPr lang="en-GB" dirty="0" smtClean="0">
                <a:latin typeface="Lucida Bright" pitchFamily="18" charset="0"/>
                <a:cs typeface="Andalus" pitchFamily="18" charset="-78"/>
              </a:rPr>
              <a:t>Fever(50%)</a:t>
            </a:r>
          </a:p>
          <a:p>
            <a:pPr lvl="2"/>
            <a:r>
              <a:rPr lang="en-GB" dirty="0" smtClean="0">
                <a:latin typeface="Lucida Bright" pitchFamily="18" charset="0"/>
                <a:cs typeface="Andalus" pitchFamily="18" charset="-78"/>
              </a:rPr>
              <a:t>Focal neurological deficits(&gt;60%)</a:t>
            </a:r>
          </a:p>
          <a:p>
            <a:pPr lvl="2">
              <a:buNone/>
            </a:pPr>
            <a:endParaRPr lang="en-GB" dirty="0" smtClean="0">
              <a:latin typeface="Lucida Bright" pitchFamily="18" charset="0"/>
              <a:cs typeface="Andalus" pitchFamily="18" charset="-78"/>
            </a:endParaRPr>
          </a:p>
          <a:p>
            <a:pPr lvl="2" algn="just">
              <a:buFont typeface="Wingdings" pitchFamily="2" charset="2"/>
              <a:buChar char="q"/>
            </a:pPr>
            <a:r>
              <a:rPr lang="en-GB" dirty="0" smtClean="0">
                <a:latin typeface="Lucida Bright" pitchFamily="18" charset="0"/>
                <a:cs typeface="Andalus" pitchFamily="18" charset="-78"/>
              </a:rPr>
              <a:t> Presentation also depends on location, primary site of infection and level of ICP.         </a:t>
            </a:r>
            <a:endParaRPr lang="en-GB" dirty="0">
              <a:latin typeface="Lucida Bright" pitchFamily="18" charset="0"/>
              <a:cs typeface="Andalus" pitchFamily="18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214293"/>
            <a:ext cx="7286676" cy="725471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tx1"/>
                </a:solidFill>
                <a:effectLst/>
                <a:latin typeface="Lucida Bright" pitchFamily="18" charset="0"/>
              </a:rPr>
              <a:t>Clinical presentations</a:t>
            </a:r>
            <a:endParaRPr lang="en-GB" dirty="0">
              <a:solidFill>
                <a:schemeClr val="tx1"/>
              </a:solidFill>
              <a:effectLst/>
              <a:latin typeface="Lucida Brigh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5400" dirty="0" smtClean="0">
                <a:solidFill>
                  <a:schemeClr val="tx1"/>
                </a:solidFill>
                <a:latin typeface="Aharoni"/>
              </a:rPr>
              <a:t>Viral</a:t>
            </a:r>
            <a:endParaRPr lang="en-GB" sz="5400" dirty="0">
              <a:solidFill>
                <a:schemeClr val="tx1"/>
              </a:solidFill>
              <a:latin typeface="Aharoni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357290" y="1481329"/>
            <a:ext cx="7329510" cy="437656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Meningitis </a:t>
            </a:r>
          </a:p>
          <a:p>
            <a:r>
              <a:rPr lang="en-US" dirty="0" smtClean="0"/>
              <a:t>Encephalitis </a:t>
            </a:r>
          </a:p>
          <a:p>
            <a:r>
              <a:rPr lang="en-US" dirty="0" smtClean="0"/>
              <a:t>Transverse </a:t>
            </a:r>
            <a:r>
              <a:rPr lang="en-US" dirty="0" err="1" smtClean="0"/>
              <a:t>myelitis</a:t>
            </a:r>
            <a:r>
              <a:rPr lang="en-US" dirty="0" smtClean="0"/>
              <a:t> </a:t>
            </a:r>
          </a:p>
          <a:p>
            <a:r>
              <a:rPr lang="en-US" dirty="0" smtClean="0"/>
              <a:t>Progressive multifocal </a:t>
            </a:r>
            <a:r>
              <a:rPr lang="en-US" dirty="0" err="1" smtClean="0"/>
              <a:t>leucoencephalopathy</a:t>
            </a:r>
            <a:r>
              <a:rPr lang="en-US" dirty="0" smtClean="0"/>
              <a:t> </a:t>
            </a:r>
          </a:p>
          <a:p>
            <a:r>
              <a:rPr lang="en-US" dirty="0" smtClean="0"/>
              <a:t>Subacute </a:t>
            </a:r>
            <a:r>
              <a:rPr lang="en-US" dirty="0" err="1" smtClean="0"/>
              <a:t>sclerosing</a:t>
            </a:r>
            <a:r>
              <a:rPr lang="en-US" dirty="0" smtClean="0"/>
              <a:t> </a:t>
            </a:r>
            <a:r>
              <a:rPr lang="en-US" dirty="0" err="1" smtClean="0"/>
              <a:t>panencephalitis</a:t>
            </a:r>
            <a:r>
              <a:rPr lang="en-US" dirty="0" smtClean="0"/>
              <a:t> (late sequel) </a:t>
            </a:r>
          </a:p>
          <a:p>
            <a:r>
              <a:rPr lang="en-US" dirty="0" smtClean="0"/>
              <a:t>Poliomyelitis </a:t>
            </a:r>
          </a:p>
          <a:p>
            <a:r>
              <a:rPr lang="en-US" dirty="0" smtClean="0"/>
              <a:t>Rabies </a:t>
            </a:r>
          </a:p>
          <a:p>
            <a:r>
              <a:rPr lang="en-US" dirty="0" smtClean="0"/>
              <a:t>HIV infection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0"/>
                            </p:stCondLst>
                            <p:childTnLst>
                              <p:par>
                                <p:cTn id="36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500"/>
                            </p:stCondLst>
                            <p:childTnLst>
                              <p:par>
                                <p:cTn id="48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000"/>
                            </p:stCondLst>
                            <p:childTnLst>
                              <p:par>
                                <p:cTn id="54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5918" y="1481329"/>
            <a:ext cx="6900882" cy="3447870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MRI</a:t>
            </a:r>
          </a:p>
          <a:p>
            <a:pPr>
              <a:buFont typeface="Wingdings" pitchFamily="2" charset="2"/>
              <a:buChar char="ü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Gram stain</a:t>
            </a:r>
          </a:p>
          <a:p>
            <a:pPr>
              <a:buFont typeface="Wingdings" pitchFamily="2" charset="2"/>
              <a:buChar char="ü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Culture </a:t>
            </a:r>
          </a:p>
          <a:p>
            <a:pPr>
              <a:buFont typeface="Wingdings" pitchFamily="2" charset="2"/>
              <a:buChar char="ü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Additional :</a:t>
            </a:r>
          </a:p>
          <a:p>
            <a:pPr lvl="1">
              <a:buFont typeface="Wingdings" pitchFamily="2" charset="2"/>
              <a:buChar char="§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CBC</a:t>
            </a:r>
          </a:p>
          <a:p>
            <a:pPr lvl="1">
              <a:buFont typeface="Wingdings" pitchFamily="2" charset="2"/>
              <a:buChar char="§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CRP</a:t>
            </a:r>
          </a:p>
          <a:p>
            <a:pPr lvl="1">
              <a:buFont typeface="Wingdings" pitchFamily="2" charset="2"/>
              <a:buChar char="§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Blood culture</a:t>
            </a:r>
            <a:endParaRPr lang="en-GB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accent4">
                    <a:lumMod val="75000"/>
                  </a:schemeClr>
                </a:solidFill>
                <a:effectLst/>
                <a:latin typeface="Lucida Bright" pitchFamily="18" charset="0"/>
              </a:rPr>
              <a:t>Diagnosis</a:t>
            </a:r>
            <a:endParaRPr lang="en-GB" dirty="0">
              <a:solidFill>
                <a:schemeClr val="accent4">
                  <a:lumMod val="75000"/>
                </a:schemeClr>
              </a:solidFill>
              <a:effectLst/>
              <a:latin typeface="Lucida Bright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4414" y="1785927"/>
            <a:ext cx="7443782" cy="2643206"/>
          </a:xfrm>
        </p:spPr>
        <p:txBody>
          <a:bodyPr/>
          <a:lstStyle/>
          <a:p>
            <a:pPr marL="514350" indent="-514350">
              <a:buFont typeface="Wingdings" pitchFamily="2" charset="2"/>
              <a:buChar char="q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Sub dural empyema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 Bacterial meningitis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 Meningoencephalitis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 Superior sagittal sinus thrombosis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 ADEM</a:t>
            </a:r>
          </a:p>
          <a:p>
            <a:pPr marL="514350" indent="-514350">
              <a:buFont typeface="+mj-lt"/>
              <a:buAutoNum type="alphaLcParenR"/>
            </a:pP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/>
          <a:lstStyle/>
          <a:p>
            <a:r>
              <a:rPr lang="en-GB" dirty="0" smtClean="0">
                <a:solidFill>
                  <a:schemeClr val="tx1"/>
                </a:solidFill>
                <a:effectLst/>
                <a:latin typeface="Arial Narrow" pitchFamily="34" charset="0"/>
              </a:rPr>
              <a:t>Differential diagnosis</a:t>
            </a:r>
            <a:endParaRPr lang="en-GB" dirty="0"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10" y="1357301"/>
            <a:ext cx="8043890" cy="335758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Combination of high dose parenteral antibiotics and neurosurgical drainage.</a:t>
            </a:r>
          </a:p>
          <a:p>
            <a:pPr>
              <a:buFont typeface="Wingdings" pitchFamily="2" charset="2"/>
              <a:buChar char="q"/>
            </a:pPr>
            <a:r>
              <a:rPr lang="en-GB" sz="2800" dirty="0" smtClean="0">
                <a:solidFill>
                  <a:srgbClr val="FF0000"/>
                </a:solidFill>
                <a:latin typeface="Andalus" pitchFamily="18" charset="-78"/>
                <a:cs typeface="Andalus" pitchFamily="18" charset="-78"/>
              </a:rPr>
              <a:t>Empirical therapy:</a:t>
            </a:r>
          </a:p>
          <a:p>
            <a:pPr lvl="1">
              <a:buFont typeface="Wingdings" pitchFamily="2" charset="2"/>
              <a:buChar char="§"/>
            </a:pPr>
            <a:r>
              <a:rPr lang="en-GB" dirty="0" smtClean="0">
                <a:latin typeface="Lucida Bright" pitchFamily="18" charset="0"/>
                <a:cs typeface="Andalus" pitchFamily="18" charset="-78"/>
              </a:rPr>
              <a:t>3</a:t>
            </a:r>
            <a:r>
              <a:rPr lang="en-GB" baseline="30000" dirty="0" smtClean="0">
                <a:latin typeface="Lucida Bright" pitchFamily="18" charset="0"/>
                <a:cs typeface="Andalus" pitchFamily="18" charset="-78"/>
              </a:rPr>
              <a:t>rd </a:t>
            </a:r>
            <a:r>
              <a:rPr lang="en-GB" dirty="0" smtClean="0">
                <a:latin typeface="Lucida Bright" pitchFamily="18" charset="0"/>
                <a:cs typeface="Andalus" pitchFamily="18" charset="-78"/>
              </a:rPr>
              <a:t> generation Cephalosporin and metronidazole</a:t>
            </a:r>
          </a:p>
          <a:p>
            <a:pPr lvl="1">
              <a:buFont typeface="Wingdings" pitchFamily="2" charset="2"/>
              <a:buChar char="§"/>
            </a:pPr>
            <a:r>
              <a:rPr lang="en-GB" dirty="0" smtClean="0">
                <a:latin typeface="Lucida Bright" pitchFamily="18" charset="0"/>
                <a:cs typeface="Andalus" pitchFamily="18" charset="-78"/>
              </a:rPr>
              <a:t>In cases of trauma or neurological procedure:</a:t>
            </a:r>
          </a:p>
          <a:p>
            <a:pPr lvl="2"/>
            <a:r>
              <a:rPr lang="en-GB" sz="2400" dirty="0" smtClean="0">
                <a:latin typeface="Lucida Bright" pitchFamily="18" charset="0"/>
                <a:cs typeface="Andalus" pitchFamily="18" charset="-78"/>
              </a:rPr>
              <a:t>Ceftazidime + Vancomycin           also</a:t>
            </a:r>
          </a:p>
          <a:p>
            <a:pPr lvl="2"/>
            <a:r>
              <a:rPr lang="en-GB" sz="2400" dirty="0" smtClean="0">
                <a:latin typeface="Lucida Bright" pitchFamily="18" charset="0"/>
                <a:cs typeface="Andalus" pitchFamily="18" charset="-78"/>
              </a:rPr>
              <a:t>Meropenem + Vancomycin</a:t>
            </a:r>
            <a:endParaRPr lang="en-GB" sz="2400" dirty="0">
              <a:latin typeface="Lucida Bright" pitchFamily="18" charset="0"/>
              <a:cs typeface="Andalus" pitchFamily="18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40"/>
            <a:ext cx="8229600" cy="939784"/>
          </a:xfrm>
        </p:spPr>
        <p:txBody>
          <a:bodyPr/>
          <a:lstStyle/>
          <a:p>
            <a:r>
              <a:rPr lang="en-GB" dirty="0" smtClean="0">
                <a:solidFill>
                  <a:schemeClr val="tx1"/>
                </a:solidFill>
                <a:effectLst/>
                <a:latin typeface="Garamond" pitchFamily="18" charset="0"/>
              </a:rPr>
              <a:t>Treatment of brain abscess</a:t>
            </a:r>
            <a:endParaRPr lang="en-GB" dirty="0">
              <a:solidFill>
                <a:schemeClr val="tx1"/>
              </a:solidFill>
              <a:effectLst/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28662" y="1481329"/>
            <a:ext cx="7758138" cy="3876498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Aspiration and drainage of the abscess under </a:t>
            </a:r>
            <a:r>
              <a:rPr lang="en-GB" sz="2800" dirty="0" err="1" smtClean="0">
                <a:latin typeface="Andalus" pitchFamily="18" charset="-78"/>
                <a:cs typeface="Andalus" pitchFamily="18" charset="-78"/>
              </a:rPr>
              <a:t>steriotactic</a:t>
            </a: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 guidance</a:t>
            </a:r>
          </a:p>
          <a:p>
            <a:pPr>
              <a:buFont typeface="Wingdings" pitchFamily="2" charset="2"/>
              <a:buChar char="§"/>
            </a:pP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Craniotomy and </a:t>
            </a:r>
            <a:r>
              <a:rPr lang="en-GB" sz="2800" dirty="0" err="1" smtClean="0">
                <a:latin typeface="Andalus" pitchFamily="18" charset="-78"/>
                <a:cs typeface="Andalus" pitchFamily="18" charset="-78"/>
              </a:rPr>
              <a:t>craniectomy</a:t>
            </a: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 reserved for </a:t>
            </a:r>
            <a:r>
              <a:rPr lang="en-GB" sz="2800" dirty="0" err="1" smtClean="0">
                <a:latin typeface="Andalus" pitchFamily="18" charset="-78"/>
                <a:cs typeface="Andalus" pitchFamily="18" charset="-78"/>
              </a:rPr>
              <a:t>multiloculated</a:t>
            </a: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 abscess or in whom stereotactic aspiration is unsuccessful.</a:t>
            </a:r>
          </a:p>
          <a:p>
            <a:pPr>
              <a:buFont typeface="Wingdings" pitchFamily="2" charset="2"/>
              <a:buChar char="§"/>
            </a:pP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Medical therapy alone is reserved for patients whose abscess are neurosurgical inaccessible, small abscess (&lt;2-3cm) or </a:t>
            </a:r>
            <a:r>
              <a:rPr lang="en-GB" sz="2800" dirty="0" err="1" smtClean="0">
                <a:latin typeface="Andalus" pitchFamily="18" charset="-78"/>
                <a:cs typeface="Andalus" pitchFamily="18" charset="-78"/>
              </a:rPr>
              <a:t>cerebritis</a:t>
            </a: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  <a:effectLst/>
                <a:latin typeface="Garamond" pitchFamily="18" charset="0"/>
              </a:rPr>
              <a:t>Treatment of brain abscess contd..</a:t>
            </a:r>
            <a:endParaRPr lang="en-US" dirty="0"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57224" y="1714489"/>
            <a:ext cx="7872410" cy="2071702"/>
          </a:xfrm>
        </p:spPr>
        <p:txBody>
          <a:bodyPr/>
          <a:lstStyle/>
          <a:p>
            <a:pPr lvl="0" algn="just"/>
            <a:r>
              <a:rPr lang="en-GB" sz="2800" dirty="0" smtClean="0">
                <a:solidFill>
                  <a:srgbClr val="FF0000"/>
                </a:solidFill>
                <a:latin typeface="Lucida Bright" pitchFamily="18" charset="0"/>
              </a:rPr>
              <a:t>Definition: </a:t>
            </a:r>
            <a:r>
              <a:rPr lang="en-GB" sz="2800" dirty="0" smtClean="0">
                <a:latin typeface="Lucida Bright" pitchFamily="18" charset="0"/>
                <a:cs typeface="Andalus" pitchFamily="18" charset="-78"/>
              </a:rPr>
              <a:t>when characteristic neurologic syndrome exists for </a:t>
            </a:r>
            <a:r>
              <a:rPr lang="en-GB" sz="2800" b="1" dirty="0" smtClean="0">
                <a:solidFill>
                  <a:srgbClr val="0070C0"/>
                </a:solidFill>
                <a:latin typeface="Lucida Bright" pitchFamily="18" charset="0"/>
                <a:cs typeface="Andalus" pitchFamily="18" charset="-78"/>
              </a:rPr>
              <a:t>more than 4 weeks </a:t>
            </a:r>
            <a:r>
              <a:rPr lang="en-GB" sz="2800" dirty="0" smtClean="0">
                <a:latin typeface="Lucida Bright" pitchFamily="18" charset="0"/>
                <a:cs typeface="Andalus" pitchFamily="18" charset="-78"/>
              </a:rPr>
              <a:t>and is associated with a persistent inflammatory response in the CSF.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GB" sz="4000" dirty="0" smtClean="0">
                <a:effectLst/>
                <a:latin typeface="Andalus" pitchFamily="18" charset="-78"/>
                <a:cs typeface="Andalus" pitchFamily="18" charset="-78"/>
              </a:rPr>
              <a:t>Chronic and recurrent meningitis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57224" y="1481329"/>
            <a:ext cx="7829576" cy="2733490"/>
          </a:xfrm>
        </p:spPr>
        <p:txBody>
          <a:bodyPr>
            <a:normAutofit/>
          </a:bodyPr>
          <a:lstStyle/>
          <a:p>
            <a:pPr lvl="0"/>
            <a:r>
              <a:rPr lang="en-GB" sz="2800" dirty="0" smtClean="0">
                <a:latin typeface="Lucida Bright" pitchFamily="18" charset="0"/>
                <a:cs typeface="Andalus" pitchFamily="18" charset="-78"/>
              </a:rPr>
              <a:t>1.Meningeal infection</a:t>
            </a:r>
          </a:p>
          <a:p>
            <a:pPr lvl="0"/>
            <a:r>
              <a:rPr lang="en-GB" sz="2800" dirty="0" smtClean="0">
                <a:latin typeface="Lucida Bright" pitchFamily="18" charset="0"/>
                <a:cs typeface="Andalus" pitchFamily="18" charset="-78"/>
              </a:rPr>
              <a:t>2.Malignancy</a:t>
            </a:r>
          </a:p>
          <a:p>
            <a:pPr lvl="0"/>
            <a:r>
              <a:rPr lang="en-GB" sz="2800" dirty="0" smtClean="0">
                <a:latin typeface="Lucida Bright" pitchFamily="18" charset="0"/>
                <a:cs typeface="Andalus" pitchFamily="18" charset="-78"/>
              </a:rPr>
              <a:t>3.Non infectious inflammatory disorders</a:t>
            </a:r>
          </a:p>
          <a:p>
            <a:pPr lvl="0"/>
            <a:r>
              <a:rPr lang="en-GB" sz="2800" dirty="0" smtClean="0">
                <a:latin typeface="Lucida Bright" pitchFamily="18" charset="0"/>
                <a:cs typeface="Andalus" pitchFamily="18" charset="-78"/>
              </a:rPr>
              <a:t>4.Chemical meningitis</a:t>
            </a:r>
          </a:p>
          <a:p>
            <a:pPr lvl="0"/>
            <a:r>
              <a:rPr lang="en-GB" sz="2800" dirty="0" smtClean="0">
                <a:latin typeface="Lucida Bright" pitchFamily="18" charset="0"/>
                <a:cs typeface="Andalus" pitchFamily="18" charset="-78"/>
              </a:rPr>
              <a:t>5.Parameningeal infections</a:t>
            </a:r>
            <a:r>
              <a:rPr lang="en-GB" sz="2800" dirty="0" smtClean="0">
                <a:latin typeface="Lucida Bright" pitchFamily="18" charset="0"/>
              </a:rPr>
              <a:t>.</a:t>
            </a:r>
          </a:p>
          <a:p>
            <a:pPr>
              <a:buNone/>
            </a:pPr>
            <a:endParaRPr lang="en-US" sz="2800" dirty="0">
              <a:latin typeface="Lucida Bright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GB" sz="4400" dirty="0" smtClean="0">
                <a:latin typeface="Andalus" pitchFamily="18" charset="-78"/>
                <a:cs typeface="Andalus" pitchFamily="18" charset="-78"/>
              </a:rPr>
              <a:t>Five categories</a:t>
            </a:r>
            <a:endParaRPr lang="en-US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EE214F4-0841-4104-87C1-6DD221D4F4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dgm id="{4EE214F4-0841-4104-87C1-6DD221D4F41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BACE01C1-7067-4E64-81B1-D48F7878DC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dgm id="{BACE01C1-7067-4E64-81B1-D48F7878DC6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E06C780-6989-4F04-90DB-BA883FF555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graphicEl>
                                              <a:dgm id="{2E06C780-6989-4F04-90DB-BA883FF5553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2B9599B-D2D5-4F12-8CF0-7739CE9C13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">
                                            <p:graphicEl>
                                              <a:dgm id="{E2B9599B-D2D5-4F12-8CF0-7739CE9C133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69338A6-B7F3-4077-9A95-AE87AE9831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">
                                            <p:graphicEl>
                                              <a:dgm id="{D69338A6-B7F3-4077-9A95-AE87AE98317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6636541-9191-4F45-B327-C0EC6FE79E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">
                                            <p:graphicEl>
                                              <a:dgm id="{E6636541-9191-4F45-B327-C0EC6FE79E5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5C301430-81C9-425A-8FA9-CC747F7C4C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">
                                            <p:graphicEl>
                                              <a:dgm id="{5C301430-81C9-425A-8FA9-CC747F7C4CF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0D72A17-53BB-4B90-86EB-846CEFC16C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">
                                            <p:graphicEl>
                                              <a:dgm id="{90D72A17-53BB-4B90-86EB-846CEFC16CA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36E43D5-6328-432C-B3A2-38D80ECC5DD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">
                                            <p:graphicEl>
                                              <a:dgm id="{436E43D5-6328-432C-B3A2-38D80ECC5DD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lvlOne"/>
        </p:bldSub>
      </p:bldGraphic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4471990" cy="4525963"/>
          </a:xfrm>
        </p:spPr>
        <p:txBody>
          <a:bodyPr/>
          <a:lstStyle/>
          <a:p>
            <a:pPr lvl="0"/>
            <a:r>
              <a:rPr lang="en-GB" sz="2800" dirty="0" smtClean="0">
                <a:solidFill>
                  <a:srgbClr val="7030A0"/>
                </a:solidFill>
                <a:latin typeface="Berlin Sans FB" pitchFamily="34" charset="0"/>
              </a:rPr>
              <a:t>Bacterial</a:t>
            </a:r>
          </a:p>
          <a:p>
            <a:pPr marL="624078" lvl="0" indent="-514350">
              <a:buFont typeface="+mj-lt"/>
              <a:buAutoNum type="arabicPeriod"/>
            </a:pPr>
            <a:r>
              <a:rPr lang="en-GB" sz="2800" dirty="0" smtClean="0">
                <a:solidFill>
                  <a:srgbClr val="7030A0"/>
                </a:solidFill>
                <a:latin typeface="Berlin Sans FB" pitchFamily="34" charset="0"/>
              </a:rPr>
              <a:t> </a:t>
            </a:r>
            <a:r>
              <a:rPr lang="en-GB" sz="2800" dirty="0" err="1" smtClean="0">
                <a:latin typeface="Andalus" pitchFamily="18" charset="-78"/>
                <a:cs typeface="Andalus" pitchFamily="18" charset="-78"/>
              </a:rPr>
              <a:t>M.tuberculosis</a:t>
            </a:r>
            <a:endParaRPr lang="en-GB" sz="2800" dirty="0" smtClean="0">
              <a:latin typeface="Andalus" pitchFamily="18" charset="-78"/>
              <a:cs typeface="Andalus" pitchFamily="18" charset="-78"/>
            </a:endParaRPr>
          </a:p>
          <a:p>
            <a:pPr marL="624078" lvl="0" indent="-514350">
              <a:buFont typeface="+mj-lt"/>
              <a:buAutoNum type="arabicPeriod"/>
            </a:pP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Partially treated bacterial meningitis</a:t>
            </a:r>
          </a:p>
          <a:p>
            <a:pPr marL="624078" lvl="0" indent="-514350">
              <a:buFont typeface="+mj-lt"/>
              <a:buAutoNum type="arabicPeriod"/>
            </a:pP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Syphilis </a:t>
            </a:r>
          </a:p>
          <a:p>
            <a:pPr marL="624078" lvl="0" indent="-514350">
              <a:buFont typeface="+mj-lt"/>
              <a:buAutoNum type="arabicPeriod"/>
            </a:pP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Lyme disease</a:t>
            </a:r>
          </a:p>
          <a:p>
            <a:pPr lvl="0"/>
            <a:endParaRPr lang="en-GB" sz="2800" dirty="0" smtClean="0">
              <a:solidFill>
                <a:srgbClr val="7030A0"/>
              </a:solidFill>
              <a:latin typeface="Berlin Sans FB" pitchFamily="34" charset="0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Causes </a:t>
            </a:r>
            <a:endParaRPr lang="en-US" dirty="0"/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5429256" y="1428736"/>
            <a:ext cx="3714744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indent="-256032">
              <a:spcBef>
                <a:spcPts val="400"/>
              </a:spcBef>
              <a:buClr>
                <a:schemeClr val="accent1"/>
              </a:buClr>
              <a:buSzPct val="68000"/>
              <a:buFont typeface="Wingdings 3"/>
              <a:buChar char=""/>
            </a:pPr>
            <a:r>
              <a:rPr lang="en-GB" sz="2800" dirty="0" smtClean="0">
                <a:solidFill>
                  <a:srgbClr val="7030A0"/>
                </a:solidFill>
                <a:latin typeface="Berlin Sans FB" pitchFamily="34" charset="0"/>
              </a:rPr>
              <a:t>Viral</a:t>
            </a:r>
            <a:r>
              <a:rPr lang="en-GB" sz="2000" dirty="0" smtClean="0">
                <a:solidFill>
                  <a:srgbClr val="7030A0"/>
                </a:solidFill>
                <a:latin typeface="Berlin Sans FB" pitchFamily="34" charset="0"/>
              </a:rPr>
              <a:t>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HSV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Echovirus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HIV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LCMV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Mumps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endParaRPr kumimoji="0" lang="en-GB" sz="2800" b="0" i="0" u="none" strike="noStrike" kern="120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Berlin Sans FB" pitchFamily="34" charset="0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0" y="1000108"/>
          <a:ext cx="9144000" cy="6237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428596" y="0"/>
            <a:ext cx="5429288" cy="71435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GB" sz="3200" b="1" dirty="0" smtClean="0"/>
              <a:t>Causes continued</a:t>
            </a:r>
            <a:endParaRPr lang="en-GB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B7C20BE-0853-4B6E-ABCB-ECAB3461B8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graphicEl>
                                              <a:dgm id="{FB7C20BE-0853-4B6E-ABCB-ECAB3461B86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811D8B16-67AE-46F9-8F1A-83E13A82AB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>
                                            <p:graphicEl>
                                              <a:dgm id="{811D8B16-67AE-46F9-8F1A-83E13A82ABE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468085DA-D74A-4818-BF0A-17FFA22943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graphicEl>
                                              <a:dgm id="{468085DA-D74A-4818-BF0A-17FFA229431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15A014DD-4468-44C6-9B05-7DAACCB9FC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graphicEl>
                                              <a:dgm id="{15A014DD-4468-44C6-9B05-7DAACCB9FC0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C16A8FC3-CE6E-4839-82E4-04B6D61CF5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">
                                            <p:graphicEl>
                                              <a:dgm id="{C16A8FC3-CE6E-4839-82E4-04B6D61CF5E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92885D4-EDBB-49E1-A54D-7F905CC72BF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graphicEl>
                                              <a:dgm id="{E92885D4-EDBB-49E1-A54D-7F905CC72BF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 uiExpand="1">
        <p:bldSub>
          <a:bldDgm bld="one"/>
        </p:bldSub>
      </p:bldGraphic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en-GB" sz="2800" dirty="0" smtClean="0">
                <a:solidFill>
                  <a:srgbClr val="FF0000"/>
                </a:solidFill>
              </a:rPr>
              <a:t>Definition</a:t>
            </a:r>
            <a:r>
              <a:rPr lang="en-GB" sz="2800" dirty="0" smtClean="0"/>
              <a:t> </a:t>
            </a:r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: recurrent ,discrete episodes of illness where symptoms, signs and CSF parameters of meningeal inflammations resolve completely between episodes without specific therapy</a:t>
            </a:r>
            <a:r>
              <a:rPr lang="en-GB" sz="2800" dirty="0" smtClean="0"/>
              <a:t>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GB" sz="4400" dirty="0" smtClean="0">
                <a:latin typeface="Agency FB" pitchFamily="34" charset="0"/>
              </a:rPr>
              <a:t>Recurrent meningitis</a:t>
            </a:r>
            <a:br>
              <a:rPr lang="en-GB" sz="4400" dirty="0" smtClean="0">
                <a:latin typeface="Agency FB" pitchFamily="34" charset="0"/>
              </a:rPr>
            </a:b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857356" y="1481329"/>
            <a:ext cx="6829444" cy="1876234"/>
          </a:xfrm>
        </p:spPr>
        <p:txBody>
          <a:bodyPr>
            <a:normAutofit/>
          </a:bodyPr>
          <a:lstStyle/>
          <a:p>
            <a:r>
              <a:rPr lang="en-US" dirty="0" err="1" smtClean="0"/>
              <a:t>Cryptococcal</a:t>
            </a:r>
            <a:r>
              <a:rPr lang="en-US" dirty="0" smtClean="0"/>
              <a:t> meningitis </a:t>
            </a:r>
          </a:p>
          <a:p>
            <a:r>
              <a:rPr lang="en-US" dirty="0" smtClean="0"/>
              <a:t>Candida meningitis or brain abscess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GB" sz="4400" dirty="0" smtClean="0">
                <a:latin typeface="Aharoni"/>
              </a:rPr>
              <a:t>Fungal</a:t>
            </a:r>
            <a:endParaRPr lang="en-US" dirty="0">
              <a:latin typeface="Aharoni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14480" y="1481328"/>
            <a:ext cx="6972320" cy="4525963"/>
          </a:xfrm>
        </p:spPr>
        <p:txBody>
          <a:bodyPr/>
          <a:lstStyle/>
          <a:p>
            <a:pPr lvl="0"/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HSV-2</a:t>
            </a:r>
          </a:p>
          <a:p>
            <a:pPr lvl="0"/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Chemical meningitis</a:t>
            </a:r>
          </a:p>
          <a:p>
            <a:pPr lvl="0"/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Primary inflammatory condition</a:t>
            </a:r>
          </a:p>
          <a:p>
            <a:pPr lvl="0"/>
            <a:r>
              <a:rPr lang="en-GB" sz="2800" dirty="0" smtClean="0">
                <a:latin typeface="Andalus" pitchFamily="18" charset="-78"/>
                <a:cs typeface="Andalus" pitchFamily="18" charset="-78"/>
              </a:rPr>
              <a:t>Drug hypersensitivity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GB" sz="4400" dirty="0" smtClean="0">
                <a:effectLst/>
                <a:latin typeface="Agency FB" pitchFamily="34" charset="0"/>
              </a:rPr>
              <a:t>Causes</a:t>
            </a:r>
            <a:r>
              <a:rPr lang="en-GB" sz="2400" dirty="0" smtClean="0">
                <a:effectLst/>
                <a:latin typeface="Agency FB" pitchFamily="34" charset="0"/>
              </a:rPr>
              <a:t> </a:t>
            </a:r>
            <a:br>
              <a:rPr lang="en-GB" sz="2400" dirty="0" smtClean="0">
                <a:effectLst/>
                <a:latin typeface="Agency FB" pitchFamily="34" charset="0"/>
              </a:rPr>
            </a:br>
            <a:endParaRPr lang="en-US" dirty="0">
              <a:effectLst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79512" y="1196752"/>
          <a:ext cx="8712968" cy="532859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356484"/>
                <a:gridCol w="4356484"/>
              </a:tblGrid>
              <a:tr h="888099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Symptoms </a:t>
                      </a:r>
                      <a:endParaRPr lang="en-GB" sz="3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Signs </a:t>
                      </a:r>
                      <a:endParaRPr lang="en-GB" sz="32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888099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1.Chronic headache</a:t>
                      </a:r>
                      <a:endParaRPr lang="en-GB" sz="24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1.(±) Papilloedema</a:t>
                      </a:r>
                      <a:endParaRPr lang="en-GB" sz="24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</a:tr>
              <a:tr h="888099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2.Neck rigidity</a:t>
                      </a:r>
                      <a:endParaRPr lang="en-GB" sz="24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2.Signs of meningeal irritation</a:t>
                      </a:r>
                      <a:endParaRPr lang="en-GB" sz="24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</a:tr>
              <a:tr h="888099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3.Change in personality</a:t>
                      </a:r>
                      <a:endParaRPr lang="en-GB" sz="24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3.Altered mental state</a:t>
                      </a:r>
                      <a:endParaRPr lang="en-GB" sz="24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</a:tr>
              <a:tr h="888099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4.Facial weakness</a:t>
                      </a:r>
                      <a:endParaRPr lang="en-GB" sz="24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4.Vii CN palsy</a:t>
                      </a:r>
                      <a:endParaRPr lang="en-GB" sz="24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</a:tr>
              <a:tr h="888099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5.Double vision</a:t>
                      </a:r>
                      <a:endParaRPr lang="en-GB" sz="24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5.iii, iv and</a:t>
                      </a:r>
                      <a:r>
                        <a:rPr lang="en-GB" sz="2400" baseline="0" dirty="0" smtClean="0"/>
                        <a:t> vi CN palsy</a:t>
                      </a:r>
                      <a:endParaRPr lang="en-GB" sz="2400" baseline="0" dirty="0" smtClean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00034" y="188641"/>
            <a:ext cx="8286808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b="1" dirty="0" smtClean="0">
                <a:solidFill>
                  <a:schemeClr val="accent6">
                    <a:lumMod val="50000"/>
                  </a:schemeClr>
                </a:solidFill>
                <a:latin typeface="Aharoni"/>
              </a:rPr>
              <a:t>Symptoms and signs of chronic meningitis</a:t>
            </a:r>
            <a:endParaRPr lang="en-GB" sz="2800" b="1" dirty="0">
              <a:solidFill>
                <a:schemeClr val="accent6">
                  <a:lumMod val="50000"/>
                </a:schemeClr>
              </a:solidFill>
              <a:latin typeface="Aharon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467544" y="620688"/>
          <a:ext cx="8496944" cy="543745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248472"/>
                <a:gridCol w="4248472"/>
              </a:tblGrid>
              <a:tr h="936104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Symptoms</a:t>
                      </a:r>
                      <a:endParaRPr lang="en-GB" sz="3200" dirty="0">
                        <a:latin typeface="Bookman Old Style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Signs</a:t>
                      </a:r>
                      <a:endParaRPr lang="en-GB" sz="3200" dirty="0">
                        <a:latin typeface="Bookman Old Style" pitchFamily="18" charset="0"/>
                      </a:endParaRPr>
                    </a:p>
                  </a:txBody>
                  <a:tcPr/>
                </a:tc>
              </a:tr>
              <a:tr h="1387128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6.Sphincter disturbance</a:t>
                      </a:r>
                      <a:endParaRPr lang="en-GB" sz="24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6.Myelopathy</a:t>
                      </a:r>
                      <a:r>
                        <a:rPr lang="en-GB" sz="2400" baseline="0" dirty="0" smtClean="0"/>
                        <a:t> and radiculopathy</a:t>
                      </a:r>
                    </a:p>
                    <a:p>
                      <a:r>
                        <a:rPr lang="en-GB" sz="2400" baseline="0" dirty="0" smtClean="0"/>
                        <a:t>Frontal lobe dysfunction</a:t>
                      </a:r>
                      <a:endParaRPr lang="en-GB" sz="24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</a:tr>
              <a:tr h="1038073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7.Clumsiness </a:t>
                      </a:r>
                      <a:endParaRPr lang="en-GB" sz="24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7.Ataxia</a:t>
                      </a:r>
                      <a:endParaRPr lang="en-GB" sz="2400" dirty="0" smtClean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</a:tr>
              <a:tr h="1038073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8.Hearing</a:t>
                      </a:r>
                      <a:r>
                        <a:rPr lang="en-GB" sz="2400" baseline="0" dirty="0" smtClean="0"/>
                        <a:t> loss</a:t>
                      </a:r>
                      <a:endParaRPr lang="en-GB" sz="24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aseline="0" dirty="0" smtClean="0"/>
                        <a:t>8.Papilloedema ,optic atrophy</a:t>
                      </a:r>
                      <a:endParaRPr lang="en-GB" sz="2400" baseline="0" dirty="0" smtClean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</a:tr>
              <a:tr h="1038073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9.Visual loss</a:t>
                      </a:r>
                      <a:endParaRPr lang="en-GB" sz="2400" dirty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aseline="0" dirty="0" smtClean="0"/>
                        <a:t>9.papilloedema,optic atrophy</a:t>
                      </a:r>
                      <a:endParaRPr lang="en-GB" sz="2400" baseline="0" dirty="0" smtClean="0">
                        <a:latin typeface="Andalus" pitchFamily="18" charset="-78"/>
                        <a:cs typeface="Andalus" pitchFamily="18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latin typeface="Andalus" pitchFamily="18" charset="-78"/>
                <a:cs typeface="Andalus" pitchFamily="18" charset="-78"/>
              </a:rPr>
              <a:t>CSF analysis</a:t>
            </a:r>
          </a:p>
          <a:p>
            <a:r>
              <a:rPr lang="en-GB" dirty="0" smtClean="0">
                <a:latin typeface="Andalus" pitchFamily="18" charset="-78"/>
                <a:cs typeface="Andalus" pitchFamily="18" charset="-78"/>
              </a:rPr>
              <a:t>Imaging </a:t>
            </a:r>
          </a:p>
          <a:p>
            <a:r>
              <a:rPr lang="en-GB" dirty="0" smtClean="0">
                <a:latin typeface="Andalus" pitchFamily="18" charset="-78"/>
                <a:cs typeface="Andalus" pitchFamily="18" charset="-78"/>
              </a:rPr>
              <a:t>Other lab. Investigation</a:t>
            </a:r>
          </a:p>
          <a:p>
            <a:r>
              <a:rPr lang="en-GB" dirty="0" smtClean="0">
                <a:latin typeface="Andalus" pitchFamily="18" charset="-78"/>
                <a:cs typeface="Andalus" pitchFamily="18" charset="-78"/>
              </a:rPr>
              <a:t>Meningeal biopsy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0C0"/>
                </a:solidFill>
                <a:latin typeface="Berlin Sans FB" pitchFamily="34" charset="0"/>
              </a:rPr>
              <a:t>Laboratory diagnosis</a:t>
            </a:r>
            <a:endParaRPr lang="en-US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Identification of causative agent</a:t>
            </a:r>
          </a:p>
          <a:p>
            <a:pPr>
              <a:buFont typeface="Wingdings" pitchFamily="2" charset="2"/>
              <a:buChar char="ü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If fails – empirical treatment</a:t>
            </a:r>
          </a:p>
          <a:p>
            <a:pPr lvl="2"/>
            <a:r>
              <a:rPr lang="en-GB" dirty="0" smtClean="0">
                <a:latin typeface="Andalus" pitchFamily="18" charset="-78"/>
                <a:cs typeface="Andalus" pitchFamily="18" charset="-78"/>
              </a:rPr>
              <a:t> Antibacterial agent</a:t>
            </a:r>
          </a:p>
          <a:p>
            <a:pPr lvl="2"/>
            <a:r>
              <a:rPr lang="en-GB" dirty="0" err="1" smtClean="0">
                <a:latin typeface="Andalus" pitchFamily="18" charset="-78"/>
                <a:cs typeface="Andalus" pitchFamily="18" charset="-78"/>
              </a:rPr>
              <a:t>Amphotericin</a:t>
            </a:r>
            <a:r>
              <a:rPr lang="en-GB" dirty="0" smtClean="0">
                <a:latin typeface="Andalus" pitchFamily="18" charset="-78"/>
                <a:cs typeface="Andalus" pitchFamily="18" charset="-78"/>
              </a:rPr>
              <a:t> </a:t>
            </a:r>
          </a:p>
          <a:p>
            <a:pPr lvl="2"/>
            <a:r>
              <a:rPr lang="en-GB" dirty="0" err="1" smtClean="0">
                <a:latin typeface="Andalus" pitchFamily="18" charset="-78"/>
                <a:cs typeface="Andalus" pitchFamily="18" charset="-78"/>
              </a:rPr>
              <a:t>Glucocorticoids</a:t>
            </a:r>
            <a:r>
              <a:rPr lang="en-GB" dirty="0" smtClean="0">
                <a:latin typeface="Andalus" pitchFamily="18" charset="-78"/>
                <a:cs typeface="Andalus" pitchFamily="18" charset="-78"/>
              </a:rPr>
              <a:t> </a:t>
            </a:r>
          </a:p>
          <a:p>
            <a:pPr>
              <a:buFont typeface="Wingdings" pitchFamily="2" charset="2"/>
              <a:buChar char="ü"/>
            </a:pPr>
            <a:r>
              <a:rPr lang="en-GB" dirty="0" smtClean="0">
                <a:latin typeface="Andalus" pitchFamily="18" charset="-78"/>
                <a:cs typeface="Andalus" pitchFamily="18" charset="-78"/>
              </a:rPr>
              <a:t>Mayo clinic-</a:t>
            </a:r>
            <a:r>
              <a:rPr lang="en-GB" dirty="0" err="1" smtClean="0">
                <a:latin typeface="Andalus" pitchFamily="18" charset="-78"/>
                <a:cs typeface="Andalus" pitchFamily="18" charset="-78"/>
              </a:rPr>
              <a:t>glucocorticoid</a:t>
            </a:r>
            <a:endParaRPr lang="en-GB" dirty="0" smtClean="0">
              <a:latin typeface="Andalus" pitchFamily="18" charset="-78"/>
              <a:cs typeface="Andalus" pitchFamily="18" charset="-78"/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C00000"/>
                </a:solidFill>
                <a:latin typeface="Berlin Sans FB" pitchFamily="34" charset="0"/>
              </a:rPr>
              <a:t>Empirical treatment</a:t>
            </a:r>
            <a:endParaRPr lang="en-US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14400" y="2714620"/>
            <a:ext cx="8229600" cy="180479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GB" sz="9600" dirty="0" smtClean="0">
                <a:solidFill>
                  <a:schemeClr val="accent2">
                    <a:lumMod val="75000"/>
                  </a:schemeClr>
                </a:solidFill>
                <a:latin typeface="Edwardian Script ITC" pitchFamily="66" charset="0"/>
              </a:rPr>
              <a:t>    </a:t>
            </a:r>
            <a:r>
              <a:rPr lang="en-GB" sz="11500" b="1" dirty="0" smtClean="0">
                <a:solidFill>
                  <a:schemeClr val="accent2">
                    <a:lumMod val="75000"/>
                  </a:schemeClr>
                </a:solidFill>
                <a:latin typeface="Edwardian Script ITC" pitchFamily="66" charset="0"/>
              </a:rPr>
              <a:t>Thank you</a:t>
            </a:r>
          </a:p>
          <a:p>
            <a:pPr>
              <a:buNone/>
            </a:pPr>
            <a:endParaRPr lang="en-US" sz="28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00166" y="1481329"/>
            <a:ext cx="7186634" cy="1947672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 smtClean="0">
                <a:latin typeface="Aharoni"/>
              </a:rPr>
              <a:t>Malaria</a:t>
            </a:r>
          </a:p>
          <a:p>
            <a:r>
              <a:rPr lang="en-US" sz="3200" dirty="0" smtClean="0">
                <a:latin typeface="Aharoni"/>
              </a:rPr>
              <a:t>Toxoplasmosis (in </a:t>
            </a:r>
            <a:r>
              <a:rPr lang="en-US" sz="3200" dirty="0" err="1" smtClean="0">
                <a:latin typeface="Aharoni"/>
              </a:rPr>
              <a:t>immunosuppressed</a:t>
            </a:r>
            <a:r>
              <a:rPr lang="en-US" sz="3200" dirty="0" smtClean="0">
                <a:latin typeface="Aharoni"/>
              </a:rPr>
              <a:t>) </a:t>
            </a:r>
          </a:p>
          <a:p>
            <a:r>
              <a:rPr lang="en-US" sz="3200" dirty="0" err="1" smtClean="0">
                <a:latin typeface="Aharoni"/>
              </a:rPr>
              <a:t>Trypanosomiasis</a:t>
            </a:r>
            <a:endParaRPr lang="en-US" sz="3200" dirty="0" smtClean="0">
              <a:latin typeface="Aharoni"/>
            </a:endParaRPr>
          </a:p>
          <a:p>
            <a:r>
              <a:rPr lang="en-US" sz="3200" dirty="0" smtClean="0">
                <a:latin typeface="Aharoni"/>
              </a:rPr>
              <a:t>Amoebic abscess</a:t>
            </a:r>
          </a:p>
          <a:p>
            <a:pPr lvl="0"/>
            <a:endParaRPr lang="en-GB" sz="3200" dirty="0" smtClean="0">
              <a:ln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GB" sz="4400" dirty="0" err="1" smtClean="0">
                <a:latin typeface="Aharoni"/>
              </a:rPr>
              <a:t>P</a:t>
            </a:r>
            <a:r>
              <a:rPr lang="en-GB" sz="4400" dirty="0" err="1" smtClean="0">
                <a:ln/>
                <a:effectLst/>
                <a:latin typeface="Aharoni"/>
              </a:rPr>
              <a:t>rotozoal</a:t>
            </a:r>
            <a:endParaRPr lang="en-US" dirty="0">
              <a:latin typeface="Aharon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28794" y="1481329"/>
            <a:ext cx="6758006" cy="1947672"/>
          </a:xfrm>
        </p:spPr>
        <p:txBody>
          <a:bodyPr/>
          <a:lstStyle/>
          <a:p>
            <a:pPr lvl="1">
              <a:buFont typeface="Wingdings" pitchFamily="2" charset="2"/>
              <a:buChar char="Ø"/>
            </a:pPr>
            <a:r>
              <a:rPr lang="en-GB" sz="2800" dirty="0" err="1" smtClean="0">
                <a:ln/>
              </a:rPr>
              <a:t>Cysticercosis</a:t>
            </a:r>
            <a:endParaRPr lang="en-GB" sz="2800" dirty="0" smtClean="0">
              <a:ln/>
            </a:endParaRPr>
          </a:p>
          <a:p>
            <a:pPr lvl="1">
              <a:buFont typeface="Wingdings" pitchFamily="2" charset="2"/>
              <a:buChar char="Ø"/>
            </a:pPr>
            <a:r>
              <a:rPr lang="en-GB" sz="2800" dirty="0" err="1" smtClean="0">
                <a:ln/>
              </a:rPr>
              <a:t>Schistosomiasis</a:t>
            </a:r>
            <a:r>
              <a:rPr lang="en-GB" sz="2800" dirty="0" smtClean="0">
                <a:ln/>
              </a:rPr>
              <a:t> </a:t>
            </a:r>
          </a:p>
          <a:p>
            <a:pPr lvl="1">
              <a:buFont typeface="Wingdings" pitchFamily="2" charset="2"/>
              <a:buChar char="Ø"/>
            </a:pPr>
            <a:r>
              <a:rPr lang="en-GB" sz="2800" dirty="0" err="1" smtClean="0">
                <a:ln/>
              </a:rPr>
              <a:t>Hydatid</a:t>
            </a:r>
            <a:r>
              <a:rPr lang="en-GB" sz="2800" dirty="0" smtClean="0">
                <a:ln/>
              </a:rPr>
              <a:t> disease</a:t>
            </a:r>
          </a:p>
          <a:p>
            <a:pPr lvl="1">
              <a:buFont typeface="Wingdings" pitchFamily="2" charset="2"/>
              <a:buChar char="Ø"/>
            </a:pPr>
            <a:r>
              <a:rPr lang="en-GB" sz="2800" dirty="0" err="1" smtClean="0">
                <a:ln/>
              </a:rPr>
              <a:t>Strongyloidiosis</a:t>
            </a:r>
            <a:r>
              <a:rPr lang="en-GB" sz="2800" dirty="0" smtClean="0">
                <a:ln/>
              </a:rPr>
              <a:t>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GB" sz="4400" dirty="0" err="1" smtClean="0">
                <a:ln/>
                <a:latin typeface="Aharoni"/>
              </a:rPr>
              <a:t>Helminthic</a:t>
            </a:r>
            <a:r>
              <a:rPr lang="en-GB" sz="4400" dirty="0" smtClean="0">
                <a:ln/>
                <a:latin typeface="Aharoni"/>
              </a:rPr>
              <a:t> infection</a:t>
            </a:r>
            <a:br>
              <a:rPr lang="en-GB" sz="4400" dirty="0" smtClean="0">
                <a:ln/>
                <a:latin typeface="Aharoni"/>
              </a:rPr>
            </a:br>
            <a:endParaRPr lang="en-US" dirty="0">
              <a:latin typeface="Aharon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071670" y="1785927"/>
            <a:ext cx="6543692" cy="1714512"/>
          </a:xfrm>
        </p:spPr>
        <p:txBody>
          <a:bodyPr/>
          <a:lstStyle/>
          <a:p>
            <a:r>
              <a:rPr lang="en-US" dirty="0" smtClean="0"/>
              <a:t>Creutzfeldt-Jakob disease </a:t>
            </a:r>
          </a:p>
          <a:p>
            <a:r>
              <a:rPr lang="en-US" dirty="0" err="1" smtClean="0"/>
              <a:t>Kuru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Aharoni"/>
              </a:rPr>
              <a:t>Prion</a:t>
            </a:r>
            <a:r>
              <a:rPr lang="en-US" dirty="0" smtClean="0">
                <a:latin typeface="Aharoni"/>
              </a:rPr>
              <a:t> diseases</a:t>
            </a:r>
            <a:endParaRPr lang="en-US" dirty="0">
              <a:latin typeface="Aharoni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1518</TotalTime>
  <Words>1947</Words>
  <Application>Microsoft Office PowerPoint</Application>
  <PresentationFormat>On-screen Show (4:3)</PresentationFormat>
  <Paragraphs>538</Paragraphs>
  <Slides>65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65</vt:i4>
      </vt:variant>
    </vt:vector>
  </HeadingPairs>
  <TitlesOfParts>
    <vt:vector size="66" baseType="lpstr">
      <vt:lpstr>Concourse</vt:lpstr>
      <vt:lpstr>Slide 1</vt:lpstr>
      <vt:lpstr>Introduction</vt:lpstr>
      <vt:lpstr>Causes OF CNS Infections</vt:lpstr>
      <vt:lpstr>Bacterial</vt:lpstr>
      <vt:lpstr>Viral</vt:lpstr>
      <vt:lpstr>Fungal</vt:lpstr>
      <vt:lpstr>Protozoal</vt:lpstr>
      <vt:lpstr>Helminthic infection </vt:lpstr>
      <vt:lpstr>Prion diseases</vt:lpstr>
      <vt:lpstr> Meningitis </vt:lpstr>
      <vt:lpstr>Causes of meningitis</vt:lpstr>
      <vt:lpstr>Bacterial causes of meningitis</vt:lpstr>
      <vt:lpstr>Pathophysiology</vt:lpstr>
      <vt:lpstr>Slide 14</vt:lpstr>
      <vt:lpstr>Slide 15</vt:lpstr>
      <vt:lpstr>Clinical presentations</vt:lpstr>
      <vt:lpstr>Clinical presentations contd..</vt:lpstr>
      <vt:lpstr>Complications of meningococcal septicaemia</vt:lpstr>
      <vt:lpstr>Diagnosis:</vt:lpstr>
      <vt:lpstr>Cerebrospinal fluid study in meningitis</vt:lpstr>
      <vt:lpstr>Differential diagnosis</vt:lpstr>
      <vt:lpstr>Treatment of pyogenic meningitis of unknown cause</vt:lpstr>
      <vt:lpstr>Adjunctive dexamethasone for bacterial meningitis in children</vt:lpstr>
      <vt:lpstr>Complications of pyogenic meningitis </vt:lpstr>
      <vt:lpstr>Viral meningitis</vt:lpstr>
      <vt:lpstr>Clinical presentations</vt:lpstr>
      <vt:lpstr>Laboratory diagnosis</vt:lpstr>
      <vt:lpstr>Slide 28</vt:lpstr>
      <vt:lpstr>Differential diagnosis </vt:lpstr>
      <vt:lpstr> Treatment of viral meningitis </vt:lpstr>
      <vt:lpstr>Viral encephalitis</vt:lpstr>
      <vt:lpstr> Clinical presentations </vt:lpstr>
      <vt:lpstr> Aetiology </vt:lpstr>
      <vt:lpstr>Laboratory diagnosis</vt:lpstr>
      <vt:lpstr>Differential diagnosis</vt:lpstr>
      <vt:lpstr>Treatments of  Viral encephalitis</vt:lpstr>
      <vt:lpstr> </vt:lpstr>
      <vt:lpstr>Clinical features</vt:lpstr>
      <vt:lpstr>Clinical features contd..</vt:lpstr>
      <vt:lpstr>Laboratory diagnosis</vt:lpstr>
      <vt:lpstr>Tuberculoma </vt:lpstr>
      <vt:lpstr>Diagnosis  of Tuberculoma </vt:lpstr>
      <vt:lpstr>Treatment of intracranial Tuberculous infection </vt:lpstr>
      <vt:lpstr>Chronic encephalitis </vt:lpstr>
      <vt:lpstr>Brain abscess</vt:lpstr>
      <vt:lpstr>Route of infection   </vt:lpstr>
      <vt:lpstr>Aetiology</vt:lpstr>
      <vt:lpstr>Slide 48</vt:lpstr>
      <vt:lpstr>Clinical presentations</vt:lpstr>
      <vt:lpstr>Diagnosis</vt:lpstr>
      <vt:lpstr>Differential diagnosis</vt:lpstr>
      <vt:lpstr>Treatment of brain abscess</vt:lpstr>
      <vt:lpstr>Treatment of brain abscess contd..</vt:lpstr>
      <vt:lpstr>Chronic and recurrent meningitis</vt:lpstr>
      <vt:lpstr>Five categories</vt:lpstr>
      <vt:lpstr>Slide 56</vt:lpstr>
      <vt:lpstr>Causes </vt:lpstr>
      <vt:lpstr>Slide 58</vt:lpstr>
      <vt:lpstr>Recurrent meningitis </vt:lpstr>
      <vt:lpstr>Causes  </vt:lpstr>
      <vt:lpstr>Slide 61</vt:lpstr>
      <vt:lpstr>Slide 62</vt:lpstr>
      <vt:lpstr>Laboratory diagnosis</vt:lpstr>
      <vt:lpstr>Empirical treatment</vt:lpstr>
      <vt:lpstr>Slide 65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suparna</dc:creator>
  <cp:lastModifiedBy>user</cp:lastModifiedBy>
  <cp:revision>219</cp:revision>
  <dcterms:created xsi:type="dcterms:W3CDTF">2010-08-04T10:31:28Z</dcterms:created>
  <dcterms:modified xsi:type="dcterms:W3CDTF">2024-11-05T07:12:51Z</dcterms:modified>
</cp:coreProperties>
</file>