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340" r:id="rId2"/>
    <p:sldId id="428" r:id="rId3"/>
    <p:sldId id="431" r:id="rId4"/>
    <p:sldId id="432" r:id="rId5"/>
    <p:sldId id="270" r:id="rId6"/>
    <p:sldId id="271" r:id="rId7"/>
    <p:sldId id="272" r:id="rId8"/>
    <p:sldId id="273" r:id="rId9"/>
    <p:sldId id="274" r:id="rId10"/>
    <p:sldId id="351" r:id="rId11"/>
    <p:sldId id="352" r:id="rId12"/>
    <p:sldId id="433" r:id="rId13"/>
    <p:sldId id="345" r:id="rId14"/>
    <p:sldId id="342" r:id="rId15"/>
    <p:sldId id="343" r:id="rId16"/>
    <p:sldId id="344" r:id="rId17"/>
    <p:sldId id="396" r:id="rId18"/>
    <p:sldId id="394" r:id="rId19"/>
    <p:sldId id="395" r:id="rId20"/>
    <p:sldId id="348" r:id="rId21"/>
    <p:sldId id="349" r:id="rId22"/>
    <p:sldId id="471" r:id="rId23"/>
    <p:sldId id="472" r:id="rId24"/>
    <p:sldId id="350" r:id="rId25"/>
    <p:sldId id="278" r:id="rId26"/>
    <p:sldId id="279" r:id="rId27"/>
    <p:sldId id="280" r:id="rId28"/>
    <p:sldId id="353" r:id="rId29"/>
    <p:sldId id="281" r:id="rId30"/>
    <p:sldId id="282" r:id="rId31"/>
    <p:sldId id="283" r:id="rId32"/>
    <p:sldId id="284" r:id="rId33"/>
    <p:sldId id="285" r:id="rId34"/>
    <p:sldId id="286" r:id="rId35"/>
    <p:sldId id="287" r:id="rId36"/>
    <p:sldId id="341" r:id="rId37"/>
    <p:sldId id="290" r:id="rId38"/>
    <p:sldId id="292" r:id="rId39"/>
    <p:sldId id="293" r:id="rId40"/>
    <p:sldId id="294" r:id="rId41"/>
    <p:sldId id="295" r:id="rId42"/>
    <p:sldId id="296" r:id="rId43"/>
    <p:sldId id="297" r:id="rId44"/>
    <p:sldId id="298" r:id="rId45"/>
    <p:sldId id="359" r:id="rId46"/>
    <p:sldId id="299" r:id="rId47"/>
    <p:sldId id="355" r:id="rId48"/>
    <p:sldId id="456" r:id="rId49"/>
    <p:sldId id="457" r:id="rId50"/>
    <p:sldId id="458" r:id="rId51"/>
    <p:sldId id="439" r:id="rId52"/>
    <p:sldId id="434" r:id="rId53"/>
    <p:sldId id="435" r:id="rId54"/>
    <p:sldId id="436" r:id="rId55"/>
    <p:sldId id="437" r:id="rId56"/>
    <p:sldId id="438" r:id="rId57"/>
    <p:sldId id="455" r:id="rId58"/>
    <p:sldId id="453" r:id="rId59"/>
    <p:sldId id="454" r:id="rId60"/>
    <p:sldId id="440" r:id="rId61"/>
    <p:sldId id="354" r:id="rId62"/>
    <p:sldId id="356" r:id="rId63"/>
    <p:sldId id="357" r:id="rId64"/>
    <p:sldId id="288" r:id="rId65"/>
    <p:sldId id="459" r:id="rId66"/>
    <p:sldId id="460" r:id="rId67"/>
    <p:sldId id="461" r:id="rId68"/>
    <p:sldId id="441" r:id="rId69"/>
    <p:sldId id="301" r:id="rId70"/>
    <p:sldId id="300" r:id="rId71"/>
    <p:sldId id="302" r:id="rId72"/>
    <p:sldId id="303" r:id="rId73"/>
    <p:sldId id="304" r:id="rId74"/>
    <p:sldId id="305" r:id="rId75"/>
    <p:sldId id="358" r:id="rId76"/>
    <p:sldId id="362" r:id="rId77"/>
    <p:sldId id="442" r:id="rId78"/>
    <p:sldId id="468" r:id="rId79"/>
    <p:sldId id="469" r:id="rId80"/>
    <p:sldId id="417" r:id="rId81"/>
    <p:sldId id="463" r:id="rId82"/>
    <p:sldId id="364" r:id="rId83"/>
    <p:sldId id="462" r:id="rId84"/>
    <p:sldId id="366" r:id="rId85"/>
    <p:sldId id="398" r:id="rId86"/>
    <p:sldId id="400" r:id="rId87"/>
    <p:sldId id="367" r:id="rId88"/>
    <p:sldId id="368" r:id="rId89"/>
    <p:sldId id="415" r:id="rId90"/>
    <p:sldId id="470" r:id="rId91"/>
    <p:sldId id="423" r:id="rId92"/>
    <p:sldId id="404" r:id="rId93"/>
    <p:sldId id="370" r:id="rId94"/>
    <p:sldId id="403" r:id="rId95"/>
    <p:sldId id="475" r:id="rId96"/>
    <p:sldId id="476" r:id="rId97"/>
    <p:sldId id="473" r:id="rId98"/>
    <p:sldId id="474" r:id="rId99"/>
    <p:sldId id="409" r:id="rId100"/>
    <p:sldId id="410" r:id="rId101"/>
    <p:sldId id="413" r:id="rId102"/>
    <p:sldId id="372" r:id="rId103"/>
    <p:sldId id="425" r:id="rId104"/>
    <p:sldId id="373" r:id="rId105"/>
    <p:sldId id="406" r:id="rId106"/>
    <p:sldId id="374" r:id="rId107"/>
    <p:sldId id="375" r:id="rId108"/>
    <p:sldId id="430" r:id="rId109"/>
    <p:sldId id="467" r:id="rId110"/>
    <p:sldId id="443" r:id="rId111"/>
    <p:sldId id="445" r:id="rId112"/>
    <p:sldId id="444" r:id="rId113"/>
    <p:sldId id="393" r:id="rId114"/>
    <p:sldId id="390" r:id="rId115"/>
    <p:sldId id="391" r:id="rId116"/>
    <p:sldId id="446" r:id="rId117"/>
    <p:sldId id="447" r:id="rId118"/>
    <p:sldId id="464" r:id="rId119"/>
    <p:sldId id="465" r:id="rId120"/>
    <p:sldId id="448" r:id="rId121"/>
    <p:sldId id="449" r:id="rId122"/>
    <p:sldId id="451" r:id="rId123"/>
    <p:sldId id="452" r:id="rId124"/>
    <p:sldId id="450" r:id="rId125"/>
    <p:sldId id="426"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683" autoAdjust="0"/>
  </p:normalViewPr>
  <p:slideViewPr>
    <p:cSldViewPr>
      <p:cViewPr varScale="1">
        <p:scale>
          <a:sx n="68" d="100"/>
          <a:sy n="68" d="100"/>
        </p:scale>
        <p:origin x="-143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C87D54-76E6-4B5C-BD0F-E0C8F0E7F1FD}" type="datetimeFigureOut">
              <a:rPr lang="en-US" smtClean="0"/>
              <a:pPr/>
              <a:t>12/24/2022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A2F3A-CBFE-4E9C-B43C-428F0E65C5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9A2F3A-CBFE-4E9C-B43C-428F0E65C593}"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sz="1200" dirty="0" smtClean="0"/>
          </a:p>
        </p:txBody>
      </p:sp>
      <p:sp>
        <p:nvSpPr>
          <p:cNvPr id="4" name="Slide Number Placeholder 3"/>
          <p:cNvSpPr>
            <a:spLocks noGrp="1"/>
          </p:cNvSpPr>
          <p:nvPr>
            <p:ph type="sldNum" sz="quarter" idx="10"/>
          </p:nvPr>
        </p:nvSpPr>
        <p:spPr/>
        <p:txBody>
          <a:bodyPr/>
          <a:lstStyle/>
          <a:p>
            <a:fld id="{149A2F3A-CBFE-4E9C-B43C-428F0E65C593}"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9A2F3A-CBFE-4E9C-B43C-428F0E65C593}" type="slidenum">
              <a:rPr lang="en-US" smtClean="0"/>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9A2F3A-CBFE-4E9C-B43C-428F0E65C593}" type="slidenum">
              <a:rPr lang="en-US" smtClean="0"/>
              <a:pPr/>
              <a:t>29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9A2F3A-CBFE-4E9C-B43C-428F0E65C593}" type="slidenum">
              <a:rPr lang="en-US" smtClean="0"/>
              <a:pPr/>
              <a:t>31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rgbClr val="FF0000"/>
                </a:solidFill>
              </a:rPr>
              <a:t>Ans</a:t>
            </a:r>
            <a:r>
              <a:rPr lang="en-US" sz="1200" dirty="0" smtClean="0">
                <a:solidFill>
                  <a:srgbClr val="FF0000"/>
                </a:solidFill>
              </a:rPr>
              <a:t>: </a:t>
            </a:r>
            <a:r>
              <a:rPr lang="en-US" sz="1200" dirty="0" err="1" smtClean="0">
                <a:solidFill>
                  <a:srgbClr val="FF0000"/>
                </a:solidFill>
              </a:rPr>
              <a:t>Athero</a:t>
            </a:r>
            <a:r>
              <a:rPr lang="en-US" sz="1200" dirty="0" smtClean="0">
                <a:solidFill>
                  <a:srgbClr val="FF0000"/>
                </a:solidFill>
              </a:rPr>
              <a:t>-embolism.</a:t>
            </a:r>
          </a:p>
          <a:p>
            <a:endParaRPr lang="en-US" dirty="0"/>
          </a:p>
        </p:txBody>
      </p:sp>
      <p:sp>
        <p:nvSpPr>
          <p:cNvPr id="4" name="Slide Number Placeholder 3"/>
          <p:cNvSpPr>
            <a:spLocks noGrp="1"/>
          </p:cNvSpPr>
          <p:nvPr>
            <p:ph type="sldNum" sz="quarter" idx="10"/>
          </p:nvPr>
        </p:nvSpPr>
        <p:spPr/>
        <p:txBody>
          <a:bodyPr/>
          <a:lstStyle/>
          <a:p>
            <a:fld id="{149A2F3A-CBFE-4E9C-B43C-428F0E65C593}" type="slidenum">
              <a:rPr lang="en-US" smtClean="0"/>
              <a:pPr/>
              <a:t>37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9A2F3A-CBFE-4E9C-B43C-428F0E65C593}" type="slidenum">
              <a:rPr lang="en-US" smtClean="0"/>
              <a:pPr/>
              <a:t>101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9A2F3A-CBFE-4E9C-B43C-428F0E65C593}" type="slidenum">
              <a:rPr lang="en-US" smtClean="0"/>
              <a:pPr/>
              <a:t>113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D26718-CE3A-4339-ABEC-CABF9310E119}" type="datetimeFigureOut">
              <a:rPr lang="en-US" smtClean="0"/>
              <a:pPr/>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7646C8-7A9B-4353-A5CE-8AAA93B6E6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26718-CE3A-4339-ABEC-CABF9310E119}" type="datetimeFigureOut">
              <a:rPr lang="en-US" smtClean="0"/>
              <a:pPr/>
              <a:t>12/24/2022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646C8-7A9B-4353-A5CE-8AAA93B6E6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01.png"/></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457200" y="152400"/>
            <a:ext cx="7924800" cy="1066800"/>
          </a:xfrm>
        </p:spPr>
        <p:txBody>
          <a:bodyPr>
            <a:normAutofit fontScale="90000"/>
          </a:bodyPr>
          <a:lstStyle/>
          <a:p>
            <a:pPr algn="l" eaLnBrk="1" hangingPunct="1"/>
            <a:r>
              <a:rPr lang="en-US" sz="4800" b="1" dirty="0" smtClean="0">
                <a:solidFill>
                  <a:srgbClr val="FF0000"/>
                </a:solidFill>
                <a:latin typeface="Comic Sans MS" pitchFamily="66" charset="0"/>
              </a:rPr>
              <a:t>Hypodense lesion in CT brain</a:t>
            </a:r>
          </a:p>
        </p:txBody>
      </p:sp>
      <p:sp>
        <p:nvSpPr>
          <p:cNvPr id="16387" name="Subtitle 2"/>
          <p:cNvSpPr>
            <a:spLocks noGrp="1"/>
          </p:cNvSpPr>
          <p:nvPr>
            <p:ph type="subTitle" idx="1"/>
          </p:nvPr>
        </p:nvSpPr>
        <p:spPr>
          <a:xfrm>
            <a:off x="1676400" y="4953000"/>
            <a:ext cx="5638800" cy="1752600"/>
          </a:xfrm>
        </p:spPr>
        <p:txBody>
          <a:bodyPr>
            <a:normAutofit lnSpcReduction="10000"/>
          </a:bodyPr>
          <a:lstStyle/>
          <a:p>
            <a:pPr>
              <a:defRPr/>
            </a:pPr>
            <a:r>
              <a:rPr lang="en-US" sz="3600" b="1" dirty="0" smtClean="0">
                <a:solidFill>
                  <a:srgbClr val="0070C0"/>
                </a:solidFill>
              </a:rPr>
              <a:t>Dr. Aminur Rahman</a:t>
            </a:r>
          </a:p>
          <a:p>
            <a:pPr>
              <a:defRPr/>
            </a:pPr>
            <a:r>
              <a:rPr lang="en-US" sz="1100" b="1" dirty="0" smtClean="0">
                <a:solidFill>
                  <a:srgbClr val="00B050"/>
                </a:solidFill>
              </a:rPr>
              <a:t>FCPS (Med), MD(Neuro) ,FINR (Switzerland), MACP (USA)</a:t>
            </a:r>
          </a:p>
          <a:p>
            <a:pPr>
              <a:defRPr/>
            </a:pPr>
            <a:r>
              <a:rPr lang="en-US" sz="1100" b="1" dirty="0" smtClean="0">
                <a:solidFill>
                  <a:srgbClr val="00B050"/>
                </a:solidFill>
              </a:rPr>
              <a:t>Fellow Interventional Neuroradiology (Thailand) </a:t>
            </a:r>
          </a:p>
          <a:p>
            <a:pPr>
              <a:defRPr/>
            </a:pPr>
            <a:r>
              <a:rPr lang="en-US" sz="1600" b="1" dirty="0" smtClean="0"/>
              <a:t>Assistant Professor </a:t>
            </a:r>
          </a:p>
          <a:p>
            <a:pPr>
              <a:defRPr/>
            </a:pPr>
            <a:r>
              <a:rPr lang="en-US" sz="1400" dirty="0" smtClean="0"/>
              <a:t>Department of Neurology</a:t>
            </a:r>
          </a:p>
          <a:p>
            <a:pPr>
              <a:defRPr/>
            </a:pPr>
            <a:r>
              <a:rPr lang="en-US" sz="1400" b="1" dirty="0" smtClean="0"/>
              <a:t>Sir Salimullah Medical College </a:t>
            </a:r>
          </a:p>
          <a:p>
            <a:pPr eaLnBrk="1" hangingPunct="1">
              <a:defRPr/>
            </a:pPr>
            <a:endParaRPr lang="en-US" sz="1000" dirty="0" smtClean="0"/>
          </a:p>
        </p:txBody>
      </p:sp>
      <p:pic>
        <p:nvPicPr>
          <p:cNvPr id="5124" name="Picture 2"/>
          <p:cNvPicPr>
            <a:picLocks noChangeAspect="1" noChangeArrowheads="1"/>
          </p:cNvPicPr>
          <p:nvPr/>
        </p:nvPicPr>
        <p:blipFill>
          <a:blip r:embed="rId2"/>
          <a:srcRect/>
          <a:stretch>
            <a:fillRect/>
          </a:stretch>
        </p:blipFill>
        <p:spPr bwMode="auto">
          <a:xfrm>
            <a:off x="4343400" y="1600200"/>
            <a:ext cx="2362200" cy="3002824"/>
          </a:xfrm>
          <a:prstGeom prst="rect">
            <a:avLst/>
          </a:prstGeom>
          <a:noFill/>
          <a:ln w="9525">
            <a:noFill/>
            <a:miter lim="800000"/>
            <a:headEnd/>
            <a:tailEnd/>
          </a:ln>
        </p:spPr>
      </p:pic>
      <p:pic>
        <p:nvPicPr>
          <p:cNvPr id="6" name="Picture 2"/>
          <p:cNvPicPr>
            <a:picLocks noChangeAspect="1" noChangeArrowheads="1"/>
          </p:cNvPicPr>
          <p:nvPr/>
        </p:nvPicPr>
        <p:blipFill>
          <a:blip r:embed="rId3"/>
          <a:srcRect l="47826" b="2279"/>
          <a:stretch>
            <a:fillRect/>
          </a:stretch>
        </p:blipFill>
        <p:spPr bwMode="auto">
          <a:xfrm>
            <a:off x="1752600" y="1600200"/>
            <a:ext cx="2438400" cy="297180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838200" y="274638"/>
            <a:ext cx="7848600" cy="792162"/>
          </a:xfrm>
        </p:spPr>
        <p:txBody>
          <a:bodyPr>
            <a:normAutofit/>
          </a:bodyPr>
          <a:lstStyle/>
          <a:p>
            <a:r>
              <a:rPr lang="en-US" sz="4000" b="1" dirty="0" smtClean="0">
                <a:solidFill>
                  <a:srgbClr val="0070C0"/>
                </a:solidFill>
              </a:rPr>
              <a:t>Functional areas of brain </a:t>
            </a:r>
          </a:p>
        </p:txBody>
      </p:sp>
      <p:pic>
        <p:nvPicPr>
          <p:cNvPr id="103427" name="Picture 2"/>
          <p:cNvPicPr>
            <a:picLocks noGrp="1" noChangeAspect="1" noChangeArrowheads="1"/>
          </p:cNvPicPr>
          <p:nvPr>
            <p:ph idx="1"/>
          </p:nvPr>
        </p:nvPicPr>
        <p:blipFill>
          <a:blip r:embed="rId2">
            <a:lum bright="-20000" contrast="40000"/>
          </a:blip>
          <a:srcRect/>
          <a:stretch>
            <a:fillRect/>
          </a:stretch>
        </p:blipFill>
        <p:spPr>
          <a:xfrm>
            <a:off x="1524000" y="1371600"/>
            <a:ext cx="6172201" cy="4719779"/>
          </a:xfrm>
          <a:noFill/>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457200" y="274638"/>
            <a:ext cx="8229600" cy="639762"/>
          </a:xfrm>
        </p:spPr>
        <p:txBody>
          <a:bodyPr>
            <a:normAutofit fontScale="90000"/>
          </a:bodyPr>
          <a:lstStyle/>
          <a:p>
            <a:r>
              <a:rPr lang="en-US" sz="4000" b="1" dirty="0" smtClean="0">
                <a:solidFill>
                  <a:srgbClr val="0070C0"/>
                </a:solidFill>
              </a:rPr>
              <a:t>Malignant astrocytoma</a:t>
            </a:r>
          </a:p>
        </p:txBody>
      </p:sp>
      <p:pic>
        <p:nvPicPr>
          <p:cNvPr id="157699" name="Picture 2"/>
          <p:cNvPicPr>
            <a:picLocks noChangeAspect="1" noChangeArrowheads="1"/>
          </p:cNvPicPr>
          <p:nvPr/>
        </p:nvPicPr>
        <p:blipFill>
          <a:blip r:embed="rId2"/>
          <a:srcRect/>
          <a:stretch>
            <a:fillRect/>
          </a:stretch>
        </p:blipFill>
        <p:spPr bwMode="auto">
          <a:xfrm>
            <a:off x="675809" y="1295400"/>
            <a:ext cx="3667591" cy="4800600"/>
          </a:xfrm>
          <a:prstGeom prst="rect">
            <a:avLst/>
          </a:prstGeom>
          <a:noFill/>
          <a:ln w="9525">
            <a:noFill/>
            <a:miter lim="800000"/>
            <a:headEnd/>
            <a:tailEnd/>
          </a:ln>
        </p:spPr>
      </p:pic>
      <p:pic>
        <p:nvPicPr>
          <p:cNvPr id="157700" name="Picture 3"/>
          <p:cNvPicPr>
            <a:picLocks noChangeAspect="1" noChangeArrowheads="1"/>
          </p:cNvPicPr>
          <p:nvPr/>
        </p:nvPicPr>
        <p:blipFill>
          <a:blip r:embed="rId3"/>
          <a:srcRect/>
          <a:stretch>
            <a:fillRect/>
          </a:stretch>
        </p:blipFill>
        <p:spPr bwMode="auto">
          <a:xfrm>
            <a:off x="4648200" y="1295400"/>
            <a:ext cx="3810000" cy="4786476"/>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normAutofit/>
          </a:bodyPr>
          <a:lstStyle/>
          <a:p>
            <a:r>
              <a:rPr lang="en-US" sz="4000" b="1" dirty="0" smtClean="0">
                <a:solidFill>
                  <a:srgbClr val="0070C0"/>
                </a:solidFill>
              </a:rPr>
              <a:t>Brain abscess</a:t>
            </a:r>
          </a:p>
        </p:txBody>
      </p:sp>
      <p:pic>
        <p:nvPicPr>
          <p:cNvPr id="23553" name="Picture 1"/>
          <p:cNvPicPr>
            <a:picLocks noChangeAspect="1" noChangeArrowheads="1"/>
          </p:cNvPicPr>
          <p:nvPr/>
        </p:nvPicPr>
        <p:blipFill>
          <a:blip r:embed="rId3"/>
          <a:srcRect l="11295" r="13405"/>
          <a:stretch>
            <a:fillRect/>
          </a:stretch>
        </p:blipFill>
        <p:spPr bwMode="auto">
          <a:xfrm>
            <a:off x="1524000" y="1981200"/>
            <a:ext cx="2514600" cy="3355419"/>
          </a:xfrm>
          <a:prstGeom prst="rect">
            <a:avLst/>
          </a:prstGeom>
          <a:noFill/>
          <a:ln w="9525">
            <a:noFill/>
            <a:miter lim="800000"/>
            <a:headEnd/>
            <a:tailEnd/>
          </a:ln>
          <a:effectLst/>
        </p:spPr>
      </p:pic>
      <p:pic>
        <p:nvPicPr>
          <p:cNvPr id="23554" name="Picture 2"/>
          <p:cNvPicPr>
            <a:picLocks noChangeAspect="1" noChangeArrowheads="1"/>
          </p:cNvPicPr>
          <p:nvPr/>
        </p:nvPicPr>
        <p:blipFill>
          <a:blip r:embed="rId4"/>
          <a:srcRect l="9401" r="11633"/>
          <a:stretch>
            <a:fillRect/>
          </a:stretch>
        </p:blipFill>
        <p:spPr bwMode="auto">
          <a:xfrm>
            <a:off x="4267200" y="1905000"/>
            <a:ext cx="2667000" cy="3393566"/>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990600" y="1905000"/>
            <a:ext cx="7543800" cy="2819400"/>
          </a:xfrm>
        </p:spPr>
        <p:txBody>
          <a:bodyPr>
            <a:normAutofit fontScale="90000"/>
          </a:bodyPr>
          <a:lstStyle/>
          <a:p>
            <a:pPr marL="742950" indent="-742950" algn="l"/>
            <a:r>
              <a:rPr lang="en-US" sz="2800" dirty="0" smtClean="0">
                <a:solidFill>
                  <a:srgbClr val="FF0000"/>
                </a:solidFill>
              </a:rPr>
              <a:t/>
            </a:r>
            <a:br>
              <a:rPr lang="en-US" sz="2800" dirty="0" smtClean="0">
                <a:solidFill>
                  <a:srgbClr val="FF0000"/>
                </a:solidFill>
              </a:rPr>
            </a:br>
            <a:r>
              <a:rPr lang="en-US" sz="2800" dirty="0" smtClean="0"/>
              <a:t>1</a:t>
            </a:r>
            <a:r>
              <a:rPr lang="en-US" sz="2800" dirty="0" smtClean="0">
                <a:solidFill>
                  <a:srgbClr val="FF0000"/>
                </a:solidFill>
              </a:rPr>
              <a:t>.</a:t>
            </a:r>
            <a:r>
              <a:rPr lang="en-US" sz="2800" dirty="0" smtClean="0"/>
              <a:t>Tuberculoma </a:t>
            </a:r>
            <a:br>
              <a:rPr lang="en-US" sz="2800" dirty="0" smtClean="0"/>
            </a:br>
            <a:r>
              <a:rPr lang="en-US" sz="2800" dirty="0" smtClean="0"/>
              <a:t>2. </a:t>
            </a:r>
            <a:r>
              <a:rPr lang="en-US" sz="2800" dirty="0" smtClean="0"/>
              <a:t>Secondaries </a:t>
            </a:r>
            <a:r>
              <a:rPr lang="en-US" sz="2800" dirty="0" smtClean="0"/>
              <a:t/>
            </a:r>
            <a:br>
              <a:rPr lang="en-US" sz="2800" dirty="0" smtClean="0"/>
            </a:br>
            <a:r>
              <a:rPr lang="en-US" sz="2800" dirty="0" smtClean="0"/>
              <a:t>3. </a:t>
            </a:r>
            <a:r>
              <a:rPr lang="en-US" sz="2800" smtClean="0"/>
              <a:t>Multiple </a:t>
            </a:r>
            <a:r>
              <a:rPr lang="en-US" sz="2800" smtClean="0"/>
              <a:t>abscess</a:t>
            </a:r>
            <a:r>
              <a:rPr lang="en-US" sz="2800" dirty="0" smtClean="0"/>
              <a:t/>
            </a:r>
            <a:br>
              <a:rPr lang="en-US" sz="2800" dirty="0" smtClean="0"/>
            </a:br>
            <a:r>
              <a:rPr lang="en-US" sz="2800" dirty="0" smtClean="0"/>
              <a:t>Same D/D but sequence is changed:</a:t>
            </a:r>
            <a:br>
              <a:rPr lang="en-US" sz="2800" dirty="0" smtClean="0"/>
            </a:br>
            <a:r>
              <a:rPr lang="en-US" sz="2800" b="1" dirty="0" smtClean="0">
                <a:solidFill>
                  <a:srgbClr val="FF0000"/>
                </a:solidFill>
              </a:rPr>
              <a:t>**</a:t>
            </a:r>
            <a:r>
              <a:rPr lang="en-US" sz="2800" dirty="0" smtClean="0"/>
              <a:t> Tuberculoma and metastasis is usually multiple whereas cerebral abscess is usually single. </a:t>
            </a:r>
            <a:r>
              <a:rPr lang="en-US" dirty="0" smtClean="0"/>
              <a:t/>
            </a:r>
            <a:br>
              <a:rPr lang="en-US" dirty="0" smtClean="0"/>
            </a:br>
            <a:endParaRPr lang="en-US" dirty="0" smtClean="0"/>
          </a:p>
        </p:txBody>
      </p:sp>
      <p:sp>
        <p:nvSpPr>
          <p:cNvPr id="3" name="Rectangle 2"/>
          <p:cNvSpPr/>
          <p:nvPr/>
        </p:nvSpPr>
        <p:spPr>
          <a:xfrm>
            <a:off x="762000" y="685800"/>
            <a:ext cx="6187912" cy="646331"/>
          </a:xfrm>
          <a:prstGeom prst="rect">
            <a:avLst/>
          </a:prstGeom>
        </p:spPr>
        <p:txBody>
          <a:bodyPr wrap="none">
            <a:spAutoFit/>
          </a:bodyPr>
          <a:lstStyle/>
          <a:p>
            <a:r>
              <a:rPr lang="en-US" sz="3600" b="1" dirty="0" smtClean="0">
                <a:solidFill>
                  <a:srgbClr val="0070C0"/>
                </a:solidFill>
              </a:rPr>
              <a:t>Multiple ring enhanced lesions </a:t>
            </a:r>
            <a:endParaRPr lang="en-US" sz="3600" dirty="0"/>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lvl="0"/>
            <a:r>
              <a:rPr lang="en-US" altLang="ja-JP" b="1" dirty="0" smtClean="0">
                <a:solidFill>
                  <a:srgbClr val="FF0000"/>
                </a:solidFill>
                <a:ea typeface="Times New Roman" pitchFamily="18" charset="0"/>
                <a:cs typeface="Calibri" pitchFamily="34" charset="0"/>
              </a:rPr>
              <a:t/>
            </a:r>
            <a:br>
              <a:rPr lang="en-US" altLang="ja-JP" b="1" dirty="0" smtClean="0">
                <a:solidFill>
                  <a:srgbClr val="FF0000"/>
                </a:solidFill>
                <a:ea typeface="Times New Roman" pitchFamily="18" charset="0"/>
                <a:cs typeface="Calibri" pitchFamily="34" charset="0"/>
              </a:rPr>
            </a:br>
            <a:r>
              <a:rPr lang="en-US" altLang="ja-JP" b="1" dirty="0" smtClean="0">
                <a:solidFill>
                  <a:srgbClr val="0070C0"/>
                </a:solidFill>
                <a:ea typeface="Times New Roman" pitchFamily="18" charset="0"/>
                <a:cs typeface="Calibri" pitchFamily="34" charset="0"/>
              </a:rPr>
              <a:t>Multiple cerebral metastases</a:t>
            </a:r>
            <a:r>
              <a:rPr lang="en-US" altLang="ja-JP" dirty="0" smtClean="0">
                <a:solidFill>
                  <a:srgbClr val="0070C0"/>
                </a:solidFill>
                <a:cs typeface="Arial" pitchFamily="34" charset="0"/>
              </a:rPr>
              <a:t/>
            </a:r>
            <a:br>
              <a:rPr lang="en-US" altLang="ja-JP" dirty="0" smtClean="0">
                <a:solidFill>
                  <a:srgbClr val="0070C0"/>
                </a:solidFill>
                <a:cs typeface="Arial" pitchFamily="34" charset="0"/>
              </a:rPr>
            </a:br>
            <a:endParaRPr lang="en-US" dirty="0">
              <a:solidFill>
                <a:srgbClr val="0070C0"/>
              </a:solidFill>
            </a:endParaRPr>
          </a:p>
        </p:txBody>
      </p:sp>
      <p:sp>
        <p:nvSpPr>
          <p:cNvPr id="122881" name="Rectangle 1"/>
          <p:cNvSpPr>
            <a:spLocks noChangeArrowheads="1"/>
          </p:cNvSpPr>
          <p:nvPr/>
        </p:nvSpPr>
        <p:spPr bwMode="auto">
          <a:xfrm>
            <a:off x="838200" y="1371600"/>
            <a:ext cx="6629400"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ja-JP" sz="1200" b="1" i="0" u="none" strike="noStrike" cap="none" normalizeH="0" baseline="0" dirty="0" smtClean="0">
              <a:ln>
                <a:noFill/>
              </a:ln>
              <a:solidFill>
                <a:srgbClr val="FF0000"/>
              </a:solidFill>
              <a:effectLst/>
              <a:latin typeface="Arial Narrow" pitchFamily="34" charset="0"/>
              <a:ea typeface="Times New Roman" pitchFamily="18"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400" b="1" i="0" u="none" strike="noStrike" cap="none" normalizeH="0" baseline="0" dirty="0" smtClean="0">
                <a:ln>
                  <a:noFill/>
                </a:ln>
                <a:solidFill>
                  <a:srgbClr val="FF0000"/>
                </a:solidFill>
                <a:effectLst/>
                <a:latin typeface="+mj-lt"/>
                <a:ea typeface="Times New Roman" pitchFamily="18" charset="0"/>
                <a:cs typeface="Calibri" pitchFamily="34" charset="0"/>
              </a:rPr>
              <a:t>Five primary tumors </a:t>
            </a:r>
            <a:r>
              <a:rPr kumimoji="0" lang="en-US" altLang="ja-JP" sz="2400" b="0" i="0" u="none" strike="noStrike" cap="none" normalizeH="0" baseline="0" dirty="0" smtClean="0">
                <a:ln>
                  <a:noFill/>
                </a:ln>
                <a:solidFill>
                  <a:schemeClr val="tx1"/>
                </a:solidFill>
                <a:effectLst/>
                <a:latin typeface="+mj-lt"/>
                <a:ea typeface="Times New Roman" pitchFamily="18" charset="0"/>
                <a:cs typeface="Calibri" pitchFamily="34" charset="0"/>
              </a:rPr>
              <a:t>account for 80% of brain metastases:</a:t>
            </a:r>
            <a:endParaRPr kumimoji="0" lang="en-US" altLang="ja-JP" sz="2400" b="0" i="0" u="none" strike="noStrike" cap="none" normalizeH="0" baseline="0" dirty="0" smtClean="0">
              <a:ln>
                <a:noFill/>
              </a:ln>
              <a:solidFill>
                <a:schemeClr val="tx1"/>
              </a:solidFill>
              <a:effectLst/>
              <a:latin typeface="+mj-lt"/>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ja-JP" sz="2400" b="0" i="0" u="none" strike="noStrike" cap="none" normalizeH="0" baseline="0" dirty="0" smtClean="0">
                <a:ln>
                  <a:noFill/>
                </a:ln>
                <a:solidFill>
                  <a:schemeClr val="tx1"/>
                </a:solidFill>
                <a:effectLst/>
                <a:latin typeface="+mj-lt"/>
                <a:ea typeface="Times New Roman" pitchFamily="18" charset="0"/>
                <a:cs typeface="Arial" pitchFamily="34" charset="0"/>
              </a:rPr>
              <a:t>Lung cancer</a:t>
            </a:r>
            <a:endParaRPr kumimoji="0" lang="en-US" altLang="ja-JP" sz="2400" b="0" i="0" u="none" strike="noStrike" cap="none" normalizeH="0" baseline="0" dirty="0" smtClean="0">
              <a:ln>
                <a:noFill/>
              </a:ln>
              <a:solidFill>
                <a:schemeClr val="tx1"/>
              </a:solidFill>
              <a:effectLst/>
              <a:latin typeface="+mj-lt"/>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ja-JP" sz="2400" b="0" i="0" u="none" strike="noStrike" cap="none" normalizeH="0" baseline="0" dirty="0" smtClean="0">
                <a:ln>
                  <a:noFill/>
                </a:ln>
                <a:solidFill>
                  <a:schemeClr val="tx1"/>
                </a:solidFill>
                <a:effectLst/>
                <a:latin typeface="+mj-lt"/>
                <a:ea typeface="Times New Roman" pitchFamily="18" charset="0"/>
                <a:cs typeface="Arial" pitchFamily="34" charset="0"/>
              </a:rPr>
              <a:t>Renal cell carcinoma</a:t>
            </a:r>
            <a:endParaRPr kumimoji="0" lang="en-US" altLang="ja-JP" sz="2400" b="0" i="0" u="none" strike="noStrike" cap="none" normalizeH="0" baseline="0" dirty="0" smtClean="0">
              <a:ln>
                <a:noFill/>
              </a:ln>
              <a:solidFill>
                <a:schemeClr val="tx1"/>
              </a:solidFill>
              <a:effectLst/>
              <a:latin typeface="+mj-lt"/>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ja-JP" sz="2400" b="0" i="0" u="none" strike="noStrike" cap="none" normalizeH="0" baseline="0" dirty="0" smtClean="0">
                <a:ln>
                  <a:noFill/>
                </a:ln>
                <a:solidFill>
                  <a:schemeClr val="tx1"/>
                </a:solidFill>
                <a:effectLst/>
                <a:latin typeface="+mj-lt"/>
                <a:ea typeface="Times New Roman" pitchFamily="18" charset="0"/>
                <a:cs typeface="Arial" pitchFamily="34" charset="0"/>
              </a:rPr>
              <a:t>Breast cancer</a:t>
            </a:r>
            <a:endParaRPr kumimoji="0" lang="en-US" altLang="ja-JP" sz="2400" b="0" i="0" u="none" strike="noStrike" cap="none" normalizeH="0" baseline="0" dirty="0" smtClean="0">
              <a:ln>
                <a:noFill/>
              </a:ln>
              <a:solidFill>
                <a:schemeClr val="tx1"/>
              </a:solidFill>
              <a:effectLst/>
              <a:latin typeface="+mj-lt"/>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ja-JP" sz="2400" b="0" i="0" u="none" strike="noStrike" cap="none" normalizeH="0" baseline="0" dirty="0" smtClean="0">
                <a:ln>
                  <a:noFill/>
                </a:ln>
                <a:solidFill>
                  <a:schemeClr val="tx1"/>
                </a:solidFill>
                <a:effectLst/>
                <a:latin typeface="+mj-lt"/>
                <a:ea typeface="Times New Roman" pitchFamily="18" charset="0"/>
                <a:cs typeface="Arial" pitchFamily="34" charset="0"/>
              </a:rPr>
              <a:t>Melanoma</a:t>
            </a:r>
            <a:endParaRPr kumimoji="0" lang="en-US" altLang="ja-JP" sz="2400" b="0" i="0" u="none" strike="noStrike" cap="none" normalizeH="0" baseline="0" dirty="0" smtClean="0">
              <a:ln>
                <a:noFill/>
              </a:ln>
              <a:solidFill>
                <a:schemeClr val="tx1"/>
              </a:solidFill>
              <a:effectLst/>
              <a:latin typeface="+mj-lt"/>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ja-JP" sz="2400" b="0" i="0" u="none" strike="noStrike" cap="none" normalizeH="0" baseline="0" dirty="0" smtClean="0">
                <a:ln>
                  <a:noFill/>
                </a:ln>
                <a:solidFill>
                  <a:schemeClr val="tx1"/>
                </a:solidFill>
                <a:effectLst/>
                <a:latin typeface="+mj-lt"/>
                <a:ea typeface="Times New Roman" pitchFamily="18" charset="0"/>
                <a:cs typeface="Arial" pitchFamily="34" charset="0"/>
              </a:rPr>
              <a:t>Gastrointestinal tract </a:t>
            </a:r>
            <a:r>
              <a:rPr kumimoji="0" lang="en-US" altLang="ja-JP" sz="2400" b="0" i="0" u="none" strike="noStrike" cap="none" normalizeH="0" baseline="0" dirty="0" err="1" smtClean="0">
                <a:ln>
                  <a:noFill/>
                </a:ln>
                <a:solidFill>
                  <a:schemeClr val="tx1"/>
                </a:solidFill>
                <a:effectLst/>
                <a:latin typeface="+mj-lt"/>
                <a:ea typeface="Times New Roman" pitchFamily="18" charset="0"/>
                <a:cs typeface="Arial" pitchFamily="34" charset="0"/>
              </a:rPr>
              <a:t>adenocarcinomas</a:t>
            </a:r>
            <a:r>
              <a:rPr kumimoji="0" lang="en-US" altLang="ja-JP" sz="2400" b="0" i="0" u="none" strike="noStrike" cap="none" normalizeH="0" baseline="0" dirty="0" smtClean="0">
                <a:ln>
                  <a:noFill/>
                </a:ln>
                <a:solidFill>
                  <a:schemeClr val="tx1"/>
                </a:solidFill>
                <a:effectLst/>
                <a:latin typeface="+mj-lt"/>
                <a:ea typeface="Times New Roman" pitchFamily="18" charset="0"/>
                <a:cs typeface="Arial" pitchFamily="34" charset="0"/>
              </a:rPr>
              <a:t> </a:t>
            </a:r>
          </a:p>
          <a:p>
            <a:pPr marL="457200" marR="0" lvl="0" indent="-457200" algn="l" defTabSz="914400" rtl="0" eaLnBrk="0" fontAlgn="base" latinLnBrk="0" hangingPunct="0">
              <a:lnSpc>
                <a:spcPct val="100000"/>
              </a:lnSpc>
              <a:spcBef>
                <a:spcPct val="0"/>
              </a:spcBef>
              <a:spcAft>
                <a:spcPct val="0"/>
              </a:spcAft>
              <a:buClrTx/>
              <a:buSzTx/>
              <a:tabLst/>
            </a:pPr>
            <a:r>
              <a:rPr lang="en-US" altLang="ja-JP" sz="2400" dirty="0" smtClean="0">
                <a:latin typeface="+mj-lt"/>
                <a:ea typeface="Times New Roman" pitchFamily="18" charset="0"/>
                <a:cs typeface="Arial" pitchFamily="34" charset="0"/>
              </a:rPr>
              <a:t>      </a:t>
            </a:r>
            <a:r>
              <a:rPr kumimoji="0" lang="en-US" altLang="ja-JP" sz="2400" b="0" i="0" u="none" strike="noStrike" cap="none" normalizeH="0" baseline="0" dirty="0" smtClean="0">
                <a:ln>
                  <a:noFill/>
                </a:ln>
                <a:solidFill>
                  <a:schemeClr val="tx1"/>
                </a:solidFill>
                <a:effectLst/>
                <a:latin typeface="+mj-lt"/>
                <a:ea typeface="Times New Roman" pitchFamily="18" charset="0"/>
                <a:cs typeface="Arial" pitchFamily="34" charset="0"/>
              </a:rPr>
              <a:t>(the majority colorectal carcinoma)</a:t>
            </a:r>
            <a:endParaRPr kumimoji="0" lang="en-US" altLang="ja-JP" sz="2400" b="0" i="0" u="none" strike="noStrike" cap="none" normalizeH="0" baseline="0" dirty="0" smtClean="0">
              <a:ln>
                <a:noFill/>
              </a:ln>
              <a:solidFill>
                <a:schemeClr val="tx1"/>
              </a:solidFill>
              <a:effectLst/>
              <a:latin typeface="+mj-lt"/>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normAutofit fontScale="90000"/>
          </a:bodyPr>
          <a:lstStyle/>
          <a:p>
            <a:r>
              <a:rPr lang="en-US" b="1" dirty="0" smtClean="0">
                <a:solidFill>
                  <a:srgbClr val="0070C0"/>
                </a:solidFill>
              </a:rPr>
              <a:t>Secondaries/ metastases in the brain</a:t>
            </a:r>
          </a:p>
        </p:txBody>
      </p:sp>
      <p:pic>
        <p:nvPicPr>
          <p:cNvPr id="150531" name="Picture 2" descr="4.jpg"/>
          <p:cNvPicPr>
            <a:picLocks noChangeAspect="1"/>
          </p:cNvPicPr>
          <p:nvPr/>
        </p:nvPicPr>
        <p:blipFill>
          <a:blip r:embed="rId2"/>
          <a:srcRect/>
          <a:stretch>
            <a:fillRect/>
          </a:stretch>
        </p:blipFill>
        <p:spPr bwMode="auto">
          <a:xfrm>
            <a:off x="219075" y="1981200"/>
            <a:ext cx="2828925" cy="3581400"/>
          </a:xfrm>
          <a:prstGeom prst="rect">
            <a:avLst/>
          </a:prstGeom>
          <a:noFill/>
          <a:ln w="9525">
            <a:noFill/>
            <a:miter lim="800000"/>
            <a:headEnd/>
            <a:tailEnd/>
          </a:ln>
        </p:spPr>
      </p:pic>
      <p:pic>
        <p:nvPicPr>
          <p:cNvPr id="150532" name="Picture 3" descr="5.jpg"/>
          <p:cNvPicPr>
            <a:picLocks noChangeAspect="1"/>
          </p:cNvPicPr>
          <p:nvPr/>
        </p:nvPicPr>
        <p:blipFill>
          <a:blip r:embed="rId3"/>
          <a:srcRect/>
          <a:stretch>
            <a:fillRect/>
          </a:stretch>
        </p:blipFill>
        <p:spPr bwMode="auto">
          <a:xfrm>
            <a:off x="3048000" y="1981200"/>
            <a:ext cx="2976563" cy="3581400"/>
          </a:xfrm>
          <a:prstGeom prst="rect">
            <a:avLst/>
          </a:prstGeom>
          <a:noFill/>
          <a:ln w="9525">
            <a:noFill/>
            <a:miter lim="800000"/>
            <a:headEnd/>
            <a:tailEnd/>
          </a:ln>
        </p:spPr>
      </p:pic>
      <p:pic>
        <p:nvPicPr>
          <p:cNvPr id="150533" name="Picture 4" descr="6.jpg"/>
          <p:cNvPicPr>
            <a:picLocks noChangeAspect="1"/>
          </p:cNvPicPr>
          <p:nvPr/>
        </p:nvPicPr>
        <p:blipFill>
          <a:blip r:embed="rId4"/>
          <a:srcRect/>
          <a:stretch>
            <a:fillRect/>
          </a:stretch>
        </p:blipFill>
        <p:spPr bwMode="auto">
          <a:xfrm>
            <a:off x="6019800" y="1981200"/>
            <a:ext cx="2998788" cy="3581400"/>
          </a:xfrm>
          <a:prstGeom prst="rect">
            <a:avLst/>
          </a:prstGeom>
          <a:noFill/>
          <a:ln w="9525">
            <a:noFill/>
            <a:miter lim="800000"/>
            <a:headEnd/>
            <a:tailEnd/>
          </a:ln>
        </p:spPr>
      </p:pic>
      <p:sp>
        <p:nvSpPr>
          <p:cNvPr id="6" name="Rectangle 5"/>
          <p:cNvSpPr/>
          <p:nvPr/>
        </p:nvSpPr>
        <p:spPr>
          <a:xfrm>
            <a:off x="228600" y="5638800"/>
            <a:ext cx="2667000" cy="4572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Plain CT</a:t>
            </a:r>
          </a:p>
        </p:txBody>
      </p:sp>
      <p:sp>
        <p:nvSpPr>
          <p:cNvPr id="7" name="Rectangle 6"/>
          <p:cNvSpPr/>
          <p:nvPr/>
        </p:nvSpPr>
        <p:spPr>
          <a:xfrm>
            <a:off x="4572000" y="5638800"/>
            <a:ext cx="2667000" cy="4572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Contrast CT</a:t>
            </a:r>
          </a:p>
        </p:txBody>
      </p:sp>
      <p:cxnSp>
        <p:nvCxnSpPr>
          <p:cNvPr id="9" name="Straight Arrow Connector 8"/>
          <p:cNvCxnSpPr/>
          <p:nvPr/>
        </p:nvCxnSpPr>
        <p:spPr>
          <a:xfrm rot="10800000">
            <a:off x="5105400" y="4876800"/>
            <a:ext cx="3810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8077200" y="2971800"/>
            <a:ext cx="3810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5"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457200" y="76200"/>
            <a:ext cx="8229600" cy="533400"/>
          </a:xfrm>
        </p:spPr>
        <p:txBody>
          <a:bodyPr>
            <a:noAutofit/>
          </a:bodyPr>
          <a:lstStyle/>
          <a:p>
            <a:r>
              <a:rPr lang="en-US" sz="4000" b="1" dirty="0" smtClean="0">
                <a:solidFill>
                  <a:srgbClr val="0070C0"/>
                </a:solidFill>
              </a:rPr>
              <a:t>Secondary metastasis in the brain</a:t>
            </a:r>
          </a:p>
        </p:txBody>
      </p:sp>
      <p:pic>
        <p:nvPicPr>
          <p:cNvPr id="154627" name="Picture 3" descr="2.jpg"/>
          <p:cNvPicPr>
            <a:picLocks noChangeAspect="1"/>
          </p:cNvPicPr>
          <p:nvPr/>
        </p:nvPicPr>
        <p:blipFill>
          <a:blip r:embed="rId2" cstate="print"/>
          <a:srcRect/>
          <a:stretch>
            <a:fillRect/>
          </a:stretch>
        </p:blipFill>
        <p:spPr bwMode="auto">
          <a:xfrm>
            <a:off x="1524000" y="1066800"/>
            <a:ext cx="2897013" cy="3505200"/>
          </a:xfrm>
          <a:prstGeom prst="rect">
            <a:avLst/>
          </a:prstGeom>
          <a:noFill/>
          <a:ln w="9525">
            <a:noFill/>
            <a:miter lim="800000"/>
            <a:headEnd/>
            <a:tailEnd/>
          </a:ln>
        </p:spPr>
      </p:pic>
      <p:pic>
        <p:nvPicPr>
          <p:cNvPr id="154628" name="Picture 4" descr="3.jpg"/>
          <p:cNvPicPr>
            <a:picLocks noChangeAspect="1"/>
          </p:cNvPicPr>
          <p:nvPr/>
        </p:nvPicPr>
        <p:blipFill>
          <a:blip r:embed="rId3" cstate="print"/>
          <a:srcRect/>
          <a:stretch>
            <a:fillRect/>
          </a:stretch>
        </p:blipFill>
        <p:spPr bwMode="auto">
          <a:xfrm>
            <a:off x="4572000" y="1066800"/>
            <a:ext cx="3039180" cy="3436977"/>
          </a:xfrm>
          <a:prstGeom prst="rect">
            <a:avLst/>
          </a:prstGeom>
          <a:noFill/>
          <a:ln w="9525">
            <a:noFill/>
            <a:miter lim="800000"/>
            <a:headEnd/>
            <a:tailEnd/>
          </a:ln>
        </p:spPr>
      </p:pic>
      <p:sp>
        <p:nvSpPr>
          <p:cNvPr id="6" name="Rectangle 5"/>
          <p:cNvSpPr/>
          <p:nvPr/>
        </p:nvSpPr>
        <p:spPr>
          <a:xfrm>
            <a:off x="2286000" y="4419600"/>
            <a:ext cx="1143000" cy="381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rPr>
              <a:t>Plain CT</a:t>
            </a:r>
          </a:p>
        </p:txBody>
      </p:sp>
      <p:sp>
        <p:nvSpPr>
          <p:cNvPr id="7" name="Rectangle 6"/>
          <p:cNvSpPr/>
          <p:nvPr/>
        </p:nvSpPr>
        <p:spPr>
          <a:xfrm>
            <a:off x="5638800" y="4343400"/>
            <a:ext cx="1371600" cy="381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rPr>
              <a:t>Contrast CT</a:t>
            </a:r>
          </a:p>
        </p:txBody>
      </p:sp>
      <p:sp>
        <p:nvSpPr>
          <p:cNvPr id="9" name="Rectangle 8"/>
          <p:cNvSpPr/>
          <p:nvPr/>
        </p:nvSpPr>
        <p:spPr>
          <a:xfrm>
            <a:off x="304800" y="5105400"/>
            <a:ext cx="8458200" cy="1200329"/>
          </a:xfrm>
          <a:prstGeom prst="rect">
            <a:avLst/>
          </a:prstGeom>
        </p:spPr>
        <p:txBody>
          <a:bodyPr wrap="square">
            <a:spAutoFit/>
          </a:bodyPr>
          <a:lstStyle/>
          <a:p>
            <a:pPr algn="just">
              <a:defRPr/>
            </a:pPr>
            <a:r>
              <a:rPr lang="en-US" dirty="0" smtClean="0"/>
              <a:t>This is a multi slice axial plan CT scan of the head showing hyperdense ring shadow in right parietal and left frontal lobe. There are also perilesional hypodense shadows with finger like projection.  In post contrast CT there are significant ring enhancement. </a:t>
            </a:r>
          </a:p>
          <a:p>
            <a:pPr algn="just">
              <a:defRPr/>
            </a:pPr>
            <a:r>
              <a:rPr lang="en-US" dirty="0" smtClean="0">
                <a:solidFill>
                  <a:srgbClr val="FF0000"/>
                </a:solidFill>
              </a:rPr>
              <a:t>So my radiological diagnosis is secondary metastasis in brain with perilesional oedema.</a:t>
            </a:r>
            <a:endParaRPr lang="en-US" dirty="0">
              <a:solidFill>
                <a:srgbClr val="FF0000"/>
              </a:solidFill>
            </a:endParaRPr>
          </a:p>
        </p:txBody>
      </p:sp>
      <p:pic>
        <p:nvPicPr>
          <p:cNvPr id="8"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4627"/>
                                        </p:tgtEl>
                                        <p:attrNameLst>
                                          <p:attrName>style.visibility</p:attrName>
                                        </p:attrNameLst>
                                      </p:cBhvr>
                                      <p:to>
                                        <p:strVal val="visible"/>
                                      </p:to>
                                    </p:set>
                                    <p:animEffect transition="in" filter="box(in)">
                                      <p:cBhvr>
                                        <p:cTn id="7" dur="500"/>
                                        <p:tgtEl>
                                          <p:spTgt spid="1546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4628"/>
                                        </p:tgtEl>
                                        <p:attrNameLst>
                                          <p:attrName>style.visibility</p:attrName>
                                        </p:attrNameLst>
                                      </p:cBhvr>
                                      <p:to>
                                        <p:strVal val="visible"/>
                                      </p:to>
                                    </p:set>
                                    <p:animEffect transition="in" filter="box(in)">
                                      <p:cBhvr>
                                        <p:cTn id="12" dur="500"/>
                                        <p:tgtEl>
                                          <p:spTgt spid="15462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4626"/>
                                        </p:tgtEl>
                                        <p:attrNameLst>
                                          <p:attrName>style.visibility</p:attrName>
                                        </p:attrNameLst>
                                      </p:cBhvr>
                                      <p:to>
                                        <p:strVal val="visible"/>
                                      </p:to>
                                    </p:set>
                                    <p:animEffect transition="in" filter="box(in)">
                                      <p:cBhvr>
                                        <p:cTn id="17" dur="500"/>
                                        <p:tgtEl>
                                          <p:spTgt spid="154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457200" y="274638"/>
            <a:ext cx="8229600" cy="792162"/>
          </a:xfrm>
        </p:spPr>
        <p:txBody>
          <a:bodyPr>
            <a:normAutofit/>
          </a:bodyPr>
          <a:lstStyle/>
          <a:p>
            <a:r>
              <a:rPr lang="en-US" sz="4000" b="1" dirty="0" smtClean="0">
                <a:solidFill>
                  <a:srgbClr val="0070C0"/>
                </a:solidFill>
              </a:rPr>
              <a:t>Multiple brain abscess</a:t>
            </a:r>
          </a:p>
        </p:txBody>
      </p:sp>
      <p:pic>
        <p:nvPicPr>
          <p:cNvPr id="156675" name="Picture 3" descr="Picture 8 016.jpg"/>
          <p:cNvPicPr>
            <a:picLocks noChangeAspect="1"/>
          </p:cNvPicPr>
          <p:nvPr/>
        </p:nvPicPr>
        <p:blipFill>
          <a:blip r:embed="rId2" cstate="print"/>
          <a:srcRect/>
          <a:stretch>
            <a:fillRect/>
          </a:stretch>
        </p:blipFill>
        <p:spPr bwMode="auto">
          <a:xfrm>
            <a:off x="533400" y="1905000"/>
            <a:ext cx="2971800" cy="3714161"/>
          </a:xfrm>
          <a:prstGeom prst="rect">
            <a:avLst/>
          </a:prstGeom>
          <a:noFill/>
          <a:ln w="9525">
            <a:noFill/>
            <a:miter lim="800000"/>
            <a:headEnd/>
            <a:tailEnd/>
          </a:ln>
        </p:spPr>
      </p:pic>
      <p:sp>
        <p:nvSpPr>
          <p:cNvPr id="5" name="Rectangle 4"/>
          <p:cNvSpPr/>
          <p:nvPr/>
        </p:nvSpPr>
        <p:spPr>
          <a:xfrm>
            <a:off x="838200" y="5715000"/>
            <a:ext cx="2133600" cy="5334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Contrast CT</a:t>
            </a:r>
          </a:p>
        </p:txBody>
      </p:sp>
      <p:sp>
        <p:nvSpPr>
          <p:cNvPr id="37889" name="Rectangle 1"/>
          <p:cNvSpPr>
            <a:spLocks noChangeArrowheads="1"/>
          </p:cNvSpPr>
          <p:nvPr/>
        </p:nvSpPr>
        <p:spPr bwMode="auto">
          <a:xfrm>
            <a:off x="3810000" y="1828800"/>
            <a:ext cx="51054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chemeClr val="tx1"/>
                </a:solidFill>
                <a:effectLst/>
                <a:latin typeface="+mj-lt"/>
                <a:ea typeface="Times New Roman" pitchFamily="18" charset="0"/>
                <a:cs typeface="Calibri" pitchFamily="34" charset="0"/>
              </a:rPr>
              <a:t>Figure: This is a multi slice axial plan post contrast CT scan of the head showing hypodense ring enhancement shadow in right parietal, occipital and left frontal and parietal lobe. There are also </a:t>
            </a:r>
            <a:r>
              <a:rPr kumimoji="0" lang="en-US" altLang="ja-JP" sz="2000" b="0" i="0" u="none" strike="noStrike" cap="none" normalizeH="0" baseline="0" dirty="0" err="1" smtClean="0">
                <a:ln>
                  <a:noFill/>
                </a:ln>
                <a:solidFill>
                  <a:schemeClr val="tx1"/>
                </a:solidFill>
                <a:effectLst/>
                <a:latin typeface="+mj-lt"/>
                <a:ea typeface="Times New Roman" pitchFamily="18" charset="0"/>
                <a:cs typeface="Calibri" pitchFamily="34" charset="0"/>
              </a:rPr>
              <a:t>perilesional</a:t>
            </a:r>
            <a:r>
              <a:rPr kumimoji="0" lang="en-US" altLang="ja-JP" sz="2000" b="0" i="0" u="none" strike="noStrike" cap="none" normalizeH="0" baseline="0" dirty="0" smtClean="0">
                <a:ln>
                  <a:noFill/>
                </a:ln>
                <a:solidFill>
                  <a:schemeClr val="tx1"/>
                </a:solidFill>
                <a:effectLst/>
                <a:latin typeface="+mj-lt"/>
                <a:ea typeface="Times New Roman" pitchFamily="18" charset="0"/>
                <a:cs typeface="Calibri" pitchFamily="34" charset="0"/>
              </a:rPr>
              <a:t> hypodense shadows around ring enhancement lesions. </a:t>
            </a:r>
            <a:endParaRPr kumimoji="0" lang="en-US" altLang="ja-JP"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chemeClr val="tx1"/>
                </a:solidFill>
                <a:effectLst/>
                <a:latin typeface="+mj-lt"/>
                <a:ea typeface="Times New Roman" pitchFamily="18" charset="0"/>
                <a:cs typeface="Calibri" pitchFamily="34" charset="0"/>
              </a:rPr>
              <a:t>So my radiological diagnosis is with multiple brain abscesses with </a:t>
            </a:r>
            <a:r>
              <a:rPr kumimoji="0" lang="en-US" altLang="ja-JP" sz="2000" b="0" i="0" u="none" strike="noStrike" cap="none" normalizeH="0" baseline="0" dirty="0" err="1" smtClean="0">
                <a:ln>
                  <a:noFill/>
                </a:ln>
                <a:solidFill>
                  <a:schemeClr val="tx1"/>
                </a:solidFill>
                <a:effectLst/>
                <a:latin typeface="+mj-lt"/>
                <a:ea typeface="Times New Roman" pitchFamily="18" charset="0"/>
                <a:cs typeface="Calibri" pitchFamily="34" charset="0"/>
              </a:rPr>
              <a:t>perilesional</a:t>
            </a:r>
            <a:r>
              <a:rPr kumimoji="0" lang="en-US" altLang="ja-JP" sz="2000" b="0" i="0" u="none" strike="noStrike" cap="none" normalizeH="0" baseline="0" dirty="0" smtClean="0">
                <a:ln>
                  <a:noFill/>
                </a:ln>
                <a:solidFill>
                  <a:schemeClr val="tx1"/>
                </a:solidFill>
                <a:effectLst/>
                <a:latin typeface="+mj-lt"/>
                <a:ea typeface="Times New Roman" pitchFamily="18" charset="0"/>
                <a:cs typeface="Calibri" pitchFamily="34" charset="0"/>
              </a:rPr>
              <a:t> </a:t>
            </a:r>
            <a:r>
              <a:rPr kumimoji="0" lang="en-US" altLang="ja-JP" sz="2000" b="0" i="0" u="none" strike="noStrike" cap="none" normalizeH="0" baseline="0" dirty="0" err="1" smtClean="0">
                <a:ln>
                  <a:noFill/>
                </a:ln>
                <a:solidFill>
                  <a:schemeClr val="tx1"/>
                </a:solidFill>
                <a:effectLst/>
                <a:latin typeface="+mj-lt"/>
                <a:ea typeface="Times New Roman" pitchFamily="18" charset="0"/>
                <a:cs typeface="Calibri" pitchFamily="34" charset="0"/>
              </a:rPr>
              <a:t>oedema</a:t>
            </a:r>
            <a:r>
              <a:rPr kumimoji="0" lang="en-US" altLang="ja-JP" sz="2000" b="0" i="0" u="none" strike="noStrike" cap="none" normalizeH="0" baseline="0" dirty="0" smtClean="0">
                <a:ln>
                  <a:noFill/>
                </a:ln>
                <a:solidFill>
                  <a:schemeClr val="tx1"/>
                </a:solidFill>
                <a:effectLst/>
                <a:latin typeface="+mj-lt"/>
                <a:ea typeface="Times New Roman" pitchFamily="18" charset="0"/>
                <a:cs typeface="Calibri" pitchFamily="34" charset="0"/>
              </a:rPr>
              <a:t>.</a:t>
            </a:r>
            <a:endParaRPr kumimoji="0" lang="en-US" altLang="ja-JP" sz="20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FF0000"/>
                </a:solidFill>
                <a:effectLst/>
                <a:latin typeface="+mj-lt"/>
                <a:ea typeface="Times New Roman" pitchFamily="18" charset="0"/>
                <a:cs typeface="Calibri" pitchFamily="34" charset="0"/>
              </a:rPr>
              <a:t>D/D: </a:t>
            </a:r>
            <a:endParaRPr kumimoji="0" lang="en-US" altLang="ja-JP" sz="20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FF0000"/>
                </a:solidFill>
                <a:effectLst/>
                <a:latin typeface="+mj-lt"/>
                <a:ea typeface="Times New Roman" pitchFamily="18" charset="0"/>
                <a:cs typeface="Calibri" pitchFamily="34" charset="0"/>
              </a:rPr>
              <a:t>1.Tuberculoma</a:t>
            </a:r>
            <a:endParaRPr kumimoji="0" lang="en-US" altLang="ja-JP" sz="2000" b="0" i="0" u="none" strike="noStrike" cap="none" normalizeH="0" baseline="0" dirty="0" smtClean="0">
              <a:ln>
                <a:noFill/>
              </a:ln>
              <a:solidFill>
                <a:srgbClr val="FF00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FF0000"/>
                </a:solidFill>
                <a:effectLst/>
                <a:latin typeface="+mj-lt"/>
                <a:ea typeface="Times New Roman" pitchFamily="18" charset="0"/>
                <a:cs typeface="Calibri" pitchFamily="34" charset="0"/>
              </a:rPr>
              <a:t>Brain abscess</a:t>
            </a:r>
            <a:endParaRPr kumimoji="0" lang="en-US" altLang="ja-JP" sz="2000" b="0" i="0" u="none" strike="noStrike" cap="none" normalizeH="0" baseline="0" dirty="0" smtClean="0">
              <a:ln>
                <a:noFill/>
              </a:ln>
              <a:solidFill>
                <a:srgbClr val="FF0000"/>
              </a:solidFill>
              <a:effectLst/>
              <a:latin typeface="+mj-l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FF0000"/>
                </a:solidFill>
                <a:effectLst/>
                <a:latin typeface="+mj-lt"/>
                <a:ea typeface="Times New Roman" pitchFamily="18" charset="0"/>
                <a:cs typeface="Times New Roman" pitchFamily="18" charset="0"/>
              </a:rPr>
              <a:t>3. </a:t>
            </a:r>
            <a:r>
              <a:rPr kumimoji="0" lang="en-US" altLang="ja-JP" sz="2000" b="0" i="0" u="none" strike="noStrike" cap="none" normalizeH="0" baseline="0" dirty="0" err="1" smtClean="0">
                <a:ln>
                  <a:noFill/>
                </a:ln>
                <a:solidFill>
                  <a:srgbClr val="FF0000"/>
                </a:solidFill>
                <a:effectLst/>
                <a:latin typeface="+mj-lt"/>
                <a:ea typeface="Times New Roman" pitchFamily="18" charset="0"/>
                <a:cs typeface="Times New Roman" pitchFamily="18" charset="0"/>
              </a:rPr>
              <a:t>Secondaries</a:t>
            </a:r>
            <a:r>
              <a:rPr kumimoji="0" lang="en-US" altLang="ja-JP" sz="2000" b="0" i="0" u="none" strike="noStrike" cap="none" normalizeH="0" baseline="0" dirty="0" smtClean="0">
                <a:ln>
                  <a:noFill/>
                </a:ln>
                <a:solidFill>
                  <a:schemeClr val="tx1"/>
                </a:solidFill>
                <a:effectLst/>
                <a:latin typeface="+mj-lt"/>
                <a:ea typeface="Times New Roman" pitchFamily="18" charset="0"/>
                <a:cs typeface="Times New Roman" pitchFamily="18" charset="0"/>
              </a:rPr>
              <a:t> </a:t>
            </a:r>
            <a:endParaRPr kumimoji="0" lang="en-US" altLang="ja-JP" sz="2000" b="0" i="0" u="none" strike="noStrike" cap="none" normalizeH="0" baseline="0" dirty="0" smtClean="0">
              <a:ln>
                <a:noFill/>
              </a:ln>
              <a:solidFill>
                <a:schemeClr val="tx1"/>
              </a:solidFill>
              <a:effectLst/>
              <a:latin typeface="+mj-lt"/>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box(in)">
                                      <p:cBhvr>
                                        <p:cTn id="7" dur="500"/>
                                        <p:tgtEl>
                                          <p:spTgt spid="1566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6674"/>
                                        </p:tgtEl>
                                        <p:attrNameLst>
                                          <p:attrName>style.visibility</p:attrName>
                                        </p:attrNameLst>
                                      </p:cBhvr>
                                      <p:to>
                                        <p:strVal val="visible"/>
                                      </p:to>
                                    </p:set>
                                    <p:animEffect transition="in" filter="box(in)">
                                      <p:cBhvr>
                                        <p:cTn id="12" dur="500"/>
                                        <p:tgtEl>
                                          <p:spTgt spid="156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457200" y="274638"/>
            <a:ext cx="8229600" cy="487362"/>
          </a:xfrm>
        </p:spPr>
        <p:txBody>
          <a:bodyPr>
            <a:noAutofit/>
          </a:bodyPr>
          <a:lstStyle/>
          <a:p>
            <a:r>
              <a:rPr lang="en-US" sz="4000" b="1" dirty="0" smtClean="0">
                <a:solidFill>
                  <a:srgbClr val="0070C0"/>
                </a:solidFill>
              </a:rPr>
              <a:t>Tuberculoma</a:t>
            </a:r>
          </a:p>
        </p:txBody>
      </p:sp>
      <p:pic>
        <p:nvPicPr>
          <p:cNvPr id="11266" name="Picture 2"/>
          <p:cNvPicPr>
            <a:picLocks noChangeAspect="1" noChangeArrowheads="1"/>
          </p:cNvPicPr>
          <p:nvPr/>
        </p:nvPicPr>
        <p:blipFill>
          <a:blip r:embed="rId2"/>
          <a:srcRect l="4899" t="3912" r="4955" b="6112"/>
          <a:stretch>
            <a:fillRect/>
          </a:stretch>
        </p:blipFill>
        <p:spPr bwMode="auto">
          <a:xfrm>
            <a:off x="762000" y="1219200"/>
            <a:ext cx="7010400" cy="3505200"/>
          </a:xfrm>
          <a:prstGeom prst="rect">
            <a:avLst/>
          </a:prstGeom>
          <a:noFill/>
          <a:ln w="9525">
            <a:noFill/>
            <a:miter lim="800000"/>
            <a:headEnd/>
            <a:tailEnd/>
          </a:ln>
          <a:effectLst/>
        </p:spPr>
      </p:pic>
      <p:sp>
        <p:nvSpPr>
          <p:cNvPr id="6" name="Rectangle 5"/>
          <p:cNvSpPr/>
          <p:nvPr/>
        </p:nvSpPr>
        <p:spPr>
          <a:xfrm>
            <a:off x="762000" y="4876800"/>
            <a:ext cx="6934200" cy="923330"/>
          </a:xfrm>
          <a:prstGeom prst="rect">
            <a:avLst/>
          </a:prstGeom>
        </p:spPr>
        <p:txBody>
          <a:bodyPr wrap="square">
            <a:spAutoFit/>
          </a:bodyPr>
          <a:lstStyle/>
          <a:p>
            <a:r>
              <a:rPr lang="en-US" b="1" dirty="0" smtClean="0"/>
              <a:t>Figure : </a:t>
            </a:r>
            <a:r>
              <a:rPr lang="en-US" dirty="0" smtClean="0"/>
              <a:t>Axial images of contrast-enhanced computed tomography of the brain show numerous small enhancing masses with marked surrounding edema in both cerebral and cerebellar hemispheres and the brain stem.</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228600" y="457200"/>
            <a:ext cx="8305800" cy="715963"/>
          </a:xfrm>
        </p:spPr>
        <p:txBody>
          <a:bodyPr>
            <a:normAutofit fontScale="90000"/>
          </a:bodyPr>
          <a:lstStyle/>
          <a:p>
            <a:r>
              <a:rPr lang="en-US" b="1" dirty="0" smtClean="0">
                <a:solidFill>
                  <a:srgbClr val="0070C0"/>
                </a:solidFill>
              </a:rPr>
              <a:t>Difference between Infarct and ICSOL</a:t>
            </a:r>
          </a:p>
        </p:txBody>
      </p:sp>
      <p:graphicFrame>
        <p:nvGraphicFramePr>
          <p:cNvPr id="4" name="Table 3"/>
          <p:cNvGraphicFramePr>
            <a:graphicFrameLocks noGrp="1"/>
          </p:cNvGraphicFramePr>
          <p:nvPr/>
        </p:nvGraphicFramePr>
        <p:xfrm>
          <a:off x="533400" y="1600200"/>
          <a:ext cx="7848600" cy="4198620"/>
        </p:xfrm>
        <a:graphic>
          <a:graphicData uri="http://schemas.openxmlformats.org/drawingml/2006/table">
            <a:tbl>
              <a:tblPr firstRow="1" bandRow="1">
                <a:tableStyleId>{5C22544A-7EE6-4342-B048-85BDC9FD1C3A}</a:tableStyleId>
              </a:tblPr>
              <a:tblGrid>
                <a:gridCol w="3810000"/>
                <a:gridCol w="4038600"/>
              </a:tblGrid>
              <a:tr h="596900">
                <a:tc>
                  <a:txBody>
                    <a:bodyPr/>
                    <a:lstStyle/>
                    <a:p>
                      <a:pPr algn="ctr"/>
                      <a:r>
                        <a:rPr lang="en-US" sz="3200" dirty="0" smtClean="0"/>
                        <a:t>Infarct</a:t>
                      </a:r>
                      <a:endParaRPr lang="en-US" sz="3200" dirty="0"/>
                    </a:p>
                  </a:txBody>
                  <a:tcPr/>
                </a:tc>
                <a:tc>
                  <a:txBody>
                    <a:bodyPr/>
                    <a:lstStyle/>
                    <a:p>
                      <a:pPr algn="ctr"/>
                      <a:r>
                        <a:rPr lang="en-US" sz="3200" dirty="0" smtClean="0"/>
                        <a:t>SOL</a:t>
                      </a:r>
                      <a:endParaRPr lang="en-US" sz="3200" dirty="0"/>
                    </a:p>
                  </a:txBody>
                  <a:tcPr/>
                </a:tc>
              </a:tr>
              <a:tr h="596900">
                <a:tc>
                  <a:txBody>
                    <a:bodyPr/>
                    <a:lstStyle/>
                    <a:p>
                      <a:r>
                        <a:rPr lang="en-US" sz="2000" dirty="0" smtClean="0"/>
                        <a:t>1. Maintain vascular territory.</a:t>
                      </a:r>
                      <a:endParaRPr lang="en-US" sz="2000" dirty="0"/>
                    </a:p>
                  </a:txBody>
                  <a:tcPr/>
                </a:tc>
                <a:tc>
                  <a:txBody>
                    <a:bodyPr/>
                    <a:lstStyle/>
                    <a:p>
                      <a:r>
                        <a:rPr lang="en-US" sz="2000" dirty="0" smtClean="0"/>
                        <a:t>1. Not maintain</a:t>
                      </a:r>
                      <a:endParaRPr lang="en-US" sz="2000" dirty="0"/>
                    </a:p>
                  </a:txBody>
                  <a:tcPr/>
                </a:tc>
              </a:tr>
              <a:tr h="596900">
                <a:tc>
                  <a:txBody>
                    <a:bodyPr/>
                    <a:lstStyle/>
                    <a:p>
                      <a:r>
                        <a:rPr lang="en-US" sz="2000" dirty="0" smtClean="0"/>
                        <a:t>2. Not well circumscribed</a:t>
                      </a:r>
                      <a:endParaRPr lang="en-US" sz="2000" dirty="0"/>
                    </a:p>
                  </a:txBody>
                  <a:tcPr/>
                </a:tc>
                <a:tc>
                  <a:txBody>
                    <a:bodyPr/>
                    <a:lstStyle/>
                    <a:p>
                      <a:r>
                        <a:rPr lang="en-US" sz="2000" dirty="0" smtClean="0"/>
                        <a:t>2. Well circumscribe margin</a:t>
                      </a:r>
                      <a:endParaRPr lang="en-US" sz="2000" dirty="0"/>
                    </a:p>
                  </a:txBody>
                  <a:tcPr/>
                </a:tc>
              </a:tr>
              <a:tr h="596900">
                <a:tc>
                  <a:txBody>
                    <a:bodyPr/>
                    <a:lstStyle/>
                    <a:p>
                      <a:r>
                        <a:rPr lang="en-US" sz="2000" dirty="0" smtClean="0"/>
                        <a:t>3. Oedema – small / not disproportionate</a:t>
                      </a:r>
                      <a:endParaRPr lang="en-US" sz="2000" dirty="0"/>
                    </a:p>
                  </a:txBody>
                  <a:tcPr/>
                </a:tc>
                <a:tc>
                  <a:txBody>
                    <a:bodyPr/>
                    <a:lstStyle/>
                    <a:p>
                      <a:r>
                        <a:rPr lang="en-US" sz="2000" dirty="0" smtClean="0"/>
                        <a:t>3. Oedema – disproportionate/ large</a:t>
                      </a:r>
                      <a:endParaRPr lang="en-US" sz="2000" dirty="0"/>
                    </a:p>
                  </a:txBody>
                  <a:tcPr/>
                </a:tc>
              </a:tr>
              <a:tr h="596900">
                <a:tc>
                  <a:txBody>
                    <a:bodyPr/>
                    <a:lstStyle/>
                    <a:p>
                      <a:r>
                        <a:rPr lang="en-US" sz="2000" dirty="0" smtClean="0"/>
                        <a:t>4. No / minimal pressure effect</a:t>
                      </a:r>
                      <a:endParaRPr lang="en-US" sz="2000" dirty="0"/>
                    </a:p>
                  </a:txBody>
                  <a:tcPr/>
                </a:tc>
                <a:tc>
                  <a:txBody>
                    <a:bodyPr/>
                    <a:lstStyle/>
                    <a:p>
                      <a:r>
                        <a:rPr lang="en-US" sz="2000" dirty="0" smtClean="0"/>
                        <a:t>4. Pressure effect (</a:t>
                      </a:r>
                      <a:r>
                        <a:rPr lang="en-US" sz="2000" dirty="0" err="1" smtClean="0"/>
                        <a:t>sulcal</a:t>
                      </a:r>
                      <a:r>
                        <a:rPr lang="en-US" sz="2000" baseline="0" dirty="0" smtClean="0"/>
                        <a:t> &amp; ventricular effacement,</a:t>
                      </a:r>
                      <a:r>
                        <a:rPr lang="en-US" sz="2000" dirty="0" smtClean="0"/>
                        <a:t> midline shifting)</a:t>
                      </a:r>
                      <a:endParaRPr lang="en-US" sz="2000" dirty="0"/>
                    </a:p>
                  </a:txBody>
                  <a:tcPr/>
                </a:tc>
              </a:tr>
              <a:tr h="596900">
                <a:tc>
                  <a:txBody>
                    <a:bodyPr/>
                    <a:lstStyle/>
                    <a:p>
                      <a:r>
                        <a:rPr lang="en-US" sz="2000" dirty="0" smtClean="0"/>
                        <a:t>5. Not take contrast at margin (enhancement)</a:t>
                      </a:r>
                      <a:endParaRPr lang="en-US" sz="2000" dirty="0"/>
                    </a:p>
                  </a:txBody>
                  <a:tcPr/>
                </a:tc>
                <a:tc>
                  <a:txBody>
                    <a:bodyPr/>
                    <a:lstStyle/>
                    <a:p>
                      <a:r>
                        <a:rPr lang="en-US" sz="2000" dirty="0" smtClean="0"/>
                        <a:t>5. Contrast enhancement (at margin / tissue)</a:t>
                      </a:r>
                      <a:endParaRPr lang="en-US" sz="2000" dirty="0"/>
                    </a:p>
                  </a:txBody>
                  <a:tcPr/>
                </a:tc>
              </a:tr>
            </a:tbl>
          </a:graphicData>
        </a:graphic>
      </p:graphicFrame>
      <p:pic>
        <p:nvPicPr>
          <p:cNvPr id="5"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2514600"/>
            <a:ext cx="3962400" cy="685800"/>
          </a:xfrm>
        </p:spPr>
        <p:txBody>
          <a:bodyPr/>
          <a:lstStyle/>
          <a:p>
            <a:pPr>
              <a:buNone/>
            </a:pPr>
            <a:r>
              <a:rPr lang="en-US" b="1" dirty="0" smtClean="0">
                <a:solidFill>
                  <a:srgbClr val="0070C0"/>
                </a:solidFill>
              </a:rPr>
              <a:t>G. CNS infections</a:t>
            </a:r>
            <a:endParaRPr lang="en-US" b="1" dirty="0">
              <a:solidFill>
                <a:srgbClr val="0070C0"/>
              </a:solidFill>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a:bodyPr>
          <a:lstStyle/>
          <a:p>
            <a:r>
              <a:rPr lang="en-US" sz="4000" b="1" dirty="0" smtClean="0">
                <a:solidFill>
                  <a:srgbClr val="0070C0"/>
                </a:solidFill>
              </a:rPr>
              <a:t>Sources of embolism</a:t>
            </a:r>
          </a:p>
        </p:txBody>
      </p:sp>
      <p:pic>
        <p:nvPicPr>
          <p:cNvPr id="105475" name="Picture 2"/>
          <p:cNvPicPr>
            <a:picLocks noGrp="1" noChangeAspect="1" noChangeArrowheads="1"/>
          </p:cNvPicPr>
          <p:nvPr>
            <p:ph idx="1"/>
          </p:nvPr>
        </p:nvPicPr>
        <p:blipFill>
          <a:blip r:embed="rId2">
            <a:lum bright="-20000" contrast="40000"/>
          </a:blip>
          <a:srcRect/>
          <a:stretch>
            <a:fillRect/>
          </a:stretch>
        </p:blipFill>
        <p:spPr>
          <a:xfrm>
            <a:off x="2286000" y="1570038"/>
            <a:ext cx="4181475" cy="4602162"/>
          </a:xfrm>
          <a:noFill/>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105400" cy="715962"/>
          </a:xfrm>
        </p:spPr>
        <p:txBody>
          <a:bodyPr>
            <a:normAutofit fontScale="90000"/>
          </a:bodyPr>
          <a:lstStyle/>
          <a:p>
            <a:r>
              <a:rPr lang="en-US" dirty="0" smtClean="0"/>
              <a:t> </a:t>
            </a:r>
            <a:r>
              <a:rPr lang="en-US" b="1" dirty="0" smtClean="0">
                <a:solidFill>
                  <a:srgbClr val="0070C0"/>
                </a:solidFill>
              </a:rPr>
              <a:t>Meningitis</a:t>
            </a:r>
            <a:endParaRPr lang="en-US" b="1" dirty="0">
              <a:solidFill>
                <a:srgbClr val="0070C0"/>
              </a:solidFill>
            </a:endParaRPr>
          </a:p>
        </p:txBody>
      </p:sp>
      <p:pic>
        <p:nvPicPr>
          <p:cNvPr id="2050" name="Picture 2"/>
          <p:cNvPicPr>
            <a:picLocks noGrp="1" noChangeAspect="1" noChangeArrowheads="1"/>
          </p:cNvPicPr>
          <p:nvPr>
            <p:ph idx="1"/>
          </p:nvPr>
        </p:nvPicPr>
        <p:blipFill>
          <a:blip r:embed="rId2">
            <a:lum bright="-20000" contrast="30000"/>
          </a:blip>
          <a:srcRect/>
          <a:stretch>
            <a:fillRect/>
          </a:stretch>
        </p:blipFill>
        <p:spPr bwMode="auto">
          <a:xfrm>
            <a:off x="1752600" y="1676400"/>
            <a:ext cx="5476875" cy="3086100"/>
          </a:xfrm>
          <a:prstGeom prst="rect">
            <a:avLst/>
          </a:prstGeom>
          <a:noFill/>
          <a:ln w="9525">
            <a:noFill/>
            <a:miter lim="800000"/>
            <a:headEnd/>
            <a:tailEnd/>
          </a:ln>
          <a:effectLst/>
        </p:spPr>
      </p:pic>
      <p:sp>
        <p:nvSpPr>
          <p:cNvPr id="5" name="Rectangle 4"/>
          <p:cNvSpPr/>
          <p:nvPr/>
        </p:nvSpPr>
        <p:spPr>
          <a:xfrm>
            <a:off x="762000" y="5105400"/>
            <a:ext cx="6858000" cy="1200329"/>
          </a:xfrm>
          <a:prstGeom prst="rect">
            <a:avLst/>
          </a:prstGeom>
        </p:spPr>
        <p:txBody>
          <a:bodyPr wrap="square">
            <a:spAutoFit/>
          </a:bodyPr>
          <a:lstStyle/>
          <a:p>
            <a:r>
              <a:rPr lang="en-US" b="1" dirty="0" smtClean="0"/>
              <a:t>Figure: A</a:t>
            </a:r>
            <a:r>
              <a:rPr lang="en-US" dirty="0" smtClean="0"/>
              <a:t>, Axial noncontrast scan shows obliteration of the </a:t>
            </a:r>
            <a:r>
              <a:rPr lang="en-US" dirty="0" err="1" smtClean="0"/>
              <a:t>sulci</a:t>
            </a:r>
            <a:r>
              <a:rPr lang="en-US" dirty="0" smtClean="0"/>
              <a:t> over the hemispheres. No enlargement of the ventricles was observed. </a:t>
            </a:r>
            <a:r>
              <a:rPr lang="en-US" b="1" dirty="0" smtClean="0"/>
              <a:t>B</a:t>
            </a:r>
            <a:r>
              <a:rPr lang="en-US" dirty="0" smtClean="0"/>
              <a:t>, Subtle meningeal enhancement was noted on contrast-enhanced CT scan.</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a:bodyPr>
          <a:lstStyle/>
          <a:p>
            <a:r>
              <a:rPr lang="en-US" sz="3600" b="1" dirty="0" smtClean="0">
                <a:solidFill>
                  <a:srgbClr val="0070C0"/>
                </a:solidFill>
              </a:rPr>
              <a:t>Meningoencephalitis with Hydrocephalus</a:t>
            </a:r>
            <a:endParaRPr lang="en-US" sz="3600" b="1" dirty="0">
              <a:solidFill>
                <a:srgbClr val="0070C0"/>
              </a:solidFill>
            </a:endParaRPr>
          </a:p>
        </p:txBody>
      </p:sp>
      <p:pic>
        <p:nvPicPr>
          <p:cNvPr id="4098" name="Picture 2"/>
          <p:cNvPicPr>
            <a:picLocks noGrp="1" noChangeAspect="1" noChangeArrowheads="1"/>
          </p:cNvPicPr>
          <p:nvPr>
            <p:ph idx="1"/>
          </p:nvPr>
        </p:nvPicPr>
        <p:blipFill>
          <a:blip r:embed="rId2"/>
          <a:srcRect/>
          <a:stretch>
            <a:fillRect/>
          </a:stretch>
        </p:blipFill>
        <p:spPr bwMode="auto">
          <a:xfrm>
            <a:off x="1371600" y="1600200"/>
            <a:ext cx="5895975" cy="3667125"/>
          </a:xfrm>
          <a:prstGeom prst="rect">
            <a:avLst/>
          </a:prstGeom>
          <a:noFill/>
          <a:ln w="9525">
            <a:noFill/>
            <a:miter lim="800000"/>
            <a:headEnd/>
            <a:tailEnd/>
          </a:ln>
          <a:effectLst/>
        </p:spPr>
      </p:pic>
      <p:sp>
        <p:nvSpPr>
          <p:cNvPr id="5" name="Rectangle 4"/>
          <p:cNvSpPr/>
          <p:nvPr/>
        </p:nvSpPr>
        <p:spPr>
          <a:xfrm>
            <a:off x="1371600" y="5334000"/>
            <a:ext cx="6324600" cy="1200329"/>
          </a:xfrm>
          <a:prstGeom prst="rect">
            <a:avLst/>
          </a:prstGeom>
        </p:spPr>
        <p:txBody>
          <a:bodyPr wrap="square">
            <a:spAutoFit/>
          </a:bodyPr>
          <a:lstStyle/>
          <a:p>
            <a:r>
              <a:rPr lang="en-US" dirty="0" smtClean="0"/>
              <a:t>A, There is intense enhancement of the basal cisterns. Enlargement of the fourth ventricle and temporal horns is compatible with communicating hydrocephalus. B, Axial CT of the same patient at the level of the sylvian fissures. </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70C0"/>
                </a:solidFill>
              </a:rPr>
              <a:t>Meningoencephalitis with Hydrocephalus</a:t>
            </a:r>
            <a:endParaRPr lang="en-US" sz="3600" dirty="0">
              <a:solidFill>
                <a:srgbClr val="0070C0"/>
              </a:solidFill>
            </a:endParaRPr>
          </a:p>
        </p:txBody>
      </p:sp>
      <p:pic>
        <p:nvPicPr>
          <p:cNvPr id="3074" name="Picture 2"/>
          <p:cNvPicPr>
            <a:picLocks noGrp="1" noChangeAspect="1" noChangeArrowheads="1"/>
          </p:cNvPicPr>
          <p:nvPr>
            <p:ph idx="1"/>
          </p:nvPr>
        </p:nvPicPr>
        <p:blipFill>
          <a:blip r:embed="rId2"/>
          <a:srcRect/>
          <a:stretch>
            <a:fillRect/>
          </a:stretch>
        </p:blipFill>
        <p:spPr bwMode="auto">
          <a:xfrm>
            <a:off x="1066800" y="2209800"/>
            <a:ext cx="6096000" cy="3590925"/>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2133600"/>
            <a:ext cx="2971800" cy="3505200"/>
          </a:xfrm>
        </p:spPr>
        <p:txBody>
          <a:bodyPr>
            <a:noAutofit/>
          </a:bodyPr>
          <a:lstStyle/>
          <a:p>
            <a:pPr lvl="0" algn="l"/>
            <a:r>
              <a:rPr lang="en-US" sz="2000" dirty="0" smtClean="0"/>
              <a:t>Figure:  This is a non contrast multislice axial plan CT scan of Head showing generalized disappearances of all sulci and slit like lateral ventricles.</a:t>
            </a:r>
            <a:br>
              <a:rPr lang="en-US" sz="2000" dirty="0" smtClean="0"/>
            </a:br>
            <a:r>
              <a:rPr lang="en-US" sz="2000" dirty="0" smtClean="0"/>
              <a:t>So my radiological diagnosis is Cerebral oedema probably  in </a:t>
            </a:r>
            <a:r>
              <a:rPr lang="en-US" sz="2000" b="1" dirty="0" smtClean="0">
                <a:solidFill>
                  <a:srgbClr val="FF0000"/>
                </a:solidFill>
              </a:rPr>
              <a:t>Encephalitis</a:t>
            </a:r>
            <a:endParaRPr lang="en-US" sz="2000" b="1" dirty="0">
              <a:solidFill>
                <a:srgbClr val="FF0000"/>
              </a:solidFill>
            </a:endParaRPr>
          </a:p>
        </p:txBody>
      </p:sp>
      <p:pic>
        <p:nvPicPr>
          <p:cNvPr id="3" name="Picture 2"/>
          <p:cNvPicPr/>
          <p:nvPr/>
        </p:nvPicPr>
        <p:blipFill>
          <a:blip r:embed="rId3"/>
          <a:srcRect/>
          <a:stretch>
            <a:fillRect/>
          </a:stretch>
        </p:blipFill>
        <p:spPr bwMode="auto">
          <a:xfrm>
            <a:off x="1295400" y="1828800"/>
            <a:ext cx="3581399" cy="4267199"/>
          </a:xfrm>
          <a:prstGeom prst="rect">
            <a:avLst/>
          </a:prstGeom>
          <a:noFill/>
          <a:ln w="9525">
            <a:noFill/>
            <a:miter lim="800000"/>
            <a:headEnd/>
            <a:tailEnd/>
          </a:ln>
        </p:spPr>
      </p:pic>
      <p:sp>
        <p:nvSpPr>
          <p:cNvPr id="4" name="Rectangle 3"/>
          <p:cNvSpPr/>
          <p:nvPr/>
        </p:nvSpPr>
        <p:spPr>
          <a:xfrm>
            <a:off x="2133600" y="457200"/>
            <a:ext cx="2494594" cy="646331"/>
          </a:xfrm>
          <a:prstGeom prst="rect">
            <a:avLst/>
          </a:prstGeom>
        </p:spPr>
        <p:txBody>
          <a:bodyPr wrap="none">
            <a:spAutoFit/>
          </a:bodyPr>
          <a:lstStyle/>
          <a:p>
            <a:r>
              <a:rPr lang="en-US" sz="3600" b="1" dirty="0" smtClean="0">
                <a:solidFill>
                  <a:srgbClr val="0070C0"/>
                </a:solidFill>
              </a:rPr>
              <a:t>Encephalitis</a:t>
            </a:r>
            <a:endParaRPr lang="en-US" sz="3600" b="1" dirty="0">
              <a:solidFill>
                <a:srgbClr val="0070C0"/>
              </a:solidFill>
            </a:endParaRPr>
          </a:p>
        </p:txBody>
      </p:sp>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b="1" dirty="0" smtClean="0">
                <a:solidFill>
                  <a:srgbClr val="0070C0"/>
                </a:solidFill>
                <a:latin typeface="+mn-lt"/>
                <a:ea typeface="Times New Roman" pitchFamily="18" charset="0"/>
                <a:cs typeface="Arial" pitchFamily="34" charset="0"/>
              </a:rPr>
              <a:t>Encephalitis</a:t>
            </a:r>
            <a:endParaRPr lang="en-US" sz="4000" b="1" dirty="0">
              <a:solidFill>
                <a:srgbClr val="0070C0"/>
              </a:solidFill>
              <a:latin typeface="+mn-lt"/>
            </a:endParaRPr>
          </a:p>
        </p:txBody>
      </p:sp>
      <p:pic>
        <p:nvPicPr>
          <p:cNvPr id="3" name="Picture 2" descr="C:\Users\HP\Desktop\073788816f3daeb0ec2ecd37a837e1_big_gallery.JPG"/>
          <p:cNvPicPr/>
          <p:nvPr/>
        </p:nvPicPr>
        <p:blipFill>
          <a:blip r:embed="rId2"/>
          <a:srcRect/>
          <a:stretch>
            <a:fillRect/>
          </a:stretch>
        </p:blipFill>
        <p:spPr bwMode="auto">
          <a:xfrm>
            <a:off x="304800" y="1524000"/>
            <a:ext cx="4800600" cy="4953000"/>
          </a:xfrm>
          <a:prstGeom prst="rect">
            <a:avLst/>
          </a:prstGeom>
          <a:noFill/>
          <a:ln w="9525">
            <a:noFill/>
            <a:miter lim="800000"/>
            <a:headEnd/>
            <a:tailEnd/>
          </a:ln>
        </p:spPr>
      </p:pic>
      <p:sp>
        <p:nvSpPr>
          <p:cNvPr id="119809" name="Rectangle 1"/>
          <p:cNvSpPr>
            <a:spLocks noChangeArrowheads="1"/>
          </p:cNvSpPr>
          <p:nvPr/>
        </p:nvSpPr>
        <p:spPr bwMode="auto">
          <a:xfrm>
            <a:off x="5562600" y="2362200"/>
            <a:ext cx="28194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Figure: This is a non contrast multislice axial plan CT scan of Head showing hypodensity in the right temporal lobe and bilateral inferior occipital / posterior temporal lobes.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effectLst/>
                <a:latin typeface="Arial Narrow" pitchFamily="34" charset="0"/>
                <a:ea typeface="Times New Roman" pitchFamily="18" charset="0"/>
                <a:cs typeface="Arial" pitchFamily="34" charset="0"/>
              </a:rPr>
              <a:t>So my radiological diagnosis is </a:t>
            </a:r>
            <a:r>
              <a:rPr kumimoji="0" lang="en-US" sz="2000" b="1" i="0" u="none" strike="noStrike" cap="none" normalizeH="0" baseline="0" dirty="0" smtClean="0">
                <a:ln>
                  <a:noFill/>
                </a:ln>
                <a:solidFill>
                  <a:srgbClr val="FF0000"/>
                </a:solidFill>
                <a:effectLst/>
                <a:latin typeface="Arial Narrow" pitchFamily="34" charset="0"/>
                <a:ea typeface="Times New Roman" pitchFamily="18" charset="0"/>
                <a:cs typeface="Arial" pitchFamily="34" charset="0"/>
              </a:rPr>
              <a:t>Encephalitis </a:t>
            </a:r>
            <a:r>
              <a:rPr kumimoji="0" lang="en-US" sz="2000" b="0" i="0" u="none" strike="noStrike" cap="none" normalizeH="0" baseline="0" dirty="0" smtClean="0">
                <a:ln>
                  <a:noFill/>
                </a:ln>
                <a:effectLst/>
                <a:latin typeface="Arial Narrow" pitchFamily="34" charset="0"/>
                <a:ea typeface="Times New Roman" pitchFamily="18" charset="0"/>
                <a:cs typeface="Arial" pitchFamily="34" charset="0"/>
              </a:rPr>
              <a:t>probably  in </a:t>
            </a:r>
            <a:r>
              <a:rPr kumimoji="0" lang="en-US" sz="2000" b="1" i="0" u="none" strike="noStrike" cap="none" normalizeH="0" baseline="0" dirty="0" smtClean="0">
                <a:ln>
                  <a:noFill/>
                </a:ln>
                <a:solidFill>
                  <a:srgbClr val="FF0000"/>
                </a:solidFill>
                <a:effectLst/>
                <a:latin typeface="Arial Narrow" pitchFamily="34" charset="0"/>
                <a:ea typeface="Times New Roman" pitchFamily="18" charset="0"/>
                <a:cs typeface="Arial" pitchFamily="34" charset="0"/>
              </a:rPr>
              <a:t>HSV encephalitis</a:t>
            </a:r>
            <a:endParaRPr kumimoji="0" lang="en-US" sz="20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ew 1\2.jpg"/>
          <p:cNvPicPr/>
          <p:nvPr/>
        </p:nvPicPr>
        <p:blipFill>
          <a:blip r:embed="rId2" cstate="print"/>
          <a:srcRect/>
          <a:stretch>
            <a:fillRect/>
          </a:stretch>
        </p:blipFill>
        <p:spPr bwMode="auto">
          <a:xfrm>
            <a:off x="457201" y="1600200"/>
            <a:ext cx="3657600" cy="4343400"/>
          </a:xfrm>
          <a:prstGeom prst="rect">
            <a:avLst/>
          </a:prstGeom>
          <a:noFill/>
          <a:ln w="9525">
            <a:noFill/>
            <a:miter lim="800000"/>
            <a:headEnd/>
            <a:tailEnd/>
          </a:ln>
        </p:spPr>
      </p:pic>
      <p:sp>
        <p:nvSpPr>
          <p:cNvPr id="22529" name="Rectangle 1"/>
          <p:cNvSpPr>
            <a:spLocks noChangeArrowheads="1"/>
          </p:cNvSpPr>
          <p:nvPr/>
        </p:nvSpPr>
        <p:spPr bwMode="auto">
          <a:xfrm>
            <a:off x="4495800" y="1600200"/>
            <a:ext cx="35052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chemeClr val="tx1"/>
                </a:solidFill>
                <a:effectLst/>
                <a:ea typeface="Times New Roman" pitchFamily="18" charset="0"/>
                <a:cs typeface="Calibri" pitchFamily="34" charset="0"/>
              </a:rPr>
              <a:t>Figure:  </a:t>
            </a:r>
            <a:r>
              <a:rPr kumimoji="0" lang="en-US" altLang="ja-JP" sz="2000" b="0" i="0" u="none" strike="noStrike" cap="none" normalizeH="0" baseline="0" dirty="0" smtClean="0">
                <a:ln>
                  <a:noFill/>
                </a:ln>
                <a:solidFill>
                  <a:srgbClr val="000000"/>
                </a:solidFill>
                <a:effectLst/>
                <a:ea typeface="Times New Roman" pitchFamily="18" charset="0"/>
                <a:cs typeface="Calibri" pitchFamily="34" charset="0"/>
              </a:rPr>
              <a:t>This is a contrast axial CT scan of the head showing </a:t>
            </a:r>
            <a:r>
              <a:rPr kumimoji="0" lang="en-US" altLang="ja-JP" sz="2000" b="0" i="0" u="none" strike="noStrike" cap="none" normalizeH="0" baseline="0" dirty="0" smtClean="0">
                <a:ln>
                  <a:noFill/>
                </a:ln>
                <a:solidFill>
                  <a:schemeClr val="tx1"/>
                </a:solidFill>
                <a:effectLst/>
                <a:ea typeface="Times New Roman" pitchFamily="18" charset="0"/>
                <a:cs typeface="Calibri" pitchFamily="34" charset="0"/>
              </a:rPr>
              <a:t>meningeal enhancement with fullness of </a:t>
            </a:r>
            <a:r>
              <a:rPr kumimoji="0" lang="en-US" altLang="ja-JP" sz="2000" b="0" i="0" u="none" strike="noStrike" cap="none" normalizeH="0" baseline="0" dirty="0" err="1" smtClean="0">
                <a:ln>
                  <a:noFill/>
                </a:ln>
                <a:solidFill>
                  <a:schemeClr val="tx1"/>
                </a:solidFill>
                <a:effectLst/>
                <a:ea typeface="Times New Roman" pitchFamily="18" charset="0"/>
                <a:cs typeface="Calibri" pitchFamily="34" charset="0"/>
              </a:rPr>
              <a:t>sulci</a:t>
            </a:r>
            <a:r>
              <a:rPr kumimoji="0" lang="en-US" altLang="ja-JP" sz="2000" b="0" i="0" u="none" strike="noStrike" cap="none" normalizeH="0" baseline="0" dirty="0" smtClean="0">
                <a:ln>
                  <a:noFill/>
                </a:ln>
                <a:solidFill>
                  <a:schemeClr val="tx1"/>
                </a:solidFill>
                <a:effectLst/>
                <a:ea typeface="Times New Roman" pitchFamily="18" charset="0"/>
                <a:cs typeface="Calibri" pitchFamily="34" charset="0"/>
              </a:rPr>
              <a:t>. </a:t>
            </a:r>
            <a:endParaRPr kumimoji="0" lang="en-US" altLang="ja-JP" sz="2000" b="0" i="0" u="none" strike="noStrike" cap="none" normalizeH="0" baseline="0" dirty="0" smtClean="0">
              <a:ln>
                <a:noFill/>
              </a:ln>
              <a:solidFill>
                <a:srgbClr val="000000"/>
              </a:solidFill>
              <a:effectLs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000000"/>
                </a:solidFill>
                <a:effectLst/>
                <a:ea typeface="Times New Roman" pitchFamily="18" charset="0"/>
                <a:cs typeface="Times New Roman" pitchFamily="18" charset="0"/>
              </a:rPr>
              <a:t>So, my radiological diagnosis is</a:t>
            </a:r>
            <a:r>
              <a:rPr kumimoji="0" lang="en-US" altLang="ja-JP" sz="2000" b="0" i="0" u="none" strike="noStrike" cap="none" normalizeH="0" baseline="0" dirty="0" smtClean="0">
                <a:ln>
                  <a:noFill/>
                </a:ln>
                <a:solidFill>
                  <a:schemeClr val="tx1"/>
                </a:solidFill>
                <a:effectLst/>
                <a:ea typeface="Times New Roman" pitchFamily="18" charset="0"/>
                <a:cs typeface="Times New Roman" pitchFamily="18" charset="0"/>
              </a:rPr>
              <a:t> Post contrast meningeal enhancement in </a:t>
            </a:r>
            <a:r>
              <a:rPr kumimoji="0" lang="en-US" altLang="ja-JP" sz="2000" b="1" i="0" u="none" strike="noStrike" cap="none" normalizeH="0" baseline="0" dirty="0" smtClean="0">
                <a:ln>
                  <a:noFill/>
                </a:ln>
                <a:solidFill>
                  <a:srgbClr val="FF0000"/>
                </a:solidFill>
                <a:effectLst/>
                <a:ea typeface="Times New Roman" pitchFamily="18" charset="0"/>
                <a:cs typeface="Times New Roman" pitchFamily="18" charset="0"/>
              </a:rPr>
              <a:t>Tuberculous - Meningoencephalitis.</a:t>
            </a:r>
            <a:r>
              <a:rPr kumimoji="0" lang="en-US" altLang="ja-JP" sz="2000" b="1" i="0" u="none" strike="noStrike" cap="none" normalizeH="0" baseline="0" dirty="0" smtClean="0">
                <a:ln>
                  <a:noFill/>
                </a:ln>
                <a:solidFill>
                  <a:srgbClr val="FF0000"/>
                </a:solidFill>
                <a:effectLst/>
                <a:cs typeface="Arial" pitchFamily="34" charset="0"/>
              </a:rPr>
              <a:t> </a:t>
            </a:r>
          </a:p>
        </p:txBody>
      </p:sp>
      <p:sp>
        <p:nvSpPr>
          <p:cNvPr id="6" name="Rectangle 5"/>
          <p:cNvSpPr/>
          <p:nvPr/>
        </p:nvSpPr>
        <p:spPr>
          <a:xfrm>
            <a:off x="1981200" y="381000"/>
            <a:ext cx="4336765" cy="646331"/>
          </a:xfrm>
          <a:prstGeom prst="rect">
            <a:avLst/>
          </a:prstGeom>
        </p:spPr>
        <p:txBody>
          <a:bodyPr wrap="none">
            <a:spAutoFit/>
          </a:bodyPr>
          <a:lstStyle/>
          <a:p>
            <a:r>
              <a:rPr lang="en-US" altLang="ja-JP" sz="3600" b="1" dirty="0" smtClean="0">
                <a:solidFill>
                  <a:srgbClr val="0070C0"/>
                </a:solidFill>
                <a:ea typeface="Times New Roman" pitchFamily="18" charset="0"/>
                <a:cs typeface="Times New Roman" pitchFamily="18" charset="0"/>
              </a:rPr>
              <a:t>Meningoencephalitis</a:t>
            </a:r>
            <a:endParaRPr lang="en-US" sz="3600" b="1"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229600" cy="1143000"/>
          </a:xfrm>
        </p:spPr>
        <p:txBody>
          <a:bodyPr>
            <a:normAutofit/>
          </a:bodyPr>
          <a:lstStyle/>
          <a:p>
            <a:r>
              <a:rPr lang="en-US" sz="4000" b="1" dirty="0" smtClean="0">
                <a:solidFill>
                  <a:srgbClr val="0070C0"/>
                </a:solidFill>
              </a:rPr>
              <a:t>H. Air/ </a:t>
            </a:r>
            <a:r>
              <a:rPr lang="en-US" sz="4000" b="1" dirty="0" err="1" smtClean="0">
                <a:solidFill>
                  <a:srgbClr val="0070C0"/>
                </a:solidFill>
              </a:rPr>
              <a:t>Paranasal</a:t>
            </a:r>
            <a:r>
              <a:rPr lang="en-US" sz="4000" b="1" dirty="0" smtClean="0">
                <a:solidFill>
                  <a:srgbClr val="0070C0"/>
                </a:solidFill>
              </a:rPr>
              <a:t> sinus</a:t>
            </a:r>
            <a:endParaRPr lang="en-US" sz="4000" b="1" dirty="0">
              <a:solidFill>
                <a:srgbClr val="0070C0"/>
              </a:solidFill>
            </a:endParaRPr>
          </a:p>
        </p:txBody>
      </p:sp>
      <p:pic>
        <p:nvPicPr>
          <p:cNvPr id="3"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smtClean="0">
                <a:solidFill>
                  <a:srgbClr val="0070C0"/>
                </a:solidFill>
              </a:rPr>
              <a:t>Paranasal</a:t>
            </a:r>
            <a:r>
              <a:rPr lang="en-US" sz="4000" b="1" dirty="0" smtClean="0">
                <a:solidFill>
                  <a:srgbClr val="0070C0"/>
                </a:solidFill>
              </a:rPr>
              <a:t> sinus in CT</a:t>
            </a:r>
            <a:endParaRPr lang="en-US" sz="4000" b="1" dirty="0">
              <a:solidFill>
                <a:srgbClr val="0070C0"/>
              </a:solidFill>
            </a:endParaRPr>
          </a:p>
        </p:txBody>
      </p:sp>
      <p:pic>
        <p:nvPicPr>
          <p:cNvPr id="1029" name="Picture 5"/>
          <p:cNvPicPr>
            <a:picLocks noChangeAspect="1" noChangeArrowheads="1"/>
          </p:cNvPicPr>
          <p:nvPr/>
        </p:nvPicPr>
        <p:blipFill>
          <a:blip r:embed="rId2"/>
          <a:srcRect b="10875"/>
          <a:stretch>
            <a:fillRect/>
          </a:stretch>
        </p:blipFill>
        <p:spPr bwMode="auto">
          <a:xfrm>
            <a:off x="838200" y="1676400"/>
            <a:ext cx="7271344" cy="3200400"/>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Pneumocephalus</a:t>
            </a:r>
            <a:endParaRPr lang="en-US" b="1" dirty="0">
              <a:solidFill>
                <a:srgbClr val="0070C0"/>
              </a:solidFill>
            </a:endParaRPr>
          </a:p>
        </p:txBody>
      </p:sp>
      <p:pic>
        <p:nvPicPr>
          <p:cNvPr id="135170" name="Picture 2"/>
          <p:cNvPicPr>
            <a:picLocks noChangeAspect="1" noChangeArrowheads="1"/>
          </p:cNvPicPr>
          <p:nvPr/>
        </p:nvPicPr>
        <p:blipFill>
          <a:blip r:embed="rId2"/>
          <a:srcRect/>
          <a:stretch>
            <a:fillRect/>
          </a:stretch>
        </p:blipFill>
        <p:spPr bwMode="auto">
          <a:xfrm>
            <a:off x="990600" y="1676400"/>
            <a:ext cx="3810000" cy="3810000"/>
          </a:xfrm>
          <a:prstGeom prst="rect">
            <a:avLst/>
          </a:prstGeom>
          <a:noFill/>
          <a:ln w="9525">
            <a:noFill/>
            <a:miter lim="800000"/>
            <a:headEnd/>
            <a:tailEnd/>
          </a:ln>
          <a:effectLst/>
        </p:spPr>
      </p:pic>
      <p:sp>
        <p:nvSpPr>
          <p:cNvPr id="4" name="Rectangle 3"/>
          <p:cNvSpPr/>
          <p:nvPr/>
        </p:nvSpPr>
        <p:spPr>
          <a:xfrm>
            <a:off x="5486400" y="2743200"/>
            <a:ext cx="3429000" cy="2585323"/>
          </a:xfrm>
          <a:prstGeom prst="rect">
            <a:avLst/>
          </a:prstGeom>
        </p:spPr>
        <p:txBody>
          <a:bodyPr wrap="square">
            <a:spAutoFit/>
          </a:bodyPr>
          <a:lstStyle/>
          <a:p>
            <a:r>
              <a:rPr lang="en-US" b="1" dirty="0" smtClean="0"/>
              <a:t>Figure : Axial CT </a:t>
            </a:r>
            <a:r>
              <a:rPr lang="en-US" dirty="0" smtClean="0"/>
              <a:t>revealing a large area of </a:t>
            </a:r>
            <a:r>
              <a:rPr lang="en-US" dirty="0" err="1" smtClean="0"/>
              <a:t>pneumocephalus</a:t>
            </a:r>
            <a:r>
              <a:rPr lang="en-US" dirty="0" smtClean="0"/>
              <a:t> in the bilateral anterior cranial fossa. The frontal retention of air caused widening of the interhemispheric fissure.</a:t>
            </a:r>
          </a:p>
          <a:p>
            <a:r>
              <a:rPr lang="en-US" dirty="0" smtClean="0"/>
              <a:t>Cause: endoscopic resection of a giant meningioma in the anterior skull base</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Pneumocephalus</a:t>
            </a:r>
            <a:endParaRPr lang="en-US" sz="4000" dirty="0">
              <a:solidFill>
                <a:srgbClr val="0070C0"/>
              </a:solidFill>
            </a:endParaRPr>
          </a:p>
        </p:txBody>
      </p:sp>
      <p:pic>
        <p:nvPicPr>
          <p:cNvPr id="136194" name="Picture 2"/>
          <p:cNvPicPr>
            <a:picLocks noChangeAspect="1" noChangeArrowheads="1"/>
          </p:cNvPicPr>
          <p:nvPr/>
        </p:nvPicPr>
        <p:blipFill>
          <a:blip r:embed="rId2"/>
          <a:srcRect/>
          <a:stretch>
            <a:fillRect/>
          </a:stretch>
        </p:blipFill>
        <p:spPr bwMode="auto">
          <a:xfrm>
            <a:off x="685800" y="1676400"/>
            <a:ext cx="3538537" cy="4254742"/>
          </a:xfrm>
          <a:prstGeom prst="rect">
            <a:avLst/>
          </a:prstGeom>
          <a:noFill/>
          <a:ln w="9525">
            <a:noFill/>
            <a:miter lim="800000"/>
            <a:headEnd/>
            <a:tailEnd/>
          </a:ln>
          <a:effectLst/>
        </p:spPr>
      </p:pic>
      <p:sp>
        <p:nvSpPr>
          <p:cNvPr id="4" name="Rectangle 3"/>
          <p:cNvSpPr/>
          <p:nvPr/>
        </p:nvSpPr>
        <p:spPr>
          <a:xfrm>
            <a:off x="5105400" y="2514600"/>
            <a:ext cx="3124200" cy="2308324"/>
          </a:xfrm>
          <a:prstGeom prst="rect">
            <a:avLst/>
          </a:prstGeom>
        </p:spPr>
        <p:txBody>
          <a:bodyPr wrap="square">
            <a:spAutoFit/>
          </a:bodyPr>
          <a:lstStyle/>
          <a:p>
            <a:r>
              <a:rPr lang="en-US" b="1" dirty="0" smtClean="0"/>
              <a:t>Figure : Axial CT </a:t>
            </a:r>
            <a:r>
              <a:rPr lang="en-US" dirty="0" smtClean="0"/>
              <a:t>revealing a  multiple areas of </a:t>
            </a:r>
            <a:r>
              <a:rPr lang="en-US" dirty="0" err="1" smtClean="0"/>
              <a:t>pneumocephalus</a:t>
            </a:r>
            <a:r>
              <a:rPr lang="en-US" dirty="0" smtClean="0"/>
              <a:t> in the bilateral anterior cranial fossa. The frontal retention of air caused widening of the interhemispheric fissure due to head trauma</a:t>
            </a: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743200"/>
            <a:ext cx="6629400" cy="1143000"/>
          </a:xfrm>
        </p:spPr>
        <p:txBody>
          <a:bodyPr/>
          <a:lstStyle/>
          <a:p>
            <a:pPr>
              <a:buNone/>
            </a:pPr>
            <a:r>
              <a:rPr lang="en-US" b="1" dirty="0" smtClean="0">
                <a:solidFill>
                  <a:srgbClr val="7030A0"/>
                </a:solidFill>
              </a:rPr>
              <a:t>Time course of ischemic stroke on CT</a:t>
            </a:r>
            <a:r>
              <a:rPr lang="en-US" dirty="0" smtClean="0">
                <a:solidFill>
                  <a:srgbClr val="7030A0"/>
                </a:solidFill>
              </a:rPr>
              <a:t/>
            </a:r>
            <a:br>
              <a:rPr lang="en-US" dirty="0" smtClean="0">
                <a:solidFill>
                  <a:srgbClr val="7030A0"/>
                </a:solidFill>
              </a:rPr>
            </a:br>
            <a:endParaRPr lang="en-US" dirty="0">
              <a:solidFill>
                <a:srgbClr val="7030A0"/>
              </a:solidFill>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Acute Maxillary sinusitis</a:t>
            </a:r>
            <a:endParaRPr lang="en-US" sz="4000" b="1" dirty="0">
              <a:solidFill>
                <a:srgbClr val="0070C0"/>
              </a:solidFill>
            </a:endParaRPr>
          </a:p>
        </p:txBody>
      </p:sp>
      <p:pic>
        <p:nvPicPr>
          <p:cNvPr id="2050" name="Picture 2"/>
          <p:cNvPicPr>
            <a:picLocks noChangeAspect="1" noChangeArrowheads="1"/>
          </p:cNvPicPr>
          <p:nvPr/>
        </p:nvPicPr>
        <p:blipFill>
          <a:blip r:embed="rId2"/>
          <a:srcRect/>
          <a:stretch>
            <a:fillRect/>
          </a:stretch>
        </p:blipFill>
        <p:spPr bwMode="auto">
          <a:xfrm>
            <a:off x="2771994" y="1752600"/>
            <a:ext cx="3518193" cy="3657600"/>
          </a:xfrm>
          <a:prstGeom prst="rect">
            <a:avLst/>
          </a:prstGeom>
          <a:noFill/>
          <a:ln w="9525">
            <a:noFill/>
            <a:miter lim="800000"/>
            <a:headEnd/>
            <a:tailEnd/>
          </a:ln>
          <a:effectLst/>
        </p:spPr>
      </p:pic>
      <p:sp>
        <p:nvSpPr>
          <p:cNvPr id="4" name="Rectangle 3"/>
          <p:cNvSpPr/>
          <p:nvPr/>
        </p:nvSpPr>
        <p:spPr>
          <a:xfrm>
            <a:off x="2133600" y="5638800"/>
            <a:ext cx="4343400" cy="707886"/>
          </a:xfrm>
          <a:prstGeom prst="rect">
            <a:avLst/>
          </a:prstGeom>
        </p:spPr>
        <p:txBody>
          <a:bodyPr wrap="square">
            <a:spAutoFit/>
          </a:bodyPr>
          <a:lstStyle/>
          <a:p>
            <a:r>
              <a:rPr lang="en-US" sz="2000" dirty="0" smtClean="0"/>
              <a:t>Figure: CT shows a fluid level in the left maxillary sinus. </a:t>
            </a:r>
            <a:endParaRPr lang="en-US" sz="2000"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Chronic Maxillary sinusitis</a:t>
            </a:r>
            <a:endParaRPr lang="en-US" sz="4000" b="1" dirty="0">
              <a:solidFill>
                <a:srgbClr val="0070C0"/>
              </a:solidFill>
            </a:endParaRPr>
          </a:p>
        </p:txBody>
      </p:sp>
      <p:pic>
        <p:nvPicPr>
          <p:cNvPr id="4" name="Picture 2"/>
          <p:cNvPicPr>
            <a:picLocks noChangeAspect="1" noChangeArrowheads="1"/>
          </p:cNvPicPr>
          <p:nvPr/>
        </p:nvPicPr>
        <p:blipFill>
          <a:blip r:embed="rId2" cstate="print"/>
          <a:srcRect l="26923" r="25641"/>
          <a:stretch>
            <a:fillRect/>
          </a:stretch>
        </p:blipFill>
        <p:spPr bwMode="auto">
          <a:xfrm>
            <a:off x="2819400" y="1752600"/>
            <a:ext cx="2819400" cy="2819400"/>
          </a:xfrm>
          <a:prstGeom prst="rect">
            <a:avLst/>
          </a:prstGeom>
          <a:noFill/>
          <a:ln w="9525">
            <a:noFill/>
            <a:miter lim="800000"/>
            <a:headEnd/>
            <a:tailEnd/>
          </a:ln>
          <a:effectLst/>
        </p:spPr>
      </p:pic>
      <p:sp>
        <p:nvSpPr>
          <p:cNvPr id="5" name="Rectangle 4"/>
          <p:cNvSpPr/>
          <p:nvPr/>
        </p:nvSpPr>
        <p:spPr>
          <a:xfrm>
            <a:off x="2133600" y="4876800"/>
            <a:ext cx="4572000" cy="646331"/>
          </a:xfrm>
          <a:prstGeom prst="rect">
            <a:avLst/>
          </a:prstGeom>
        </p:spPr>
        <p:txBody>
          <a:bodyPr>
            <a:spAutoFit/>
          </a:bodyPr>
          <a:lstStyle/>
          <a:p>
            <a:r>
              <a:rPr lang="en-US" dirty="0" smtClean="0"/>
              <a:t>Figure: CT shows a fluid level in the both maxillary sinus (left&gt;right). </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smtClean="0">
                <a:solidFill>
                  <a:srgbClr val="0070C0"/>
                </a:solidFill>
              </a:rPr>
              <a:t>Ethmoidal</a:t>
            </a:r>
            <a:r>
              <a:rPr lang="en-US" sz="4000" b="1" dirty="0" smtClean="0">
                <a:solidFill>
                  <a:srgbClr val="0070C0"/>
                </a:solidFill>
              </a:rPr>
              <a:t> &amp; Sphenoid sinusitis</a:t>
            </a:r>
            <a:endParaRPr lang="en-US" sz="4000" dirty="0">
              <a:solidFill>
                <a:srgbClr val="0070C0"/>
              </a:solidFill>
            </a:endParaRPr>
          </a:p>
        </p:txBody>
      </p:sp>
      <p:pic>
        <p:nvPicPr>
          <p:cNvPr id="5122" name="Picture 2"/>
          <p:cNvPicPr>
            <a:picLocks noChangeAspect="1" noChangeArrowheads="1"/>
          </p:cNvPicPr>
          <p:nvPr/>
        </p:nvPicPr>
        <p:blipFill>
          <a:blip r:embed="rId2"/>
          <a:srcRect l="5654" t="13310" r="7656" b="11307"/>
          <a:stretch>
            <a:fillRect/>
          </a:stretch>
        </p:blipFill>
        <p:spPr bwMode="auto">
          <a:xfrm>
            <a:off x="1981200" y="1600200"/>
            <a:ext cx="3810000" cy="3733800"/>
          </a:xfrm>
          <a:prstGeom prst="rect">
            <a:avLst/>
          </a:prstGeom>
          <a:noFill/>
          <a:ln w="9525">
            <a:noFill/>
            <a:miter lim="800000"/>
            <a:headEnd/>
            <a:tailEnd/>
          </a:ln>
          <a:effectLst/>
        </p:spPr>
      </p:pic>
      <p:sp>
        <p:nvSpPr>
          <p:cNvPr id="4" name="Rectangle 3"/>
          <p:cNvSpPr/>
          <p:nvPr/>
        </p:nvSpPr>
        <p:spPr>
          <a:xfrm>
            <a:off x="1676400" y="5410200"/>
            <a:ext cx="4572000" cy="646331"/>
          </a:xfrm>
          <a:prstGeom prst="rect">
            <a:avLst/>
          </a:prstGeom>
        </p:spPr>
        <p:txBody>
          <a:bodyPr>
            <a:spAutoFit/>
          </a:bodyPr>
          <a:lstStyle/>
          <a:p>
            <a:r>
              <a:rPr lang="en-US" dirty="0" smtClean="0"/>
              <a:t>Figure: </a:t>
            </a:r>
            <a:r>
              <a:rPr lang="en-US" dirty="0" err="1" smtClean="0"/>
              <a:t>Opacified</a:t>
            </a:r>
            <a:r>
              <a:rPr lang="en-US" dirty="0" smtClean="0"/>
              <a:t> </a:t>
            </a:r>
            <a:r>
              <a:rPr lang="en-US" b="1" dirty="0" err="1" smtClean="0"/>
              <a:t>Ethmoidal</a:t>
            </a:r>
            <a:r>
              <a:rPr lang="en-US" b="1" dirty="0" smtClean="0"/>
              <a:t>  and </a:t>
            </a:r>
            <a:r>
              <a:rPr lang="en-US" dirty="0" smtClean="0"/>
              <a:t>sphenoid sinuses (right)o</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0070C0"/>
                </a:solidFill>
              </a:rPr>
              <a:t>Frontal sinusit</a:t>
            </a:r>
            <a:r>
              <a:rPr lang="en-US" dirty="0" smtClean="0">
                <a:solidFill>
                  <a:srgbClr val="0070C0"/>
                </a:solidFill>
              </a:rPr>
              <a:t>is</a:t>
            </a:r>
            <a:endParaRPr lang="en-US" dirty="0">
              <a:solidFill>
                <a:srgbClr val="0070C0"/>
              </a:solidFill>
            </a:endParaRPr>
          </a:p>
        </p:txBody>
      </p:sp>
      <p:pic>
        <p:nvPicPr>
          <p:cNvPr id="6146" name="Picture 2"/>
          <p:cNvPicPr>
            <a:picLocks noChangeAspect="1" noChangeArrowheads="1"/>
          </p:cNvPicPr>
          <p:nvPr/>
        </p:nvPicPr>
        <p:blipFill>
          <a:blip r:embed="rId2"/>
          <a:srcRect/>
          <a:stretch>
            <a:fillRect/>
          </a:stretch>
        </p:blipFill>
        <p:spPr bwMode="auto">
          <a:xfrm>
            <a:off x="2057400" y="1676400"/>
            <a:ext cx="4876800" cy="4524375"/>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Sphenoid sinusitis</a:t>
            </a:r>
            <a:endParaRPr lang="en-US" sz="4000" b="1" dirty="0">
              <a:solidFill>
                <a:srgbClr val="0070C0"/>
              </a:solidFill>
            </a:endParaRPr>
          </a:p>
        </p:txBody>
      </p:sp>
      <p:pic>
        <p:nvPicPr>
          <p:cNvPr id="4098" name="Picture 2"/>
          <p:cNvPicPr>
            <a:picLocks noChangeAspect="1" noChangeArrowheads="1"/>
          </p:cNvPicPr>
          <p:nvPr/>
        </p:nvPicPr>
        <p:blipFill>
          <a:blip r:embed="rId2"/>
          <a:srcRect/>
          <a:stretch>
            <a:fillRect/>
          </a:stretch>
        </p:blipFill>
        <p:spPr bwMode="auto">
          <a:xfrm>
            <a:off x="2667000" y="1676400"/>
            <a:ext cx="3886200" cy="3830683"/>
          </a:xfrm>
          <a:prstGeom prst="rect">
            <a:avLst/>
          </a:prstGeom>
          <a:noFill/>
          <a:ln w="9525">
            <a:noFill/>
            <a:miter lim="800000"/>
            <a:headEnd/>
            <a:tailEnd/>
          </a:ln>
          <a:effectLst/>
        </p:spPr>
      </p:pic>
      <p:sp>
        <p:nvSpPr>
          <p:cNvPr id="4" name="Rectangle 3"/>
          <p:cNvSpPr/>
          <p:nvPr/>
        </p:nvSpPr>
        <p:spPr>
          <a:xfrm>
            <a:off x="2133600" y="5715000"/>
            <a:ext cx="4572000" cy="923330"/>
          </a:xfrm>
          <a:prstGeom prst="rect">
            <a:avLst/>
          </a:prstGeom>
        </p:spPr>
        <p:txBody>
          <a:bodyPr>
            <a:spAutoFit/>
          </a:bodyPr>
          <a:lstStyle/>
          <a:p>
            <a:r>
              <a:rPr lang="en-US" dirty="0" smtClean="0"/>
              <a:t>Figure: </a:t>
            </a:r>
            <a:r>
              <a:rPr lang="en-US" dirty="0" err="1" smtClean="0"/>
              <a:t>Opacified</a:t>
            </a:r>
            <a:r>
              <a:rPr lang="en-US" dirty="0" smtClean="0"/>
              <a:t> sphenoid sinuses (right more so than the left), with obstruction of </a:t>
            </a:r>
            <a:r>
              <a:rPr lang="en-US" dirty="0" err="1" smtClean="0"/>
              <a:t>sphenoethmoid</a:t>
            </a:r>
            <a:r>
              <a:rPr lang="en-US" dirty="0" smtClean="0"/>
              <a:t> recess. </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4525963"/>
          </a:xfrm>
        </p:spPr>
        <p:txBody>
          <a:bodyPr>
            <a:normAutofit/>
          </a:bodyPr>
          <a:lstStyle/>
          <a:p>
            <a:pPr algn="ctr">
              <a:buNone/>
            </a:pPr>
            <a:endParaRPr lang="en-US" sz="4400" b="1" dirty="0" smtClean="0"/>
          </a:p>
          <a:p>
            <a:pPr algn="ctr">
              <a:buNone/>
            </a:pPr>
            <a:endParaRPr lang="en-US" sz="4400" b="1" dirty="0" smtClean="0"/>
          </a:p>
          <a:p>
            <a:pPr algn="ctr">
              <a:buNone/>
            </a:pPr>
            <a:r>
              <a:rPr lang="en-US" sz="4400" b="1" dirty="0" smtClean="0">
                <a:solidFill>
                  <a:schemeClr val="accent2">
                    <a:lumMod val="75000"/>
                  </a:schemeClr>
                </a:solidFill>
              </a:rPr>
              <a:t>Thank you</a:t>
            </a:r>
            <a:endParaRPr lang="en-US" sz="4400" b="1" dirty="0">
              <a:solidFill>
                <a:schemeClr val="accent2">
                  <a:lumMod val="75000"/>
                </a:schemeClr>
              </a:solidFill>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05800" cy="533400"/>
          </a:xfrm>
        </p:spPr>
        <p:txBody>
          <a:bodyPr>
            <a:normAutofit fontScale="90000"/>
          </a:bodyPr>
          <a:lstStyle/>
          <a:p>
            <a:r>
              <a:rPr lang="en-US" sz="4000" b="1" dirty="0" smtClean="0"/>
              <a:t/>
            </a:r>
            <a:br>
              <a:rPr lang="en-US" sz="4000" b="1" dirty="0" smtClean="0"/>
            </a:br>
            <a:r>
              <a:rPr lang="en-US" sz="3600" b="1" dirty="0" smtClean="0"/>
              <a:t> </a:t>
            </a:r>
            <a:r>
              <a:rPr lang="en-US" sz="3600" b="1" dirty="0" smtClean="0">
                <a:solidFill>
                  <a:srgbClr val="0070C0"/>
                </a:solidFill>
              </a:rPr>
              <a:t>Ischemic stroke on CT</a:t>
            </a:r>
            <a:r>
              <a:rPr lang="en-US" dirty="0" smtClean="0">
                <a:solidFill>
                  <a:srgbClr val="0070C0"/>
                </a:solidFill>
              </a:rPr>
              <a:t/>
            </a:r>
            <a:br>
              <a:rPr lang="en-US" dirty="0" smtClean="0">
                <a:solidFill>
                  <a:srgbClr val="0070C0"/>
                </a:solidFill>
              </a:rPr>
            </a:br>
            <a:endParaRPr lang="en-US" dirty="0">
              <a:solidFill>
                <a:srgbClr val="0070C0"/>
              </a:solidFill>
            </a:endParaRPr>
          </a:p>
        </p:txBody>
      </p:sp>
      <p:pic>
        <p:nvPicPr>
          <p:cNvPr id="5" name="Picture 4" descr="https://teddybrain.files.wordpress.com/2013/02/hyperdense-mca-sign-and-insular-ribbon-sign-ct.jpeg"/>
          <p:cNvPicPr/>
          <p:nvPr/>
        </p:nvPicPr>
        <p:blipFill>
          <a:blip r:embed="rId2" cstate="print"/>
          <a:srcRect l="3991" r="55822"/>
          <a:stretch>
            <a:fillRect/>
          </a:stretch>
        </p:blipFill>
        <p:spPr bwMode="auto">
          <a:xfrm>
            <a:off x="762000" y="1981200"/>
            <a:ext cx="3429000" cy="4419600"/>
          </a:xfrm>
          <a:prstGeom prst="rect">
            <a:avLst/>
          </a:prstGeom>
          <a:noFill/>
          <a:ln w="9525">
            <a:noFill/>
            <a:miter lim="800000"/>
            <a:headEnd/>
            <a:tailEnd/>
          </a:ln>
        </p:spPr>
      </p:pic>
      <p:sp>
        <p:nvSpPr>
          <p:cNvPr id="7" name="Rectangle 6"/>
          <p:cNvSpPr/>
          <p:nvPr/>
        </p:nvSpPr>
        <p:spPr>
          <a:xfrm>
            <a:off x="5334000" y="1981200"/>
            <a:ext cx="2971800" cy="2862322"/>
          </a:xfrm>
          <a:prstGeom prst="rect">
            <a:avLst/>
          </a:prstGeom>
        </p:spPr>
        <p:txBody>
          <a:bodyPr wrap="square">
            <a:spAutoFit/>
          </a:bodyPr>
          <a:lstStyle/>
          <a:p>
            <a:r>
              <a:rPr lang="en-US" sz="2000" dirty="0" smtClean="0"/>
              <a:t>Figure: This is a multi slice axial plan CT scan of the head showing the early CT sign (&lt;6h) of ischemic stroke with hyperdensity of MCA representing an acute embolus lodged into it (left) known as </a:t>
            </a:r>
            <a:r>
              <a:rPr lang="en-US" sz="2000" b="1" dirty="0" smtClean="0">
                <a:solidFill>
                  <a:srgbClr val="FF0000"/>
                </a:solidFill>
              </a:rPr>
              <a:t>“hyperdense MCA sign”. </a:t>
            </a:r>
            <a:endParaRPr lang="en-US" sz="2000" b="1" dirty="0">
              <a:solidFill>
                <a:srgbClr val="FF0000"/>
              </a:solidFill>
            </a:endParaRPr>
          </a:p>
        </p:txBody>
      </p:sp>
      <p:sp>
        <p:nvSpPr>
          <p:cNvPr id="1025" name="Rectangle 1"/>
          <p:cNvSpPr>
            <a:spLocks noChangeArrowheads="1"/>
          </p:cNvSpPr>
          <p:nvPr/>
        </p:nvSpPr>
        <p:spPr bwMode="auto">
          <a:xfrm>
            <a:off x="304800" y="1219200"/>
            <a:ext cx="49530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en-US" altLang="ja-JP" sz="2400" b="1" i="0" u="none" strike="noStrike" cap="none" normalizeH="0" baseline="0" dirty="0" smtClean="0">
                <a:ln>
                  <a:noFill/>
                </a:ln>
                <a:solidFill>
                  <a:srgbClr val="FF0000"/>
                </a:solidFill>
                <a:effectLst/>
                <a:latin typeface="Arial Narrow" pitchFamily="34" charset="0"/>
                <a:ea typeface="Times New Roman" pitchFamily="18" charset="0"/>
                <a:cs typeface="Calibri" pitchFamily="34" charset="0"/>
              </a:rPr>
              <a:t>Immediate</a:t>
            </a:r>
            <a:r>
              <a:rPr lang="en-US" sz="2400" b="1" dirty="0" smtClean="0">
                <a:solidFill>
                  <a:srgbClr val="FF0000"/>
                </a:solidFill>
              </a:rPr>
              <a:t>(&lt; 3 hours):  </a:t>
            </a:r>
            <a:endParaRPr lang="en-US" sz="2400" dirty="0" smtClean="0">
              <a:solidFill>
                <a:srgbClr val="FF0000"/>
              </a:solidFill>
            </a:endParaRPr>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676400"/>
            <a:ext cx="3200400" cy="3505200"/>
          </a:xfrm>
        </p:spPr>
        <p:txBody>
          <a:bodyPr>
            <a:noAutofit/>
          </a:bodyPr>
          <a:lstStyle/>
          <a:p>
            <a:pPr algn="just"/>
            <a:r>
              <a:rPr lang="en-US" sz="2000" dirty="0" smtClean="0"/>
              <a:t>Figure:  This is a multi slice axial plan CT scan of the head showing the early CT sign (&lt;6h) of ischemic stroke with </a:t>
            </a:r>
            <a:r>
              <a:rPr lang="en-US" sz="2000" b="1" dirty="0" smtClean="0">
                <a:solidFill>
                  <a:srgbClr val="FF0000"/>
                </a:solidFill>
              </a:rPr>
              <a:t>“loss of gray-white matter differentiation” </a:t>
            </a:r>
            <a:r>
              <a:rPr lang="en-US" sz="2000" dirty="0" smtClean="0"/>
              <a:t>in basal ganglia.</a:t>
            </a:r>
            <a:endParaRPr lang="en-US" sz="2000" dirty="0"/>
          </a:p>
        </p:txBody>
      </p:sp>
      <p:pic>
        <p:nvPicPr>
          <p:cNvPr id="4" name="Content Placeholder 3" descr="https://teddybrain.files.wordpress.com/2013/02/obscure-basal-ganglia-and-focal-cerebral-edema-ct.jpeg"/>
          <p:cNvPicPr>
            <a:picLocks noGrp="1"/>
          </p:cNvPicPr>
          <p:nvPr>
            <p:ph idx="1"/>
          </p:nvPr>
        </p:nvPicPr>
        <p:blipFill>
          <a:blip r:embed="rId2" cstate="print"/>
          <a:srcRect r="56891"/>
          <a:stretch>
            <a:fillRect/>
          </a:stretch>
        </p:blipFill>
        <p:spPr bwMode="auto">
          <a:xfrm>
            <a:off x="457200" y="1828800"/>
            <a:ext cx="3505199" cy="4114800"/>
          </a:xfrm>
          <a:prstGeom prst="rect">
            <a:avLst/>
          </a:prstGeom>
          <a:noFill/>
          <a:ln w="9525">
            <a:noFill/>
            <a:miter lim="800000"/>
            <a:headEnd/>
            <a:tailEnd/>
          </a:ln>
        </p:spPr>
      </p:pic>
      <p:sp>
        <p:nvSpPr>
          <p:cNvPr id="6" name="Rectangle 1"/>
          <p:cNvSpPr>
            <a:spLocks noChangeArrowheads="1"/>
          </p:cNvSpPr>
          <p:nvPr/>
        </p:nvSpPr>
        <p:spPr bwMode="auto">
          <a:xfrm>
            <a:off x="457200" y="1143000"/>
            <a:ext cx="1752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smtClean="0">
                <a:ln>
                  <a:noFill/>
                </a:ln>
                <a:solidFill>
                  <a:srgbClr val="FF0000"/>
                </a:solidFill>
                <a:effectLst/>
                <a:latin typeface="Arial Narrow" pitchFamily="34" charset="0"/>
                <a:ea typeface="Times New Roman" pitchFamily="18" charset="0"/>
                <a:cs typeface="Calibri" pitchFamily="34" charset="0"/>
              </a:rPr>
              <a:t>Immediate:</a:t>
            </a:r>
            <a:endParaRPr kumimoji="0" lang="en-US" altLang="ja-JP" sz="3600" b="0" i="0" u="none" strike="noStrike" cap="none" normalizeH="0" baseline="0" dirty="0" smtClean="0">
              <a:ln>
                <a:noFill/>
              </a:ln>
              <a:solidFill>
                <a:srgbClr val="FF0000"/>
              </a:solidFill>
              <a:effectLst/>
              <a:latin typeface="Arial" pitchFamily="34" charset="0"/>
              <a:cs typeface="Arial" pitchFamily="34" charset="0"/>
            </a:endParaRPr>
          </a:p>
        </p:txBody>
      </p:sp>
      <p:sp>
        <p:nvSpPr>
          <p:cNvPr id="5" name="Title 1"/>
          <p:cNvSpPr txBox="1">
            <a:spLocks/>
          </p:cNvSpPr>
          <p:nvPr/>
        </p:nvSpPr>
        <p:spPr>
          <a:xfrm>
            <a:off x="1524000" y="304800"/>
            <a:ext cx="6096000" cy="53340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
            </a:r>
            <a:br>
              <a:rPr kumimoji="0" lang="en-US" sz="4000" b="1" i="0" u="none" strike="noStrike" kern="1200" cap="none" spc="0" normalizeH="0" baseline="0" noProof="0" dirty="0" smtClean="0">
                <a:ln>
                  <a:noFill/>
                </a:ln>
                <a:solidFill>
                  <a:schemeClr val="tx1"/>
                </a:solidFill>
                <a:effectLst/>
                <a:uLnTx/>
                <a:uFillTx/>
                <a:latin typeface="+mj-lt"/>
                <a:ea typeface="+mj-ea"/>
                <a:cs typeface="+mj-cs"/>
              </a:rPr>
            </a:br>
            <a:r>
              <a:rPr kumimoji="0" lang="en-US" sz="12800" b="1"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none" spc="0" normalizeH="0" baseline="0" noProof="0" dirty="0" smtClean="0">
                <a:ln>
                  <a:noFill/>
                </a:ln>
                <a:solidFill>
                  <a:srgbClr val="0070C0"/>
                </a:solidFill>
                <a:effectLst/>
                <a:uLnTx/>
                <a:uFillTx/>
                <a:latin typeface="+mj-lt"/>
                <a:ea typeface="+mj-ea"/>
                <a:cs typeface="+mj-cs"/>
              </a:rPr>
              <a:t>Ischemic stroke on CT</a:t>
            </a:r>
            <a:r>
              <a:rPr kumimoji="0" lang="en-US" sz="12800" b="0" i="0" u="none" strike="noStrike" kern="1200" cap="none" spc="0" normalizeH="0" baseline="0" noProof="0" dirty="0" smtClean="0">
                <a:ln>
                  <a:noFill/>
                </a:ln>
                <a:solidFill>
                  <a:srgbClr val="0070C0"/>
                </a:solidFill>
                <a:effectLst/>
                <a:uLnTx/>
                <a:uFillTx/>
                <a:latin typeface="+mj-lt"/>
                <a:ea typeface="+mj-ea"/>
                <a:cs typeface="+mj-cs"/>
              </a:rPr>
              <a:t/>
            </a:r>
            <a:br>
              <a:rPr kumimoji="0" lang="en-US" sz="12800" b="0" i="0" u="none" strike="noStrike" kern="1200" cap="none" spc="0" normalizeH="0" baseline="0" noProof="0" dirty="0" smtClean="0">
                <a:ln>
                  <a:noFill/>
                </a:ln>
                <a:solidFill>
                  <a:srgbClr val="0070C0"/>
                </a:solidFill>
                <a:effectLst/>
                <a:uLnTx/>
                <a:uFillTx/>
                <a:latin typeface="+mj-lt"/>
                <a:ea typeface="+mj-ea"/>
                <a:cs typeface="+mj-cs"/>
              </a:rPr>
            </a:br>
            <a:endParaRPr kumimoji="0" lang="en-US" sz="1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457200" y="990600"/>
            <a:ext cx="5410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fontAlgn="base">
              <a:spcAft>
                <a:spcPct val="0"/>
              </a:spcAft>
            </a:pPr>
            <a:r>
              <a:rPr lang="en-US" sz="2800" b="1" dirty="0" smtClean="0">
                <a:solidFill>
                  <a:srgbClr val="FF0000"/>
                </a:solidFill>
              </a:rPr>
              <a:t>Early hyperacute:</a:t>
            </a:r>
            <a:r>
              <a:rPr lang="en-US" sz="2800" b="1" dirty="0" smtClean="0"/>
              <a:t> </a:t>
            </a:r>
            <a:r>
              <a:rPr lang="en-US" sz="2800" b="1" dirty="0" smtClean="0">
                <a:solidFill>
                  <a:srgbClr val="FF0000"/>
                </a:solidFill>
              </a:rPr>
              <a:t>˃3–12 hours </a:t>
            </a:r>
            <a:endParaRPr kumimoji="0" lang="en-US" altLang="ja-JP" sz="28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5" name="Content Placeholder 4" descr="https://teddybrain.files.wordpress.com/2013/02/obscure-basal-ganglia-and-focal-cerebral-edema-ct.jpeg"/>
          <p:cNvPicPr>
            <a:picLocks noGrp="1"/>
          </p:cNvPicPr>
          <p:nvPr>
            <p:ph idx="1"/>
          </p:nvPr>
        </p:nvPicPr>
        <p:blipFill>
          <a:blip r:embed="rId2" cstate="print"/>
          <a:srcRect l="51886" b="3132"/>
          <a:stretch>
            <a:fillRect/>
          </a:stretch>
        </p:blipFill>
        <p:spPr bwMode="auto">
          <a:xfrm>
            <a:off x="609600" y="1752600"/>
            <a:ext cx="3581400" cy="3962400"/>
          </a:xfrm>
          <a:prstGeom prst="rect">
            <a:avLst/>
          </a:prstGeom>
          <a:noFill/>
          <a:ln w="9525">
            <a:noFill/>
            <a:miter lim="800000"/>
            <a:headEnd/>
            <a:tailEnd/>
          </a:ln>
        </p:spPr>
      </p:pic>
      <p:sp>
        <p:nvSpPr>
          <p:cNvPr id="6" name="Rectangle 5"/>
          <p:cNvSpPr/>
          <p:nvPr/>
        </p:nvSpPr>
        <p:spPr>
          <a:xfrm>
            <a:off x="5105400" y="2133600"/>
            <a:ext cx="3429000" cy="2554545"/>
          </a:xfrm>
          <a:prstGeom prst="rect">
            <a:avLst/>
          </a:prstGeom>
        </p:spPr>
        <p:txBody>
          <a:bodyPr wrap="square">
            <a:spAutoFit/>
          </a:bodyPr>
          <a:lstStyle/>
          <a:p>
            <a:pPr algn="just"/>
            <a:r>
              <a:rPr lang="en-US" sz="2000" dirty="0" smtClean="0"/>
              <a:t>Figure: This is a multi slice axial plan CT scan of the head  showing the early CT sign (&lt;6h) of ischemic stroke with a   </a:t>
            </a:r>
            <a:r>
              <a:rPr lang="en-US" sz="2000" dirty="0" smtClean="0">
                <a:solidFill>
                  <a:srgbClr val="FF0000"/>
                </a:solidFill>
              </a:rPr>
              <a:t>“</a:t>
            </a:r>
            <a:r>
              <a:rPr lang="en-US" sz="2000" b="1" dirty="0" smtClean="0">
                <a:solidFill>
                  <a:srgbClr val="FF0000"/>
                </a:solidFill>
              </a:rPr>
              <a:t>diffuse cerebral swelling with loss of cortical sulci and compression of ventricular system” </a:t>
            </a:r>
            <a:r>
              <a:rPr lang="en-US" sz="2000" dirty="0" smtClean="0"/>
              <a:t>(right).</a:t>
            </a:r>
            <a:endParaRPr lang="en-US" sz="2000" dirty="0"/>
          </a:p>
        </p:txBody>
      </p:sp>
      <p:sp>
        <p:nvSpPr>
          <p:cNvPr id="8" name="Title 1"/>
          <p:cNvSpPr txBox="1">
            <a:spLocks/>
          </p:cNvSpPr>
          <p:nvPr/>
        </p:nvSpPr>
        <p:spPr>
          <a:xfrm>
            <a:off x="1524000" y="304800"/>
            <a:ext cx="6096000" cy="53340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
            </a:r>
            <a:br>
              <a:rPr kumimoji="0" lang="en-US" sz="4000" b="1" i="0" u="none" strike="noStrike" kern="1200" cap="none" spc="0" normalizeH="0" baseline="0" noProof="0" dirty="0" smtClean="0">
                <a:ln>
                  <a:noFill/>
                </a:ln>
                <a:solidFill>
                  <a:schemeClr val="tx1"/>
                </a:solidFill>
                <a:effectLst/>
                <a:uLnTx/>
                <a:uFillTx/>
                <a:latin typeface="+mj-lt"/>
                <a:ea typeface="+mj-ea"/>
                <a:cs typeface="+mj-cs"/>
              </a:rPr>
            </a:br>
            <a:r>
              <a:rPr kumimoji="0" lang="en-US" sz="12800" b="1"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none" spc="0" normalizeH="0" baseline="0" noProof="0" dirty="0" smtClean="0">
                <a:ln>
                  <a:noFill/>
                </a:ln>
                <a:solidFill>
                  <a:srgbClr val="0070C0"/>
                </a:solidFill>
                <a:effectLst/>
                <a:uLnTx/>
                <a:uFillTx/>
                <a:latin typeface="+mj-lt"/>
                <a:ea typeface="+mj-ea"/>
                <a:cs typeface="+mj-cs"/>
              </a:rPr>
              <a:t>Ischemic stroke on CT</a:t>
            </a:r>
            <a:r>
              <a:rPr kumimoji="0" lang="en-US" sz="12800" b="0" i="0" u="none" strike="noStrike" kern="1200" cap="none" spc="0" normalizeH="0" baseline="0" noProof="0" dirty="0" smtClean="0">
                <a:ln>
                  <a:noFill/>
                </a:ln>
                <a:solidFill>
                  <a:srgbClr val="0070C0"/>
                </a:solidFill>
                <a:effectLst/>
                <a:uLnTx/>
                <a:uFillTx/>
                <a:latin typeface="+mj-lt"/>
                <a:ea typeface="+mj-ea"/>
                <a:cs typeface="+mj-cs"/>
              </a:rPr>
              <a:t/>
            </a:r>
            <a:br>
              <a:rPr kumimoji="0" lang="en-US" sz="12800" b="0" i="0" u="none" strike="noStrike" kern="1200" cap="none" spc="0" normalizeH="0" baseline="0" noProof="0" dirty="0" smtClean="0">
                <a:ln>
                  <a:noFill/>
                </a:ln>
                <a:solidFill>
                  <a:srgbClr val="0070C0"/>
                </a:solidFill>
                <a:effectLst/>
                <a:uLnTx/>
                <a:uFillTx/>
                <a:latin typeface="+mj-lt"/>
                <a:ea typeface="+mj-ea"/>
                <a:cs typeface="+mj-cs"/>
              </a:rPr>
            </a:br>
            <a:endParaRPr kumimoji="0" lang="en-US" sz="1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2133600"/>
            <a:ext cx="3657600" cy="3154362"/>
          </a:xfrm>
        </p:spPr>
        <p:txBody>
          <a:bodyPr>
            <a:normAutofit/>
          </a:bodyPr>
          <a:lstStyle/>
          <a:p>
            <a:pPr algn="just"/>
            <a:r>
              <a:rPr lang="en-US" sz="2200" dirty="0" smtClean="0"/>
              <a:t>Figure:  This is a multi slice axial plan CT scan of the head showing the hypodensity of insular cortex known as </a:t>
            </a:r>
            <a:r>
              <a:rPr lang="en-US" sz="2200" b="1" dirty="0" smtClean="0">
                <a:solidFill>
                  <a:srgbClr val="FF0000"/>
                </a:solidFill>
              </a:rPr>
              <a:t>“insular ribbon sign”</a:t>
            </a:r>
            <a:r>
              <a:rPr lang="en-US" sz="2200" b="1" dirty="0" smtClean="0"/>
              <a:t>.</a:t>
            </a:r>
            <a:r>
              <a:rPr lang="en-US" sz="2200" b="1" dirty="0" smtClean="0">
                <a:solidFill>
                  <a:srgbClr val="FF0000"/>
                </a:solidFill>
              </a:rPr>
              <a:t> </a:t>
            </a:r>
            <a:r>
              <a:rPr lang="en-US" dirty="0" smtClean="0"/>
              <a:t/>
            </a:r>
            <a:br>
              <a:rPr lang="en-US" dirty="0" smtClean="0"/>
            </a:br>
            <a:endParaRPr lang="en-US" dirty="0"/>
          </a:p>
        </p:txBody>
      </p:sp>
      <p:pic>
        <p:nvPicPr>
          <p:cNvPr id="4" name="Content Placeholder 3" descr="https://teddybrain.files.wordpress.com/2013/02/hyperdense-mca-sign-and-insular-ribbon-sign-ct.jpeg"/>
          <p:cNvPicPr>
            <a:picLocks noGrp="1"/>
          </p:cNvPicPr>
          <p:nvPr>
            <p:ph idx="1"/>
          </p:nvPr>
        </p:nvPicPr>
        <p:blipFill>
          <a:blip r:embed="rId2" cstate="print"/>
          <a:srcRect l="54626" r="2719"/>
          <a:stretch>
            <a:fillRect/>
          </a:stretch>
        </p:blipFill>
        <p:spPr bwMode="auto">
          <a:xfrm>
            <a:off x="304800" y="1905000"/>
            <a:ext cx="3657600" cy="4114800"/>
          </a:xfrm>
          <a:prstGeom prst="rect">
            <a:avLst/>
          </a:prstGeom>
          <a:noFill/>
          <a:ln w="9525">
            <a:noFill/>
            <a:miter lim="800000"/>
            <a:headEnd/>
            <a:tailEnd/>
          </a:ln>
        </p:spPr>
      </p:pic>
      <p:sp>
        <p:nvSpPr>
          <p:cNvPr id="5" name="Rectangle 4"/>
          <p:cNvSpPr/>
          <p:nvPr/>
        </p:nvSpPr>
        <p:spPr>
          <a:xfrm>
            <a:off x="381000" y="1219200"/>
            <a:ext cx="6629400" cy="954107"/>
          </a:xfrm>
          <a:prstGeom prst="rect">
            <a:avLst/>
          </a:prstGeom>
        </p:spPr>
        <p:txBody>
          <a:bodyPr wrap="square">
            <a:spAutoFit/>
          </a:bodyPr>
          <a:lstStyle/>
          <a:p>
            <a:r>
              <a:rPr lang="en-US" sz="2800" b="1" dirty="0" smtClean="0">
                <a:solidFill>
                  <a:srgbClr val="FF0000"/>
                </a:solidFill>
              </a:rPr>
              <a:t>Early hyperacute : ˃3–12 hours </a:t>
            </a:r>
            <a:r>
              <a:rPr lang="en-US" sz="2800" dirty="0" smtClean="0">
                <a:solidFill>
                  <a:srgbClr val="FF0000"/>
                </a:solidFill>
              </a:rPr>
              <a:t/>
            </a:r>
            <a:br>
              <a:rPr lang="en-US" sz="2800" dirty="0" smtClean="0">
                <a:solidFill>
                  <a:srgbClr val="FF0000"/>
                </a:solidFill>
              </a:rPr>
            </a:br>
            <a:endParaRPr lang="en-US" sz="2800" dirty="0">
              <a:solidFill>
                <a:srgbClr val="FF0000"/>
              </a:solidFill>
            </a:endParaRPr>
          </a:p>
        </p:txBody>
      </p:sp>
      <p:sp>
        <p:nvSpPr>
          <p:cNvPr id="6" name="Title 1"/>
          <p:cNvSpPr txBox="1">
            <a:spLocks/>
          </p:cNvSpPr>
          <p:nvPr/>
        </p:nvSpPr>
        <p:spPr>
          <a:xfrm>
            <a:off x="1524000" y="304800"/>
            <a:ext cx="6096000" cy="53340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
            </a:r>
            <a:br>
              <a:rPr kumimoji="0" lang="en-US" sz="4000" b="1" i="0" u="none" strike="noStrike" kern="1200" cap="none" spc="0" normalizeH="0" baseline="0" noProof="0" dirty="0" smtClean="0">
                <a:ln>
                  <a:noFill/>
                </a:ln>
                <a:solidFill>
                  <a:schemeClr val="tx1"/>
                </a:solidFill>
                <a:effectLst/>
                <a:uLnTx/>
                <a:uFillTx/>
                <a:latin typeface="+mj-lt"/>
                <a:ea typeface="+mj-ea"/>
                <a:cs typeface="+mj-cs"/>
              </a:rPr>
            </a:br>
            <a:r>
              <a:rPr kumimoji="0" lang="en-US" sz="12800" b="1"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none" spc="0" normalizeH="0" baseline="0" noProof="0" dirty="0" smtClean="0">
                <a:ln>
                  <a:noFill/>
                </a:ln>
                <a:solidFill>
                  <a:srgbClr val="0070C0"/>
                </a:solidFill>
                <a:effectLst/>
                <a:uLnTx/>
                <a:uFillTx/>
                <a:latin typeface="+mj-lt"/>
                <a:ea typeface="+mj-ea"/>
                <a:cs typeface="+mj-cs"/>
              </a:rPr>
              <a:t>Ischemic stroke on CT</a:t>
            </a:r>
            <a:r>
              <a:rPr kumimoji="0" lang="en-US" sz="12800" b="0" i="0" u="none" strike="noStrike" kern="1200" cap="none" spc="0" normalizeH="0" baseline="0" noProof="0" dirty="0" smtClean="0">
                <a:ln>
                  <a:noFill/>
                </a:ln>
                <a:solidFill>
                  <a:srgbClr val="0070C0"/>
                </a:solidFill>
                <a:effectLst/>
                <a:uLnTx/>
                <a:uFillTx/>
                <a:latin typeface="+mj-lt"/>
                <a:ea typeface="+mj-ea"/>
                <a:cs typeface="+mj-cs"/>
              </a:rPr>
              <a:t/>
            </a:r>
            <a:br>
              <a:rPr kumimoji="0" lang="en-US" sz="12800" b="0" i="0" u="none" strike="noStrike" kern="1200" cap="none" spc="0" normalizeH="0" baseline="0" noProof="0" dirty="0" smtClean="0">
                <a:ln>
                  <a:noFill/>
                </a:ln>
                <a:solidFill>
                  <a:srgbClr val="0070C0"/>
                </a:solidFill>
                <a:effectLst/>
                <a:uLnTx/>
                <a:uFillTx/>
                <a:latin typeface="+mj-lt"/>
                <a:ea typeface="+mj-ea"/>
                <a:cs typeface="+mj-cs"/>
              </a:rPr>
            </a:br>
            <a:endParaRPr kumimoji="0" lang="en-US" sz="1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4648200" cy="381000"/>
          </a:xfrm>
        </p:spPr>
        <p:txBody>
          <a:bodyPr>
            <a:normAutofit fontScale="90000"/>
          </a:bodyPr>
          <a:lstStyle/>
          <a:p>
            <a:r>
              <a:rPr lang="en-US" sz="3100" b="1" dirty="0" smtClean="0">
                <a:solidFill>
                  <a:srgbClr val="FF0000"/>
                </a:solidFill>
              </a:rPr>
              <a:t/>
            </a:r>
            <a:br>
              <a:rPr lang="en-US" sz="3100" b="1" dirty="0" smtClean="0">
                <a:solidFill>
                  <a:srgbClr val="FF0000"/>
                </a:solidFill>
              </a:rPr>
            </a:br>
            <a:r>
              <a:rPr lang="en-US" sz="3100" b="1" dirty="0" smtClean="0">
                <a:solidFill>
                  <a:srgbClr val="FF0000"/>
                </a:solidFill>
              </a:rPr>
              <a:t>Acute: 12 hours -7 days</a:t>
            </a:r>
            <a:r>
              <a:rPr lang="en-US" sz="3100" dirty="0" smtClean="0">
                <a:solidFill>
                  <a:srgbClr val="FF0000"/>
                </a:solidFill>
              </a:rPr>
              <a:t/>
            </a:r>
            <a:br>
              <a:rPr lang="en-US" sz="3100" dirty="0" smtClean="0">
                <a:solidFill>
                  <a:srgbClr val="FF0000"/>
                </a:solidFill>
              </a:rPr>
            </a:br>
            <a:endParaRPr lang="en-US" sz="3100" dirty="0">
              <a:solidFill>
                <a:srgbClr val="FF0000"/>
              </a:solidFill>
            </a:endParaRPr>
          </a:p>
        </p:txBody>
      </p:sp>
      <p:pic>
        <p:nvPicPr>
          <p:cNvPr id="4" name="Picture 3"/>
          <p:cNvPicPr/>
          <p:nvPr/>
        </p:nvPicPr>
        <p:blipFill>
          <a:blip r:embed="rId2">
            <a:lum bright="-20000" contrast="20000"/>
          </a:blip>
          <a:srcRect l="38877" t="15727" r="39046" b="59624"/>
          <a:stretch>
            <a:fillRect/>
          </a:stretch>
        </p:blipFill>
        <p:spPr bwMode="auto">
          <a:xfrm>
            <a:off x="457200" y="1828800"/>
            <a:ext cx="4724400" cy="3352800"/>
          </a:xfrm>
          <a:prstGeom prst="rect">
            <a:avLst/>
          </a:prstGeom>
          <a:noFill/>
          <a:ln w="9525">
            <a:noFill/>
            <a:miter lim="800000"/>
            <a:headEnd/>
            <a:tailEnd/>
          </a:ln>
        </p:spPr>
      </p:pic>
      <p:sp>
        <p:nvSpPr>
          <p:cNvPr id="5" name="Rectangle 4"/>
          <p:cNvSpPr/>
          <p:nvPr/>
        </p:nvSpPr>
        <p:spPr>
          <a:xfrm>
            <a:off x="5638800" y="1828800"/>
            <a:ext cx="2971800" cy="2800767"/>
          </a:xfrm>
          <a:prstGeom prst="rect">
            <a:avLst/>
          </a:prstGeom>
        </p:spPr>
        <p:txBody>
          <a:bodyPr wrap="square">
            <a:spAutoFit/>
          </a:bodyPr>
          <a:lstStyle/>
          <a:p>
            <a:r>
              <a:rPr lang="en-US" sz="2200" dirty="0" smtClean="0"/>
              <a:t>Figure: Axial plan CT scan of the head shows  large areas of hypodensity in the left cerebral hemisphere  due to occlusion  of  left middle cerebral artery vascular territories.</a:t>
            </a:r>
            <a:endParaRPr lang="en-US" sz="2200" dirty="0"/>
          </a:p>
        </p:txBody>
      </p:sp>
      <p:sp>
        <p:nvSpPr>
          <p:cNvPr id="6" name="Title 1"/>
          <p:cNvSpPr txBox="1">
            <a:spLocks/>
          </p:cNvSpPr>
          <p:nvPr/>
        </p:nvSpPr>
        <p:spPr>
          <a:xfrm>
            <a:off x="1524000" y="304800"/>
            <a:ext cx="6096000" cy="53340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
            </a:r>
            <a:br>
              <a:rPr kumimoji="0" lang="en-US" sz="4000" b="1" i="0" u="none" strike="noStrike" kern="1200" cap="none" spc="0" normalizeH="0" baseline="0" noProof="0" dirty="0" smtClean="0">
                <a:ln>
                  <a:noFill/>
                </a:ln>
                <a:solidFill>
                  <a:schemeClr val="tx1"/>
                </a:solidFill>
                <a:effectLst/>
                <a:uLnTx/>
                <a:uFillTx/>
                <a:latin typeface="+mj-lt"/>
                <a:ea typeface="+mj-ea"/>
                <a:cs typeface="+mj-cs"/>
              </a:rPr>
            </a:br>
            <a:r>
              <a:rPr kumimoji="0" lang="en-US" sz="12800" b="1"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none" spc="0" normalizeH="0" baseline="0" noProof="0" dirty="0" smtClean="0">
                <a:ln>
                  <a:noFill/>
                </a:ln>
                <a:solidFill>
                  <a:srgbClr val="0070C0"/>
                </a:solidFill>
                <a:effectLst/>
                <a:uLnTx/>
                <a:uFillTx/>
                <a:latin typeface="+mj-lt"/>
                <a:ea typeface="+mj-ea"/>
                <a:cs typeface="+mj-cs"/>
              </a:rPr>
              <a:t>Ischemic stroke on CT</a:t>
            </a:r>
            <a:r>
              <a:rPr kumimoji="0" lang="en-US" sz="12800" b="0" i="0" u="none" strike="noStrike" kern="1200" cap="none" spc="0" normalizeH="0" baseline="0" noProof="0" dirty="0" smtClean="0">
                <a:ln>
                  <a:noFill/>
                </a:ln>
                <a:solidFill>
                  <a:srgbClr val="0070C0"/>
                </a:solidFill>
                <a:effectLst/>
                <a:uLnTx/>
                <a:uFillTx/>
                <a:latin typeface="+mj-lt"/>
                <a:ea typeface="+mj-ea"/>
                <a:cs typeface="+mj-cs"/>
              </a:rPr>
              <a:t/>
            </a:r>
            <a:br>
              <a:rPr kumimoji="0" lang="en-US" sz="12800" b="0" i="0" u="none" strike="noStrike" kern="1200" cap="none" spc="0" normalizeH="0" baseline="0" noProof="0" dirty="0" smtClean="0">
                <a:ln>
                  <a:noFill/>
                </a:ln>
                <a:solidFill>
                  <a:srgbClr val="0070C0"/>
                </a:solidFill>
                <a:effectLst/>
                <a:uLnTx/>
                <a:uFillTx/>
                <a:latin typeface="+mj-lt"/>
                <a:ea typeface="+mj-ea"/>
                <a:cs typeface="+mj-cs"/>
              </a:rPr>
            </a:br>
            <a:endParaRPr kumimoji="0" lang="en-US" sz="1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4953000" cy="503238"/>
          </a:xfrm>
        </p:spPr>
        <p:txBody>
          <a:bodyPr>
            <a:normAutofit fontScale="90000"/>
          </a:bodyPr>
          <a:lstStyle/>
          <a:p>
            <a:r>
              <a:rPr lang="en-US" sz="2800" b="1" dirty="0" smtClean="0">
                <a:solidFill>
                  <a:srgbClr val="FF0000"/>
                </a:solidFill>
              </a:rPr>
              <a:t>Subacute:1 -2 weeks</a:t>
            </a:r>
            <a:endParaRPr lang="en-US" sz="2800" dirty="0">
              <a:solidFill>
                <a:srgbClr val="FF0000"/>
              </a:solidFill>
            </a:endParaRPr>
          </a:p>
        </p:txBody>
      </p:sp>
      <p:pic>
        <p:nvPicPr>
          <p:cNvPr id="4" name="Content Placeholder 3" descr="https://teddybrain.files.wordpress.com/2013/02/ct-fogging-sign.jpeg"/>
          <p:cNvPicPr>
            <a:picLocks noGrp="1"/>
          </p:cNvPicPr>
          <p:nvPr>
            <p:ph idx="1"/>
          </p:nvPr>
        </p:nvPicPr>
        <p:blipFill>
          <a:blip r:embed="rId2" cstate="print"/>
          <a:srcRect/>
          <a:stretch>
            <a:fillRect/>
          </a:stretch>
        </p:blipFill>
        <p:spPr bwMode="auto">
          <a:xfrm>
            <a:off x="304800" y="2286000"/>
            <a:ext cx="4876800" cy="3276599"/>
          </a:xfrm>
          <a:prstGeom prst="rect">
            <a:avLst/>
          </a:prstGeom>
          <a:noFill/>
          <a:ln w="9525">
            <a:noFill/>
            <a:miter lim="800000"/>
            <a:headEnd/>
            <a:tailEnd/>
          </a:ln>
        </p:spPr>
      </p:pic>
      <p:sp>
        <p:nvSpPr>
          <p:cNvPr id="5" name="Rectangle 4"/>
          <p:cNvSpPr/>
          <p:nvPr/>
        </p:nvSpPr>
        <p:spPr>
          <a:xfrm>
            <a:off x="5486400" y="2286000"/>
            <a:ext cx="3429000" cy="3170099"/>
          </a:xfrm>
          <a:prstGeom prst="rect">
            <a:avLst/>
          </a:prstGeom>
        </p:spPr>
        <p:txBody>
          <a:bodyPr wrap="square">
            <a:spAutoFit/>
          </a:bodyPr>
          <a:lstStyle/>
          <a:p>
            <a:pPr algn="just"/>
            <a:r>
              <a:rPr lang="en-US" sz="2000" dirty="0" smtClean="0"/>
              <a:t>Figure:  This is a multi slice axial plan CT scan of the head showing the </a:t>
            </a:r>
            <a:r>
              <a:rPr lang="en-US" sz="2000" dirty="0" smtClean="0">
                <a:solidFill>
                  <a:srgbClr val="FF0000"/>
                </a:solidFill>
              </a:rPr>
              <a:t>“fogging effect” </a:t>
            </a:r>
            <a:r>
              <a:rPr lang="en-US" sz="2000" dirty="0" smtClean="0"/>
              <a:t>occurs during subacute phase. </a:t>
            </a:r>
          </a:p>
          <a:p>
            <a:pPr algn="just"/>
            <a:r>
              <a:rPr lang="en-US" sz="2000" b="1" dirty="0" smtClean="0"/>
              <a:t>Left CT </a:t>
            </a:r>
            <a:r>
              <a:rPr lang="en-US" sz="2000" dirty="0" smtClean="0"/>
              <a:t>image is obtained at 36hr with bilateral occipital hypodensities. </a:t>
            </a:r>
          </a:p>
          <a:p>
            <a:pPr algn="just"/>
            <a:r>
              <a:rPr lang="en-US" sz="2000" b="1" dirty="0" smtClean="0"/>
              <a:t>Right CT  image </a:t>
            </a:r>
            <a:r>
              <a:rPr lang="en-US" sz="2000" dirty="0" smtClean="0"/>
              <a:t>is taken at 18 days showing the isodense appearance of previous infarct.</a:t>
            </a:r>
            <a:endParaRPr lang="en-US" sz="2000" dirty="0"/>
          </a:p>
        </p:txBody>
      </p:sp>
      <p:sp>
        <p:nvSpPr>
          <p:cNvPr id="6" name="Title 1"/>
          <p:cNvSpPr txBox="1">
            <a:spLocks/>
          </p:cNvSpPr>
          <p:nvPr/>
        </p:nvSpPr>
        <p:spPr>
          <a:xfrm>
            <a:off x="1524000" y="304800"/>
            <a:ext cx="6096000" cy="53340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
            </a:r>
            <a:br>
              <a:rPr kumimoji="0" lang="en-US" sz="4000" b="1" i="0" u="none" strike="noStrike" kern="1200" cap="none" spc="0" normalizeH="0" baseline="0" noProof="0" dirty="0" smtClean="0">
                <a:ln>
                  <a:noFill/>
                </a:ln>
                <a:solidFill>
                  <a:schemeClr val="tx1"/>
                </a:solidFill>
                <a:effectLst/>
                <a:uLnTx/>
                <a:uFillTx/>
                <a:latin typeface="+mj-lt"/>
                <a:ea typeface="+mj-ea"/>
                <a:cs typeface="+mj-cs"/>
              </a:rPr>
            </a:br>
            <a:r>
              <a:rPr kumimoji="0" lang="en-US" sz="12800" b="1"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none" spc="0" normalizeH="0" baseline="0" noProof="0" dirty="0" smtClean="0">
                <a:ln>
                  <a:noFill/>
                </a:ln>
                <a:solidFill>
                  <a:srgbClr val="0070C0"/>
                </a:solidFill>
                <a:effectLst/>
                <a:uLnTx/>
                <a:uFillTx/>
                <a:latin typeface="+mj-lt"/>
                <a:ea typeface="+mj-ea"/>
                <a:cs typeface="+mj-cs"/>
              </a:rPr>
              <a:t>Ischemic stroke on CT</a:t>
            </a:r>
            <a:r>
              <a:rPr kumimoji="0" lang="en-US" sz="12800" b="0" i="0" u="none" strike="noStrike" kern="1200" cap="none" spc="0" normalizeH="0" baseline="0" noProof="0" dirty="0" smtClean="0">
                <a:ln>
                  <a:noFill/>
                </a:ln>
                <a:solidFill>
                  <a:srgbClr val="0070C0"/>
                </a:solidFill>
                <a:effectLst/>
                <a:uLnTx/>
                <a:uFillTx/>
                <a:latin typeface="+mj-lt"/>
                <a:ea typeface="+mj-ea"/>
                <a:cs typeface="+mj-cs"/>
              </a:rPr>
              <a:t/>
            </a:r>
            <a:br>
              <a:rPr kumimoji="0" lang="en-US" sz="12800" b="0" i="0" u="none" strike="noStrike" kern="1200" cap="none" spc="0" normalizeH="0" baseline="0" noProof="0" dirty="0" smtClean="0">
                <a:ln>
                  <a:noFill/>
                </a:ln>
                <a:solidFill>
                  <a:srgbClr val="0070C0"/>
                </a:solidFill>
                <a:effectLst/>
                <a:uLnTx/>
                <a:uFillTx/>
                <a:latin typeface="+mj-lt"/>
                <a:ea typeface="+mj-ea"/>
                <a:cs typeface="+mj-cs"/>
              </a:rPr>
            </a:br>
            <a:endParaRPr kumimoji="0" lang="en-US" sz="1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6324600" cy="609600"/>
          </a:xfrm>
        </p:spPr>
        <p:txBody>
          <a:bodyPr>
            <a:normAutofit fontScale="90000"/>
          </a:bodyPr>
          <a:lstStyle/>
          <a:p>
            <a:r>
              <a:rPr lang="en-US" sz="3600" b="1" dirty="0" smtClean="0">
                <a:solidFill>
                  <a:srgbClr val="FF0000"/>
                </a:solidFill>
              </a:rPr>
              <a:t>Chronic:  ≥4 weeks– months</a:t>
            </a:r>
            <a:endParaRPr lang="en-US" sz="3600" b="1" dirty="0">
              <a:solidFill>
                <a:srgbClr val="FF0000"/>
              </a:solidFill>
            </a:endParaRPr>
          </a:p>
        </p:txBody>
      </p:sp>
      <p:pic>
        <p:nvPicPr>
          <p:cNvPr id="4" name="Content Placeholder 3" descr="encephalomalacia ct"/>
          <p:cNvPicPr>
            <a:picLocks noGrp="1"/>
          </p:cNvPicPr>
          <p:nvPr>
            <p:ph idx="1"/>
          </p:nvPr>
        </p:nvPicPr>
        <p:blipFill>
          <a:blip r:embed="rId2"/>
          <a:srcRect/>
          <a:stretch>
            <a:fillRect/>
          </a:stretch>
        </p:blipFill>
        <p:spPr bwMode="auto">
          <a:xfrm>
            <a:off x="685800" y="2133600"/>
            <a:ext cx="5029200" cy="3124200"/>
          </a:xfrm>
          <a:prstGeom prst="rect">
            <a:avLst/>
          </a:prstGeom>
          <a:noFill/>
          <a:ln w="9525">
            <a:noFill/>
            <a:miter lim="800000"/>
            <a:headEnd/>
            <a:tailEnd/>
          </a:ln>
        </p:spPr>
      </p:pic>
      <p:sp>
        <p:nvSpPr>
          <p:cNvPr id="5" name="Rectangle 4"/>
          <p:cNvSpPr/>
          <p:nvPr/>
        </p:nvSpPr>
        <p:spPr>
          <a:xfrm>
            <a:off x="6248400" y="2438400"/>
            <a:ext cx="2590800" cy="2862322"/>
          </a:xfrm>
          <a:prstGeom prst="rect">
            <a:avLst/>
          </a:prstGeom>
        </p:spPr>
        <p:txBody>
          <a:bodyPr wrap="square">
            <a:spAutoFit/>
          </a:bodyPr>
          <a:lstStyle/>
          <a:p>
            <a:pPr algn="just"/>
            <a:r>
              <a:rPr lang="en-US" sz="2000" dirty="0" smtClean="0"/>
              <a:t>Figure: This is a multi slice axial plan CT scan of the head of ischemic stroke demonstrating various location of ischemic stroke at chronic phase, showing the encephalomalacia</a:t>
            </a:r>
            <a:endParaRPr lang="en-US" sz="2000" dirty="0"/>
          </a:p>
        </p:txBody>
      </p:sp>
      <p:sp>
        <p:nvSpPr>
          <p:cNvPr id="6" name="Title 1"/>
          <p:cNvSpPr txBox="1">
            <a:spLocks/>
          </p:cNvSpPr>
          <p:nvPr/>
        </p:nvSpPr>
        <p:spPr>
          <a:xfrm>
            <a:off x="1524000" y="304800"/>
            <a:ext cx="6096000" cy="53340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
            </a:r>
            <a:br>
              <a:rPr kumimoji="0" lang="en-US" sz="4000" b="1" i="0" u="none" strike="noStrike" kern="1200" cap="none" spc="0" normalizeH="0" baseline="0" noProof="0" dirty="0" smtClean="0">
                <a:ln>
                  <a:noFill/>
                </a:ln>
                <a:solidFill>
                  <a:schemeClr val="tx1"/>
                </a:solidFill>
                <a:effectLst/>
                <a:uLnTx/>
                <a:uFillTx/>
                <a:latin typeface="+mj-lt"/>
                <a:ea typeface="+mj-ea"/>
                <a:cs typeface="+mj-cs"/>
              </a:rPr>
            </a:br>
            <a:r>
              <a:rPr kumimoji="0" lang="en-US" sz="12800" b="1"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800" b="1" i="0" u="none" strike="noStrike" kern="1200" cap="none" spc="0" normalizeH="0" baseline="0" noProof="0" dirty="0" smtClean="0">
                <a:ln>
                  <a:noFill/>
                </a:ln>
                <a:solidFill>
                  <a:srgbClr val="0070C0"/>
                </a:solidFill>
                <a:effectLst/>
                <a:uLnTx/>
                <a:uFillTx/>
                <a:latin typeface="+mj-lt"/>
                <a:ea typeface="+mj-ea"/>
                <a:cs typeface="+mj-cs"/>
              </a:rPr>
              <a:t>Ischemic stroke on CT</a:t>
            </a:r>
            <a:r>
              <a:rPr kumimoji="0" lang="en-US" sz="12800" b="0" i="0" u="none" strike="noStrike" kern="1200" cap="none" spc="0" normalizeH="0" baseline="0" noProof="0" dirty="0" smtClean="0">
                <a:ln>
                  <a:noFill/>
                </a:ln>
                <a:solidFill>
                  <a:srgbClr val="0070C0"/>
                </a:solidFill>
                <a:effectLst/>
                <a:uLnTx/>
                <a:uFillTx/>
                <a:latin typeface="+mj-lt"/>
                <a:ea typeface="+mj-ea"/>
                <a:cs typeface="+mj-cs"/>
              </a:rPr>
              <a:t/>
            </a:r>
            <a:br>
              <a:rPr kumimoji="0" lang="en-US" sz="12800" b="0" i="0" u="none" strike="noStrike" kern="1200" cap="none" spc="0" normalizeH="0" baseline="0" noProof="0" dirty="0" smtClean="0">
                <a:ln>
                  <a:noFill/>
                </a:ln>
                <a:solidFill>
                  <a:srgbClr val="0070C0"/>
                </a:solidFill>
                <a:effectLst/>
                <a:uLnTx/>
                <a:uFillTx/>
                <a:latin typeface="+mj-lt"/>
                <a:ea typeface="+mj-ea"/>
                <a:cs typeface="+mj-cs"/>
              </a:rPr>
            </a:br>
            <a:endParaRPr kumimoji="0" lang="en-US" sz="1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Content Placeholder 2"/>
          <p:cNvSpPr>
            <a:spLocks noGrp="1"/>
          </p:cNvSpPr>
          <p:nvPr>
            <p:ph idx="1"/>
          </p:nvPr>
        </p:nvSpPr>
        <p:spPr>
          <a:xfrm>
            <a:off x="1371600" y="2209800"/>
            <a:ext cx="6096000" cy="2438400"/>
          </a:xfrm>
        </p:spPr>
        <p:txBody>
          <a:bodyPr>
            <a:normAutofit fontScale="40000" lnSpcReduction="20000"/>
          </a:bodyPr>
          <a:lstStyle/>
          <a:p>
            <a:pPr marL="742950" indent="-742950">
              <a:buFont typeface="+mj-lt"/>
              <a:buAutoNum type="alphaUcPeriod"/>
            </a:pPr>
            <a:r>
              <a:rPr lang="en-US" sz="4200" b="1" dirty="0" smtClean="0">
                <a:solidFill>
                  <a:srgbClr val="0070C0"/>
                </a:solidFill>
              </a:rPr>
              <a:t>Infarct </a:t>
            </a:r>
          </a:p>
          <a:p>
            <a:pPr marL="742950" indent="-742950">
              <a:buFont typeface="+mj-lt"/>
              <a:buAutoNum type="alphaUcPeriod"/>
            </a:pPr>
            <a:r>
              <a:rPr lang="en-US" sz="4200" b="1" dirty="0" smtClean="0">
                <a:solidFill>
                  <a:srgbClr val="0070C0"/>
                </a:solidFill>
              </a:rPr>
              <a:t>Old hemorrhage </a:t>
            </a:r>
          </a:p>
          <a:p>
            <a:pPr marL="742950" indent="-742950">
              <a:buFont typeface="+mj-lt"/>
              <a:buAutoNum type="alphaUcPeriod"/>
            </a:pPr>
            <a:r>
              <a:rPr lang="en-US" sz="4200" b="1" dirty="0" smtClean="0">
                <a:solidFill>
                  <a:srgbClr val="0070C0"/>
                </a:solidFill>
              </a:rPr>
              <a:t>Cystic lesion in brain </a:t>
            </a:r>
          </a:p>
          <a:p>
            <a:pPr marL="742950" indent="-742950">
              <a:buFont typeface="+mj-lt"/>
              <a:buAutoNum type="alphaUcPeriod"/>
            </a:pPr>
            <a:r>
              <a:rPr lang="en-US" sz="4200" b="1" dirty="0" smtClean="0">
                <a:solidFill>
                  <a:srgbClr val="0070C0"/>
                </a:solidFill>
              </a:rPr>
              <a:t>Oedema</a:t>
            </a:r>
          </a:p>
          <a:p>
            <a:pPr marL="742950" indent="-742950">
              <a:buFont typeface="+mj-lt"/>
              <a:buAutoNum type="alphaUcPeriod"/>
            </a:pPr>
            <a:r>
              <a:rPr lang="en-US" sz="4200" b="1" dirty="0" smtClean="0">
                <a:solidFill>
                  <a:srgbClr val="0070C0"/>
                </a:solidFill>
              </a:rPr>
              <a:t>Hydrocephalus </a:t>
            </a:r>
          </a:p>
          <a:p>
            <a:pPr marL="742950" indent="-742950">
              <a:buFont typeface="+mj-lt"/>
              <a:buAutoNum type="alphaUcPeriod"/>
            </a:pPr>
            <a:r>
              <a:rPr lang="en-US" sz="4200" b="1" dirty="0" smtClean="0">
                <a:solidFill>
                  <a:srgbClr val="0070C0"/>
                </a:solidFill>
              </a:rPr>
              <a:t>ICSOL</a:t>
            </a:r>
          </a:p>
          <a:p>
            <a:pPr marL="742950" indent="-742950">
              <a:buFont typeface="+mj-lt"/>
              <a:buAutoNum type="alphaUcPeriod"/>
            </a:pPr>
            <a:r>
              <a:rPr lang="en-US" sz="4200" b="1" dirty="0" smtClean="0">
                <a:solidFill>
                  <a:srgbClr val="0070C0"/>
                </a:solidFill>
              </a:rPr>
              <a:t>CNS infection</a:t>
            </a:r>
          </a:p>
          <a:p>
            <a:pPr marL="742950" indent="-742950">
              <a:buFont typeface="+mj-lt"/>
              <a:buAutoNum type="alphaUcPeriod"/>
            </a:pPr>
            <a:r>
              <a:rPr lang="en-US" sz="4200" b="1" dirty="0" smtClean="0">
                <a:solidFill>
                  <a:srgbClr val="0070C0"/>
                </a:solidFill>
              </a:rPr>
              <a:t>Air, e.g., In nasal cavity, </a:t>
            </a:r>
            <a:r>
              <a:rPr lang="en-US" sz="4200" b="1" dirty="0" err="1" smtClean="0">
                <a:solidFill>
                  <a:srgbClr val="0070C0"/>
                </a:solidFill>
              </a:rPr>
              <a:t>paranasal</a:t>
            </a:r>
            <a:r>
              <a:rPr lang="en-US" sz="4200" b="1" dirty="0" smtClean="0">
                <a:solidFill>
                  <a:srgbClr val="0070C0"/>
                </a:solidFill>
              </a:rPr>
              <a:t> sinuses	</a:t>
            </a:r>
          </a:p>
        </p:txBody>
      </p:sp>
      <p:sp>
        <p:nvSpPr>
          <p:cNvPr id="5" name="Rectangle 4"/>
          <p:cNvSpPr/>
          <p:nvPr/>
        </p:nvSpPr>
        <p:spPr>
          <a:xfrm>
            <a:off x="0" y="304800"/>
            <a:ext cx="8686800" cy="707886"/>
          </a:xfrm>
          <a:prstGeom prst="rect">
            <a:avLst/>
          </a:prstGeom>
        </p:spPr>
        <p:txBody>
          <a:bodyPr wrap="square">
            <a:spAutoFit/>
          </a:bodyPr>
          <a:lstStyle/>
          <a:p>
            <a:pPr lvl="0" algn="ctr">
              <a:spcBef>
                <a:spcPct val="0"/>
              </a:spcBef>
              <a:defRPr/>
            </a:pPr>
            <a:r>
              <a:rPr lang="en-US" sz="4000" b="1" dirty="0" smtClean="0">
                <a:solidFill>
                  <a:srgbClr val="FF0000"/>
                </a:solidFill>
              </a:rPr>
              <a:t>Learning objects</a:t>
            </a:r>
            <a:endParaRPr lang="en-US" sz="4000" dirty="0">
              <a:solidFill>
                <a:srgbClr val="FF0000"/>
              </a:solidFill>
            </a:endParaRPr>
          </a:p>
        </p:txBody>
      </p:sp>
      <p:sp>
        <p:nvSpPr>
          <p:cNvPr id="6" name="Rectangle 5"/>
          <p:cNvSpPr/>
          <p:nvPr/>
        </p:nvSpPr>
        <p:spPr>
          <a:xfrm>
            <a:off x="1371600" y="1447800"/>
            <a:ext cx="6553200" cy="584775"/>
          </a:xfrm>
          <a:prstGeom prst="rect">
            <a:avLst/>
          </a:prstGeom>
        </p:spPr>
        <p:txBody>
          <a:bodyPr wrap="square">
            <a:spAutoFit/>
          </a:bodyPr>
          <a:lstStyle/>
          <a:p>
            <a:pPr>
              <a:buNone/>
            </a:pPr>
            <a:r>
              <a:rPr lang="en-US" sz="3200" b="1" dirty="0" smtClean="0">
                <a:solidFill>
                  <a:srgbClr val="FF0000"/>
                </a:solidFill>
                <a:latin typeface="+mj-lt"/>
              </a:rPr>
              <a:t>Hypodense lesion in brain</a:t>
            </a:r>
          </a:p>
        </p:txBody>
      </p:sp>
      <p:pic>
        <p:nvPicPr>
          <p:cNvPr id="7"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534400" cy="609600"/>
          </a:xfrm>
        </p:spPr>
        <p:txBody>
          <a:bodyPr>
            <a:noAutofit/>
          </a:bodyPr>
          <a:lstStyle/>
          <a:p>
            <a:r>
              <a:rPr lang="en-US" sz="3200" b="1" dirty="0" smtClean="0">
                <a:solidFill>
                  <a:srgbClr val="0070C0"/>
                </a:solidFill>
              </a:rPr>
              <a:t/>
            </a:r>
            <a:br>
              <a:rPr lang="en-US" sz="3200" b="1" dirty="0" smtClean="0">
                <a:solidFill>
                  <a:srgbClr val="0070C0"/>
                </a:solidFill>
              </a:rPr>
            </a:br>
            <a:r>
              <a:rPr lang="en-US" sz="3200" b="1" dirty="0" smtClean="0">
                <a:solidFill>
                  <a:srgbClr val="0070C0"/>
                </a:solidFill>
              </a:rPr>
              <a:t>Alberta stroke program early CT score (ASPECTS)</a:t>
            </a:r>
            <a:r>
              <a:rPr lang="en-US" sz="3200" dirty="0" smtClean="0"/>
              <a:t/>
            </a:r>
            <a:br>
              <a:rPr lang="en-US" sz="3200" dirty="0" smtClean="0"/>
            </a:br>
            <a:endParaRPr lang="en-US" sz="3200" dirty="0"/>
          </a:p>
        </p:txBody>
      </p:sp>
      <p:pic>
        <p:nvPicPr>
          <p:cNvPr id="6"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lum bright="-10000"/>
          </a:blip>
          <a:srcRect t="7715" b="10511"/>
          <a:stretch>
            <a:fillRect/>
          </a:stretch>
        </p:blipFill>
        <p:spPr bwMode="auto">
          <a:xfrm>
            <a:off x="1371600" y="1828800"/>
            <a:ext cx="6248400" cy="3822212"/>
          </a:xfrm>
          <a:prstGeom prst="rect">
            <a:avLst/>
          </a:prstGeom>
          <a:noFill/>
          <a:ln w="9525">
            <a:noFill/>
            <a:miter lim="800000"/>
            <a:headEnd/>
            <a:tailEnd/>
          </a:ln>
          <a:effectLst/>
        </p:spPr>
      </p:pic>
      <p:sp>
        <p:nvSpPr>
          <p:cNvPr id="8" name="Title 1"/>
          <p:cNvSpPr txBox="1">
            <a:spLocks/>
          </p:cNvSpPr>
          <p:nvPr/>
        </p:nvSpPr>
        <p:spPr>
          <a:xfrm>
            <a:off x="1066800" y="5791200"/>
            <a:ext cx="6781800" cy="609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j-lt"/>
                <a:ea typeface="+mj-ea"/>
                <a:cs typeface="+mj-cs"/>
              </a:rPr>
              <a:t/>
            </a:r>
            <a:br>
              <a:rPr kumimoji="0" lang="en-US" sz="3200" b="1" i="0" u="none" strike="noStrike" kern="1200" cap="none" spc="0" normalizeH="0" baseline="0" noProof="0" dirty="0" smtClean="0">
                <a:ln>
                  <a:noFill/>
                </a:ln>
                <a:solidFill>
                  <a:srgbClr val="0070C0"/>
                </a:solidFill>
                <a:effectLst/>
                <a:uLnTx/>
                <a:uFillTx/>
                <a:latin typeface="+mj-lt"/>
                <a:ea typeface="+mj-ea"/>
                <a:cs typeface="+mj-cs"/>
              </a:rPr>
            </a:br>
            <a:r>
              <a:rPr kumimoji="0" lang="en-US" i="0" u="none" strike="noStrike" kern="1200" cap="none" spc="0" normalizeH="0" baseline="0" noProof="0" dirty="0" smtClean="0">
                <a:ln>
                  <a:noFill/>
                </a:ln>
                <a:effectLst/>
                <a:uLnTx/>
                <a:uFillTx/>
                <a:latin typeface="+mj-lt"/>
                <a:ea typeface="+mj-ea"/>
                <a:cs typeface="+mj-cs"/>
              </a:rPr>
              <a:t>C-</a:t>
            </a:r>
            <a:r>
              <a:rPr kumimoji="0" lang="en-US" i="0" u="none" strike="noStrike" kern="1200" cap="none" spc="0" normalizeH="0" baseline="0" noProof="0" dirty="0" err="1" smtClean="0">
                <a:ln>
                  <a:noFill/>
                </a:ln>
                <a:effectLst/>
                <a:uLnTx/>
                <a:uFillTx/>
                <a:latin typeface="+mj-lt"/>
                <a:ea typeface="+mj-ea"/>
                <a:cs typeface="+mj-cs"/>
              </a:rPr>
              <a:t>Caudaate.IC</a:t>
            </a:r>
            <a:r>
              <a:rPr kumimoji="0" lang="en-US" i="0" u="none" strike="noStrike" kern="1200" cap="none" spc="0" normalizeH="0" baseline="0" noProof="0" dirty="0" smtClean="0">
                <a:ln>
                  <a:noFill/>
                </a:ln>
                <a:effectLst/>
                <a:uLnTx/>
                <a:uFillTx/>
                <a:latin typeface="+mj-lt"/>
                <a:ea typeface="+mj-ea"/>
                <a:cs typeface="+mj-cs"/>
              </a:rPr>
              <a:t>-</a:t>
            </a:r>
            <a:r>
              <a:rPr kumimoji="0" lang="en-US" i="0" u="none" strike="noStrike" kern="1200" cap="none" spc="0" normalizeH="0" noProof="0" dirty="0" smtClean="0">
                <a:ln>
                  <a:noFill/>
                </a:ln>
                <a:effectLst/>
                <a:uLnTx/>
                <a:uFillTx/>
                <a:latin typeface="+mj-lt"/>
                <a:ea typeface="+mj-ea"/>
                <a:cs typeface="+mj-cs"/>
              </a:rPr>
              <a:t> Internal </a:t>
            </a:r>
            <a:r>
              <a:rPr kumimoji="0" lang="en-US" i="0" u="none" strike="noStrike" kern="1200" cap="none" spc="0" normalizeH="0" noProof="0" dirty="0" err="1" smtClean="0">
                <a:ln>
                  <a:noFill/>
                </a:ln>
                <a:effectLst/>
                <a:uLnTx/>
                <a:uFillTx/>
                <a:latin typeface="+mj-lt"/>
                <a:ea typeface="+mj-ea"/>
                <a:cs typeface="+mj-cs"/>
              </a:rPr>
              <a:t>capsule,L</a:t>
            </a:r>
            <a:r>
              <a:rPr kumimoji="0" lang="en-US" i="0" u="none" strike="noStrike" kern="1200" cap="none" spc="0" normalizeH="0" noProof="0" dirty="0" smtClean="0">
                <a:ln>
                  <a:noFill/>
                </a:ln>
                <a:effectLst/>
                <a:uLnTx/>
                <a:uFillTx/>
                <a:latin typeface="+mj-lt"/>
                <a:ea typeface="+mj-ea"/>
                <a:cs typeface="+mj-cs"/>
              </a:rPr>
              <a:t>-Lentiform nucleus, I-insular cortex</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a:r>
            <a:br>
              <a:rPr kumimoji="0" lang="en-US" sz="3200" b="0" i="0" u="none" strike="noStrike" kern="1200" cap="none" spc="0" normalizeH="0" baseline="0" noProof="0" dirty="0" smtClean="0">
                <a:ln>
                  <a:noFill/>
                </a:ln>
                <a:solidFill>
                  <a:schemeClr val="tx1"/>
                </a:solidFill>
                <a:effectLst/>
                <a:uLnTx/>
                <a:uFillTx/>
                <a:latin typeface="+mj-lt"/>
                <a:ea typeface="+mj-ea"/>
                <a:cs typeface="+mj-cs"/>
              </a:rPr>
            </a:b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838200" y="1143000"/>
            <a:ext cx="7315200" cy="461665"/>
          </a:xfrm>
          <a:prstGeom prst="rect">
            <a:avLst/>
          </a:prstGeom>
        </p:spPr>
        <p:txBody>
          <a:bodyPr wrap="square">
            <a:spAutoFit/>
          </a:bodyPr>
          <a:lstStyle/>
          <a:p>
            <a:r>
              <a:rPr lang="en-US" dirty="0" smtClean="0"/>
              <a:t> </a:t>
            </a:r>
            <a:r>
              <a:rPr lang="en-US" sz="2400" b="1" dirty="0" smtClean="0">
                <a:solidFill>
                  <a:srgbClr val="7030A0"/>
                </a:solidFill>
              </a:rPr>
              <a:t>Middle cerebral artery (MCA) vascular territory</a:t>
            </a:r>
            <a:endParaRPr lang="en-US" sz="2000" b="1" dirty="0">
              <a:solidFill>
                <a:srgbClr val="7030A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34400" cy="868362"/>
          </a:xfrm>
        </p:spPr>
        <p:txBody>
          <a:bodyPr>
            <a:normAutofit fontScale="90000"/>
          </a:bodyPr>
          <a:lstStyle/>
          <a:p>
            <a:r>
              <a:rPr lang="en-US" b="1" dirty="0" smtClean="0"/>
              <a:t/>
            </a:r>
            <a:br>
              <a:rPr lang="en-US" b="1" dirty="0" smtClean="0"/>
            </a:br>
            <a:r>
              <a:rPr lang="en-US" sz="3600" b="1" dirty="0" smtClean="0">
                <a:solidFill>
                  <a:srgbClr val="0070C0"/>
                </a:solidFill>
              </a:rPr>
              <a:t>Alberta stroke program early CT score (ASPECTS)</a:t>
            </a:r>
            <a:r>
              <a:rPr lang="en-US" sz="3600" dirty="0" smtClean="0">
                <a:solidFill>
                  <a:srgbClr val="0070C0"/>
                </a:solidFill>
              </a:rPr>
              <a:t/>
            </a:r>
            <a:br>
              <a:rPr lang="en-US" sz="3600" dirty="0" smtClean="0">
                <a:solidFill>
                  <a:srgbClr val="0070C0"/>
                </a:solidFill>
              </a:rPr>
            </a:br>
            <a:endParaRPr lang="en-US" sz="3600" dirty="0">
              <a:solidFill>
                <a:srgbClr val="0070C0"/>
              </a:solidFill>
            </a:endParaRPr>
          </a:p>
        </p:txBody>
      </p:sp>
      <p:sp>
        <p:nvSpPr>
          <p:cNvPr id="3" name="Content Placeholder 2"/>
          <p:cNvSpPr>
            <a:spLocks noGrp="1"/>
          </p:cNvSpPr>
          <p:nvPr>
            <p:ph idx="1"/>
          </p:nvPr>
        </p:nvSpPr>
        <p:spPr/>
        <p:txBody>
          <a:bodyPr>
            <a:normAutofit fontScale="62500" lnSpcReduction="20000"/>
          </a:bodyPr>
          <a:lstStyle/>
          <a:p>
            <a:pPr>
              <a:lnSpc>
                <a:spcPct val="120000"/>
              </a:lnSpc>
            </a:pPr>
            <a:r>
              <a:rPr lang="en-US" dirty="0" smtClean="0"/>
              <a:t>Segmental assessment of the </a:t>
            </a:r>
            <a:r>
              <a:rPr lang="en-US" b="1" dirty="0" smtClean="0">
                <a:solidFill>
                  <a:srgbClr val="FF0000"/>
                </a:solidFill>
              </a:rPr>
              <a:t>MCA vascular territory </a:t>
            </a:r>
            <a:r>
              <a:rPr lang="en-US" dirty="0" smtClean="0"/>
              <a:t>is made and 1 point is deducted from the </a:t>
            </a:r>
            <a:r>
              <a:rPr lang="en-US" b="1" dirty="0" smtClean="0">
                <a:solidFill>
                  <a:srgbClr val="7030A0"/>
                </a:solidFill>
              </a:rPr>
              <a:t>initial score of 10 </a:t>
            </a:r>
            <a:r>
              <a:rPr lang="en-US" dirty="0" smtClean="0"/>
              <a:t>for every region involved:</a:t>
            </a:r>
            <a:br>
              <a:rPr lang="en-US" dirty="0" smtClean="0"/>
            </a:br>
            <a:r>
              <a:rPr lang="en-US" b="1" dirty="0" smtClean="0">
                <a:solidFill>
                  <a:srgbClr val="00B050"/>
                </a:solidFill>
              </a:rPr>
              <a:t>Caudate</a:t>
            </a:r>
            <a:br>
              <a:rPr lang="en-US" b="1" dirty="0" smtClean="0">
                <a:solidFill>
                  <a:srgbClr val="00B050"/>
                </a:solidFill>
              </a:rPr>
            </a:br>
            <a:r>
              <a:rPr lang="en-US" b="1" dirty="0" smtClean="0">
                <a:solidFill>
                  <a:srgbClr val="00B050"/>
                </a:solidFill>
              </a:rPr>
              <a:t>Putamen</a:t>
            </a:r>
            <a:br>
              <a:rPr lang="en-US" b="1" dirty="0" smtClean="0">
                <a:solidFill>
                  <a:srgbClr val="00B050"/>
                </a:solidFill>
              </a:rPr>
            </a:br>
            <a:r>
              <a:rPr lang="en-US" b="1" dirty="0" smtClean="0">
                <a:solidFill>
                  <a:srgbClr val="00B050"/>
                </a:solidFill>
              </a:rPr>
              <a:t>Internal capsule</a:t>
            </a:r>
            <a:br>
              <a:rPr lang="en-US" b="1" dirty="0" smtClean="0">
                <a:solidFill>
                  <a:srgbClr val="00B050"/>
                </a:solidFill>
              </a:rPr>
            </a:br>
            <a:r>
              <a:rPr lang="en-US" b="1" dirty="0" smtClean="0">
                <a:solidFill>
                  <a:srgbClr val="00B050"/>
                </a:solidFill>
              </a:rPr>
              <a:t>Insular cortex</a:t>
            </a:r>
            <a:r>
              <a:rPr lang="en-US" dirty="0" smtClean="0"/>
              <a:t/>
            </a:r>
            <a:br>
              <a:rPr lang="en-US" dirty="0" smtClean="0"/>
            </a:br>
            <a:r>
              <a:rPr lang="en-US" b="1" dirty="0" smtClean="0">
                <a:solidFill>
                  <a:srgbClr val="00B050"/>
                </a:solidFill>
              </a:rPr>
              <a:t>      M1: </a:t>
            </a:r>
            <a:r>
              <a:rPr lang="en-US" dirty="0" smtClean="0"/>
              <a:t>"anterior MCA cortex," corresponding to frontal operculum</a:t>
            </a:r>
            <a:br>
              <a:rPr lang="en-US" dirty="0" smtClean="0"/>
            </a:br>
            <a:r>
              <a:rPr lang="en-US" b="1" dirty="0" smtClean="0">
                <a:solidFill>
                  <a:srgbClr val="00B050"/>
                </a:solidFill>
              </a:rPr>
              <a:t>      M2: </a:t>
            </a:r>
            <a:r>
              <a:rPr lang="en-US" dirty="0" smtClean="0"/>
              <a:t>"MCA cortex lateral to insular ribbon" corresponding to  </a:t>
            </a:r>
          </a:p>
          <a:p>
            <a:pPr>
              <a:lnSpc>
                <a:spcPct val="120000"/>
              </a:lnSpc>
              <a:buNone/>
            </a:pPr>
            <a:r>
              <a:rPr lang="en-US" dirty="0" smtClean="0"/>
              <a:t>                     anterior temporal lobe</a:t>
            </a:r>
            <a:br>
              <a:rPr lang="en-US" dirty="0" smtClean="0"/>
            </a:br>
            <a:r>
              <a:rPr lang="en-US" dirty="0" smtClean="0"/>
              <a:t>      </a:t>
            </a:r>
            <a:r>
              <a:rPr lang="en-US" b="1" dirty="0" smtClean="0">
                <a:solidFill>
                  <a:srgbClr val="00B050"/>
                </a:solidFill>
              </a:rPr>
              <a:t>M3: </a:t>
            </a:r>
            <a:r>
              <a:rPr lang="en-US" dirty="0" smtClean="0"/>
              <a:t>"posterior MCA cortex" corresponding to posterior </a:t>
            </a:r>
          </a:p>
          <a:p>
            <a:pPr>
              <a:lnSpc>
                <a:spcPct val="120000"/>
              </a:lnSpc>
              <a:buNone/>
            </a:pPr>
            <a:r>
              <a:rPr lang="en-US" dirty="0" smtClean="0"/>
              <a:t>                      temporal lobe</a:t>
            </a:r>
            <a:br>
              <a:rPr lang="en-US" dirty="0" smtClean="0"/>
            </a:br>
            <a:r>
              <a:rPr lang="en-US" b="1" dirty="0" smtClean="0">
                <a:solidFill>
                  <a:srgbClr val="00B050"/>
                </a:solidFill>
              </a:rPr>
              <a:t>      M4: </a:t>
            </a:r>
            <a:r>
              <a:rPr lang="en-US" dirty="0" smtClean="0"/>
              <a:t>"anterior MCA territory immediately superior to M1"</a:t>
            </a:r>
            <a:br>
              <a:rPr lang="en-US" dirty="0" smtClean="0"/>
            </a:br>
            <a:r>
              <a:rPr lang="en-US" b="1" dirty="0" smtClean="0">
                <a:solidFill>
                  <a:srgbClr val="00B050"/>
                </a:solidFill>
              </a:rPr>
              <a:t>      M5: </a:t>
            </a:r>
            <a:r>
              <a:rPr lang="en-US" dirty="0" smtClean="0"/>
              <a:t>"lateral MCA territory immediately superior to M2"</a:t>
            </a:r>
            <a:br>
              <a:rPr lang="en-US" dirty="0" smtClean="0"/>
            </a:br>
            <a:r>
              <a:rPr lang="en-US" dirty="0" smtClean="0"/>
              <a:t>      </a:t>
            </a:r>
            <a:r>
              <a:rPr lang="en-US" b="1" dirty="0" smtClean="0">
                <a:solidFill>
                  <a:srgbClr val="00B050"/>
                </a:solidFill>
              </a:rPr>
              <a:t>M6: </a:t>
            </a:r>
            <a:r>
              <a:rPr lang="en-US" dirty="0" smtClean="0"/>
              <a:t>"posterior MCA territory immediately superior to M3</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715962"/>
          </a:xfrm>
        </p:spPr>
        <p:txBody>
          <a:bodyPr>
            <a:noAutofit/>
          </a:bodyPr>
          <a:lstStyle/>
          <a:p>
            <a:r>
              <a:rPr lang="en-US" sz="3200" b="1" dirty="0" smtClean="0">
                <a:solidFill>
                  <a:srgbClr val="0070C0"/>
                </a:solidFill>
              </a:rPr>
              <a:t>Alberta stroke program early CT score (ASPECTS)</a:t>
            </a:r>
            <a:endParaRPr lang="en-US" sz="3200" dirty="0"/>
          </a:p>
        </p:txBody>
      </p:sp>
      <p:pic>
        <p:nvPicPr>
          <p:cNvPr id="2050" name="Picture 2"/>
          <p:cNvPicPr>
            <a:picLocks noGrp="1" noChangeAspect="1" noChangeArrowheads="1"/>
          </p:cNvPicPr>
          <p:nvPr>
            <p:ph idx="1"/>
          </p:nvPr>
        </p:nvPicPr>
        <p:blipFill>
          <a:blip r:embed="rId2"/>
          <a:srcRect t="13212" b="20726"/>
          <a:stretch>
            <a:fillRect/>
          </a:stretch>
        </p:blipFill>
        <p:spPr bwMode="auto">
          <a:xfrm>
            <a:off x="609600" y="2057400"/>
            <a:ext cx="7628132" cy="2895600"/>
          </a:xfrm>
          <a:prstGeom prst="rect">
            <a:avLst/>
          </a:prstGeom>
          <a:noFill/>
          <a:ln w="9525">
            <a:noFill/>
            <a:miter lim="800000"/>
            <a:headEnd/>
            <a:tailEnd/>
          </a:ln>
          <a:effectLst/>
        </p:spPr>
      </p:pic>
      <p:sp>
        <p:nvSpPr>
          <p:cNvPr id="5" name="Rectangle 4"/>
          <p:cNvSpPr/>
          <p:nvPr/>
        </p:nvSpPr>
        <p:spPr>
          <a:xfrm>
            <a:off x="838200" y="5334000"/>
            <a:ext cx="7391400" cy="646331"/>
          </a:xfrm>
          <a:prstGeom prst="rect">
            <a:avLst/>
          </a:prstGeom>
        </p:spPr>
        <p:txBody>
          <a:bodyPr wrap="square">
            <a:spAutoFit/>
          </a:bodyPr>
          <a:lstStyle/>
          <a:p>
            <a:r>
              <a:rPr lang="en-US" b="1" dirty="0" smtClean="0"/>
              <a:t>T-Thalamus, OL-Occipital lobe, M-any part of Midbrain, P- any part of Pons, C-  Cerebellar hemisphere </a:t>
            </a:r>
            <a:endParaRPr lang="en-US" b="1" dirty="0"/>
          </a:p>
        </p:txBody>
      </p:sp>
      <p:sp>
        <p:nvSpPr>
          <p:cNvPr id="6" name="Rectangle 5"/>
          <p:cNvSpPr/>
          <p:nvPr/>
        </p:nvSpPr>
        <p:spPr>
          <a:xfrm>
            <a:off x="533400" y="1143000"/>
            <a:ext cx="8001000" cy="400110"/>
          </a:xfrm>
          <a:prstGeom prst="rect">
            <a:avLst/>
          </a:prstGeom>
        </p:spPr>
        <p:txBody>
          <a:bodyPr wrap="square">
            <a:spAutoFit/>
          </a:bodyPr>
          <a:lstStyle/>
          <a:p>
            <a:r>
              <a:rPr lang="en-US" sz="2000" b="1" dirty="0" smtClean="0">
                <a:solidFill>
                  <a:srgbClr val="7030A0"/>
                </a:solidFill>
              </a:rPr>
              <a:t>Posterior circulation - Alberta stroke program early CT score (pc-ASPECTS)</a:t>
            </a:r>
            <a:endParaRPr lang="en-US" sz="2000" dirty="0">
              <a:solidFill>
                <a:srgbClr val="7030A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solidFill>
                  <a:srgbClr val="0070C0"/>
                </a:solidFill>
              </a:rPr>
              <a:t/>
            </a:r>
            <a:br>
              <a:rPr lang="en-US" sz="4000" b="1" dirty="0" smtClean="0">
                <a:solidFill>
                  <a:srgbClr val="0070C0"/>
                </a:solidFill>
              </a:rPr>
            </a:br>
            <a:r>
              <a:rPr lang="en-US" sz="4000" b="1" dirty="0" smtClean="0">
                <a:solidFill>
                  <a:srgbClr val="0070C0"/>
                </a:solidFill>
              </a:rPr>
              <a:t>Posterior circulation - Alberta stroke program early CT score (pc-ASPECTS)</a:t>
            </a:r>
            <a:r>
              <a:rPr lang="en-US" dirty="0" smtClean="0"/>
              <a:t/>
            </a:r>
            <a:br>
              <a:rPr lang="en-US" dirty="0" smtClean="0"/>
            </a:br>
            <a:endParaRPr lang="en-US" dirty="0"/>
          </a:p>
        </p:txBody>
      </p:sp>
      <p:sp>
        <p:nvSpPr>
          <p:cNvPr id="3" name="Content Placeholder 2"/>
          <p:cNvSpPr>
            <a:spLocks noGrp="1"/>
          </p:cNvSpPr>
          <p:nvPr>
            <p:ph idx="1"/>
          </p:nvPr>
        </p:nvSpPr>
        <p:spPr>
          <a:xfrm>
            <a:off x="457200" y="1905000"/>
            <a:ext cx="8229600" cy="4221163"/>
          </a:xfrm>
        </p:spPr>
        <p:txBody>
          <a:bodyPr/>
          <a:lstStyle/>
          <a:p>
            <a:r>
              <a:rPr lang="en-US" dirty="0" smtClean="0"/>
              <a:t>Variations of the ASPECT scoring system have been described for use in the posterior circulation and referred to as pc-ASPECTS</a:t>
            </a:r>
          </a:p>
          <a:p>
            <a:pPr lvl="1"/>
            <a:r>
              <a:rPr lang="en-US" dirty="0" smtClean="0"/>
              <a:t>Thalami (1 Point Each)</a:t>
            </a:r>
          </a:p>
          <a:p>
            <a:pPr lvl="1"/>
            <a:r>
              <a:rPr lang="en-US" dirty="0" smtClean="0"/>
              <a:t>Occipital Lobes (1 Point Each)</a:t>
            </a:r>
          </a:p>
          <a:p>
            <a:pPr lvl="1"/>
            <a:r>
              <a:rPr lang="en-US" dirty="0" smtClean="0"/>
              <a:t>Midbrain (2 Points)</a:t>
            </a:r>
          </a:p>
          <a:p>
            <a:pPr lvl="1"/>
            <a:r>
              <a:rPr lang="en-US" dirty="0" smtClean="0"/>
              <a:t>Pons (2 Points)</a:t>
            </a:r>
          </a:p>
          <a:p>
            <a:pPr lvl="1"/>
            <a:r>
              <a:rPr lang="en-US" dirty="0" smtClean="0"/>
              <a:t>Cerebellar Hemispheres (1 Point Each) </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4000" b="1" dirty="0" smtClean="0">
                <a:solidFill>
                  <a:srgbClr val="0070C0"/>
                </a:solidFill>
              </a:rPr>
              <a:t>Clinical use of ASPECTS</a:t>
            </a:r>
            <a:endParaRPr lang="en-US" sz="4000" dirty="0">
              <a:solidFill>
                <a:srgbClr val="0070C0"/>
              </a:solidFill>
            </a:endParaRPr>
          </a:p>
        </p:txBody>
      </p:sp>
      <p:sp>
        <p:nvSpPr>
          <p:cNvPr id="3" name="Content Placeholder 2"/>
          <p:cNvSpPr>
            <a:spLocks noGrp="1"/>
          </p:cNvSpPr>
          <p:nvPr>
            <p:ph idx="1"/>
          </p:nvPr>
        </p:nvSpPr>
        <p:spPr>
          <a:xfrm>
            <a:off x="533400" y="1600200"/>
            <a:ext cx="8001000" cy="3962400"/>
          </a:xfrm>
        </p:spPr>
        <p:txBody>
          <a:bodyPr>
            <a:normAutofit/>
          </a:bodyPr>
          <a:lstStyle/>
          <a:p>
            <a:pPr lvl="0" algn="just"/>
            <a:r>
              <a:rPr lang="en-US" sz="2400" dirty="0" smtClean="0"/>
              <a:t>It has been used to prognosticate for example the score is a strong predictor of functional outcome.</a:t>
            </a:r>
          </a:p>
          <a:p>
            <a:pPr lvl="1" algn="just"/>
            <a:r>
              <a:rPr lang="en-US" sz="2000" dirty="0" smtClean="0"/>
              <a:t>An ASPECTS score </a:t>
            </a:r>
            <a:r>
              <a:rPr lang="en-US" sz="2000" b="1" dirty="0" smtClean="0">
                <a:solidFill>
                  <a:srgbClr val="FF0000"/>
                </a:solidFill>
              </a:rPr>
              <a:t>less than or equal to 7 predicts </a:t>
            </a:r>
            <a:r>
              <a:rPr lang="en-US" sz="2000" dirty="0" smtClean="0"/>
              <a:t>a worse functional outcome at 3 months as well as symptomatic haemorrhage.</a:t>
            </a:r>
          </a:p>
          <a:p>
            <a:pPr lvl="0" algn="just"/>
            <a:r>
              <a:rPr lang="en-US" sz="2400" dirty="0" smtClean="0"/>
              <a:t>It has also been used to direct therapies. </a:t>
            </a:r>
          </a:p>
          <a:p>
            <a:pPr lvl="1" algn="just"/>
            <a:r>
              <a:rPr lang="en-US" sz="2000" b="1" dirty="0" smtClean="0">
                <a:solidFill>
                  <a:srgbClr val="FF0000"/>
                </a:solidFill>
              </a:rPr>
              <a:t>ASPECTS score more than 8 treated </a:t>
            </a:r>
            <a:r>
              <a:rPr lang="en-US" sz="2000" dirty="0" smtClean="0"/>
              <a:t>with thrombolysis  with a good clinical outcome.</a:t>
            </a:r>
          </a:p>
          <a:p>
            <a:pPr lvl="1" algn="just"/>
            <a:r>
              <a:rPr lang="en-US" sz="2000" b="1" dirty="0" smtClean="0">
                <a:solidFill>
                  <a:srgbClr val="FF0000"/>
                </a:solidFill>
              </a:rPr>
              <a:t>Low ASPECTS score </a:t>
            </a:r>
            <a:r>
              <a:rPr lang="en-US" sz="2000" dirty="0" smtClean="0"/>
              <a:t>suggesting large MCA treated with intra-arterial treatments increases the risk of haemorrhage.</a:t>
            </a:r>
          </a:p>
          <a:p>
            <a:pPr lvl="1" algn="just"/>
            <a:endParaRPr lang="en-US" sz="2000" dirty="0" smtClean="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4"/>
          <p:cNvPicPr>
            <a:picLocks noGrp="1" noChangeAspect="1" noChangeArrowheads="1"/>
          </p:cNvPicPr>
          <p:nvPr>
            <p:ph idx="1"/>
          </p:nvPr>
        </p:nvPicPr>
        <p:blipFill>
          <a:blip r:embed="rId3"/>
          <a:srcRect l="3325" t="3333" r="4278"/>
          <a:stretch>
            <a:fillRect/>
          </a:stretch>
        </p:blipFill>
        <p:spPr>
          <a:xfrm>
            <a:off x="4572000" y="990600"/>
            <a:ext cx="3962400" cy="4419600"/>
          </a:xfrm>
          <a:noFill/>
        </p:spPr>
      </p:pic>
      <p:sp>
        <p:nvSpPr>
          <p:cNvPr id="6" name="Text Placeholder 5"/>
          <p:cNvSpPr>
            <a:spLocks noGrp="1"/>
          </p:cNvSpPr>
          <p:nvPr>
            <p:ph type="body" sz="half" idx="2"/>
          </p:nvPr>
        </p:nvSpPr>
        <p:spPr>
          <a:xfrm>
            <a:off x="304800" y="1066800"/>
            <a:ext cx="4038600" cy="4343400"/>
          </a:xfrm>
        </p:spPr>
        <p:txBody>
          <a:bodyPr>
            <a:normAutofit/>
          </a:bodyPr>
          <a:lstStyle/>
          <a:p>
            <a:r>
              <a:rPr lang="en-US" sz="2000" dirty="0" smtClean="0"/>
              <a:t>This is a non contrast axial plan CT scan of head showing a hypo dense shadow in right frontal lobe.</a:t>
            </a:r>
          </a:p>
          <a:p>
            <a:r>
              <a:rPr lang="en-US" sz="2000" dirty="0" smtClean="0">
                <a:solidFill>
                  <a:srgbClr val="FF0000"/>
                </a:solidFill>
              </a:rPr>
              <a:t>So, my radiological diagnosis is infarct in right anterior cerebral artery territory.</a:t>
            </a:r>
          </a:p>
          <a:p>
            <a:endParaRPr lang="en-US" sz="2000" dirty="0" smtClean="0">
              <a:solidFill>
                <a:srgbClr val="FF0000"/>
              </a:solidFill>
            </a:endParaRPr>
          </a:p>
          <a:p>
            <a:r>
              <a:rPr lang="en-US" sz="2000" dirty="0" smtClean="0"/>
              <a:t>Q: 1. What is the probable cause of this infarct ?</a:t>
            </a:r>
          </a:p>
          <a:p>
            <a:r>
              <a:rPr lang="en-US" sz="2000" dirty="0" smtClean="0"/>
              <a:t>2. What will be the clinical features ? </a:t>
            </a:r>
          </a:p>
          <a:p>
            <a:r>
              <a:rPr lang="en-US" sz="2000" dirty="0" smtClean="0"/>
              <a:t>3. Further investigations?</a:t>
            </a:r>
          </a:p>
          <a:p>
            <a:r>
              <a:rPr lang="en-US" sz="2000" dirty="0" smtClean="0"/>
              <a:t>4. Treatment plan.</a:t>
            </a:r>
          </a:p>
          <a:p>
            <a:endParaRPr lang="en-US" sz="2000" dirty="0" smtClean="0"/>
          </a:p>
        </p:txBody>
      </p:sp>
      <p:cxnSp>
        <p:nvCxnSpPr>
          <p:cNvPr id="8" name="Straight Arrow Connector 7"/>
          <p:cNvCxnSpPr/>
          <p:nvPr/>
        </p:nvCxnSpPr>
        <p:spPr>
          <a:xfrm>
            <a:off x="5715000" y="2209800"/>
            <a:ext cx="685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990600" y="228600"/>
            <a:ext cx="5638800" cy="488950"/>
          </a:xfrm>
        </p:spPr>
        <p:txBody>
          <a:bodyPr>
            <a:noAutofit/>
          </a:bodyPr>
          <a:lstStyle/>
          <a:p>
            <a:pPr algn="ctr"/>
            <a:r>
              <a:rPr lang="en-US" sz="3600" dirty="0" smtClean="0">
                <a:solidFill>
                  <a:srgbClr val="0070C0"/>
                </a:solidFill>
              </a:rPr>
              <a:t>ACA territory infarct</a:t>
            </a:r>
          </a:p>
        </p:txBody>
      </p:sp>
      <p:pic>
        <p:nvPicPr>
          <p:cNvPr id="7"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ox(i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ox(i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ox(in)">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ox(i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83711.jpg"/>
          <p:cNvPicPr>
            <a:picLocks noGrp="1" noChangeAspect="1"/>
          </p:cNvPicPr>
          <p:nvPr>
            <p:ph idx="1"/>
          </p:nvPr>
        </p:nvPicPr>
        <p:blipFill>
          <a:blip r:embed="rId3"/>
          <a:srcRect l="28419" t="11111" r="20696" b="14815"/>
          <a:stretch>
            <a:fillRect/>
          </a:stretch>
        </p:blipFill>
        <p:spPr>
          <a:xfrm>
            <a:off x="5029200" y="1231900"/>
            <a:ext cx="3581400" cy="4178300"/>
          </a:xfrm>
        </p:spPr>
      </p:pic>
      <p:sp>
        <p:nvSpPr>
          <p:cNvPr id="4" name="Text Placeholder 3"/>
          <p:cNvSpPr>
            <a:spLocks noGrp="1"/>
          </p:cNvSpPr>
          <p:nvPr>
            <p:ph type="body" sz="half" idx="2"/>
          </p:nvPr>
        </p:nvSpPr>
        <p:spPr>
          <a:xfrm>
            <a:off x="457200" y="1447800"/>
            <a:ext cx="4267200" cy="4267200"/>
          </a:xfrm>
        </p:spPr>
        <p:txBody>
          <a:bodyPr>
            <a:noAutofit/>
          </a:bodyPr>
          <a:lstStyle/>
          <a:p>
            <a:pPr algn="just"/>
            <a:r>
              <a:rPr lang="en-US" sz="2000" dirty="0" smtClean="0"/>
              <a:t>This is a non contrast axial plan CT scan of head showing a hypo dense shadow in right occipital lobe.</a:t>
            </a:r>
          </a:p>
          <a:p>
            <a:pPr algn="just"/>
            <a:r>
              <a:rPr lang="en-US" sz="2000" dirty="0" smtClean="0">
                <a:solidFill>
                  <a:srgbClr val="FF0000"/>
                </a:solidFill>
              </a:rPr>
              <a:t>So, my radiological diagnosis is infarct in right posterior cerebral artery territory.</a:t>
            </a:r>
          </a:p>
          <a:p>
            <a:pPr algn="just"/>
            <a:endParaRPr lang="en-US" sz="2000" dirty="0" smtClean="0"/>
          </a:p>
          <a:p>
            <a:pPr algn="just"/>
            <a:r>
              <a:rPr lang="en-US" sz="2000" dirty="0" smtClean="0"/>
              <a:t>Q: 1. What is the probable cause of  this infarct ?</a:t>
            </a:r>
          </a:p>
          <a:p>
            <a:pPr algn="just"/>
            <a:r>
              <a:rPr lang="en-US" sz="2000" dirty="0" smtClean="0"/>
              <a:t>2. What will be the clinical features ? </a:t>
            </a:r>
          </a:p>
          <a:p>
            <a:pPr algn="just"/>
            <a:r>
              <a:rPr lang="en-US" sz="2000" dirty="0" smtClean="0"/>
              <a:t>3. Further investigations?</a:t>
            </a:r>
          </a:p>
          <a:p>
            <a:pPr algn="just"/>
            <a:r>
              <a:rPr lang="en-US" sz="2000" dirty="0" smtClean="0"/>
              <a:t>4. Treatment plan.</a:t>
            </a:r>
          </a:p>
        </p:txBody>
      </p:sp>
      <p:sp>
        <p:nvSpPr>
          <p:cNvPr id="6" name="Title 1"/>
          <p:cNvSpPr>
            <a:spLocks noGrp="1"/>
          </p:cNvSpPr>
          <p:nvPr>
            <p:ph type="title"/>
          </p:nvPr>
        </p:nvSpPr>
        <p:spPr>
          <a:xfrm>
            <a:off x="990600" y="228600"/>
            <a:ext cx="5638800" cy="488950"/>
          </a:xfrm>
        </p:spPr>
        <p:txBody>
          <a:bodyPr>
            <a:noAutofit/>
          </a:bodyPr>
          <a:lstStyle/>
          <a:p>
            <a:pPr algn="ctr"/>
            <a:r>
              <a:rPr lang="en-US" sz="3600" dirty="0" smtClean="0">
                <a:solidFill>
                  <a:srgbClr val="0070C0"/>
                </a:solidFill>
              </a:rPr>
              <a:t>PCA territory infarct</a:t>
            </a:r>
          </a:p>
        </p:txBody>
      </p:sp>
      <p:pic>
        <p:nvPicPr>
          <p:cNvPr id="7"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ox(i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ox(i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ox(i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i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57200" y="273050"/>
            <a:ext cx="3008313" cy="5441950"/>
          </a:xfrm>
        </p:spPr>
        <p:txBody>
          <a:bodyPr>
            <a:normAutofit/>
          </a:bodyPr>
          <a:lstStyle/>
          <a:p>
            <a:r>
              <a:rPr lang="en-US" dirty="0" smtClean="0"/>
              <a:t/>
            </a:r>
            <a:br>
              <a:rPr lang="en-US" dirty="0" smtClean="0"/>
            </a:br>
            <a:endParaRPr lang="en-US" dirty="0" smtClean="0"/>
          </a:p>
        </p:txBody>
      </p:sp>
      <p:pic>
        <p:nvPicPr>
          <p:cNvPr id="108548" name="Picture 3"/>
          <p:cNvPicPr>
            <a:picLocks noChangeAspect="1" noChangeArrowheads="1"/>
          </p:cNvPicPr>
          <p:nvPr/>
        </p:nvPicPr>
        <p:blipFill>
          <a:blip r:embed="rId3"/>
          <a:srcRect/>
          <a:stretch>
            <a:fillRect/>
          </a:stretch>
        </p:blipFill>
        <p:spPr bwMode="auto">
          <a:xfrm>
            <a:off x="5181600" y="1219200"/>
            <a:ext cx="3505200" cy="4267200"/>
          </a:xfrm>
          <a:prstGeom prst="rect">
            <a:avLst/>
          </a:prstGeom>
          <a:noFill/>
          <a:ln w="9525">
            <a:noFill/>
            <a:miter lim="800000"/>
            <a:headEnd/>
            <a:tailEnd/>
          </a:ln>
        </p:spPr>
      </p:pic>
      <p:sp>
        <p:nvSpPr>
          <p:cNvPr id="6" name="Rectangle 5"/>
          <p:cNvSpPr/>
          <p:nvPr/>
        </p:nvSpPr>
        <p:spPr>
          <a:xfrm>
            <a:off x="685800" y="1524000"/>
            <a:ext cx="4191000" cy="3754874"/>
          </a:xfrm>
          <a:prstGeom prst="rect">
            <a:avLst/>
          </a:prstGeom>
        </p:spPr>
        <p:txBody>
          <a:bodyPr wrap="square">
            <a:spAutoFit/>
          </a:bodyPr>
          <a:lstStyle/>
          <a:p>
            <a:r>
              <a:rPr lang="en-US" sz="2000" dirty="0" smtClean="0"/>
              <a:t>This is a non contrast axial plan CT scan of head showing a hypo dense shadow in right parietal lobe.</a:t>
            </a:r>
            <a:br>
              <a:rPr lang="en-US" sz="2000" dirty="0" smtClean="0"/>
            </a:br>
            <a:r>
              <a:rPr lang="en-US" sz="2000" dirty="0" smtClean="0">
                <a:solidFill>
                  <a:srgbClr val="FF0000"/>
                </a:solidFill>
              </a:rPr>
              <a:t>So, my radiological diagnosis is infarct in right posterior cerebral artery territory</a:t>
            </a:r>
            <a:r>
              <a:rPr lang="en-US" sz="2000" smtClean="0"/>
              <a:t/>
            </a:r>
            <a:br>
              <a:rPr lang="en-US" sz="2000" smtClean="0"/>
            </a:br>
            <a:r>
              <a:rPr lang="en-US" sz="2000" smtClean="0"/>
              <a:t>Q: 1. What is the probable cause of  this infarct ?</a:t>
            </a:r>
            <a:br>
              <a:rPr lang="en-US" sz="2000" smtClean="0"/>
            </a:br>
            <a:r>
              <a:rPr lang="en-US" sz="2000" smtClean="0"/>
              <a:t>2. What will be the clinical features ? </a:t>
            </a:r>
            <a:br>
              <a:rPr lang="en-US" sz="2000" smtClean="0"/>
            </a:br>
            <a:r>
              <a:rPr lang="en-US" sz="2000" smtClean="0"/>
              <a:t>3. Further investigations?</a:t>
            </a:r>
            <a:br>
              <a:rPr lang="en-US" sz="2000" smtClean="0"/>
            </a:br>
            <a:r>
              <a:rPr lang="en-US" sz="2000" smtClean="0"/>
              <a:t>4. Treatment plan.</a:t>
            </a:r>
            <a:r>
              <a:rPr lang="en-US" smtClean="0"/>
              <a:t/>
            </a:r>
            <a:br>
              <a:rPr lang="en-US" smtClean="0"/>
            </a:br>
            <a:endParaRPr lang="en-US" dirty="0"/>
          </a:p>
        </p:txBody>
      </p:sp>
      <p:sp>
        <p:nvSpPr>
          <p:cNvPr id="5" name="Title 1"/>
          <p:cNvSpPr txBox="1">
            <a:spLocks/>
          </p:cNvSpPr>
          <p:nvPr/>
        </p:nvSpPr>
        <p:spPr>
          <a:xfrm>
            <a:off x="990600" y="228600"/>
            <a:ext cx="5638800" cy="48895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rgbClr val="0070C0"/>
                </a:solidFill>
                <a:effectLst/>
                <a:uLnTx/>
                <a:uFillTx/>
                <a:latin typeface="+mj-lt"/>
                <a:ea typeface="+mj-ea"/>
                <a:cs typeface="+mj-cs"/>
              </a:rPr>
              <a:t>PCA territory infarct</a:t>
            </a:r>
            <a:endParaRPr kumimoji="0" lang="en-US" sz="3600" b="1" i="0" u="none" strike="noStrike" kern="1200" cap="none" spc="0" normalizeH="0" baseline="0" noProof="0" dirty="0" smtClean="0">
              <a:ln>
                <a:noFill/>
              </a:ln>
              <a:solidFill>
                <a:srgbClr val="0070C0"/>
              </a:solidFill>
              <a:effectLst/>
              <a:uLnTx/>
              <a:uFillTx/>
              <a:latin typeface="+mj-lt"/>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3400" y="1371600"/>
            <a:ext cx="4191000" cy="3429000"/>
          </a:xfrm>
        </p:spPr>
        <p:txBody>
          <a:bodyPr>
            <a:noAutofit/>
          </a:bodyPr>
          <a:lstStyle/>
          <a:p>
            <a:r>
              <a:rPr lang="en-US" sz="2000" dirty="0" smtClean="0"/>
              <a:t>This is a non contrast axial plan CT scan of head showing a hypo dense shadow in right parietal lobe.</a:t>
            </a:r>
            <a:br>
              <a:rPr lang="en-US" sz="2000" dirty="0" smtClean="0"/>
            </a:br>
            <a:r>
              <a:rPr lang="en-US" sz="2000" dirty="0" smtClean="0">
                <a:solidFill>
                  <a:srgbClr val="FF0000"/>
                </a:solidFill>
              </a:rPr>
              <a:t>So, my radiological diagnosis is infarct in Bilateral posterior cerebral artery territory</a:t>
            </a:r>
            <a:r>
              <a:rPr lang="en-US" sz="2000" dirty="0" smtClean="0"/>
              <a:t/>
            </a:r>
            <a:br>
              <a:rPr lang="en-US" sz="2000" dirty="0" smtClean="0"/>
            </a:br>
            <a:r>
              <a:rPr lang="en-US" sz="2000" dirty="0" smtClean="0"/>
              <a:t>Q: 1. What is the probable cause of  this infarct ?</a:t>
            </a:r>
            <a:br>
              <a:rPr lang="en-US" sz="2000" dirty="0" smtClean="0"/>
            </a:br>
            <a:r>
              <a:rPr lang="en-US" sz="2000" dirty="0" smtClean="0"/>
              <a:t>2. What will be the clinical features ? </a:t>
            </a:r>
            <a:br>
              <a:rPr lang="en-US" sz="2000" dirty="0" smtClean="0"/>
            </a:br>
            <a:r>
              <a:rPr lang="en-US" sz="2000" dirty="0" smtClean="0"/>
              <a:t>3. Further investigations?</a:t>
            </a:r>
            <a:br>
              <a:rPr lang="en-US" sz="2000" dirty="0" smtClean="0"/>
            </a:br>
            <a:r>
              <a:rPr lang="en-US" sz="2000" dirty="0" smtClean="0"/>
              <a:t>4. Treatment plan.</a:t>
            </a:r>
            <a:br>
              <a:rPr lang="en-US" sz="2000" dirty="0" smtClean="0"/>
            </a:br>
            <a:endParaRPr lang="en-US" sz="2000" dirty="0" smtClean="0"/>
          </a:p>
        </p:txBody>
      </p:sp>
      <p:pic>
        <p:nvPicPr>
          <p:cNvPr id="5" name="Picture 2"/>
          <p:cNvPicPr>
            <a:picLocks noGrp="1" noChangeAspect="1" noChangeArrowheads="1"/>
          </p:cNvPicPr>
          <p:nvPr>
            <p:ph idx="1"/>
          </p:nvPr>
        </p:nvPicPr>
        <p:blipFill>
          <a:blip r:embed="rId2"/>
          <a:srcRect l="4151" b="2722"/>
          <a:stretch>
            <a:fillRect/>
          </a:stretch>
        </p:blipFill>
        <p:spPr>
          <a:xfrm>
            <a:off x="5181600" y="914401"/>
            <a:ext cx="3518764" cy="4343399"/>
          </a:xfrm>
          <a:noFill/>
        </p:spPr>
      </p:pic>
      <p:sp>
        <p:nvSpPr>
          <p:cNvPr id="6" name="Title 1"/>
          <p:cNvSpPr>
            <a:spLocks noGrp="1"/>
          </p:cNvSpPr>
          <p:nvPr>
            <p:ph type="title"/>
          </p:nvPr>
        </p:nvSpPr>
        <p:spPr>
          <a:xfrm>
            <a:off x="990600" y="228600"/>
            <a:ext cx="5638800" cy="488950"/>
          </a:xfrm>
        </p:spPr>
        <p:txBody>
          <a:bodyPr>
            <a:noAutofit/>
          </a:bodyPr>
          <a:lstStyle/>
          <a:p>
            <a:pPr algn="ctr"/>
            <a:r>
              <a:rPr lang="en-US" sz="3600" dirty="0" smtClean="0">
                <a:solidFill>
                  <a:srgbClr val="0070C0"/>
                </a:solidFill>
              </a:rPr>
              <a:t>PCA territory infarct</a:t>
            </a: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2061.jpg"/>
          <p:cNvPicPr>
            <a:picLocks noGrp="1" noChangeAspect="1"/>
          </p:cNvPicPr>
          <p:nvPr>
            <p:ph idx="1"/>
          </p:nvPr>
        </p:nvPicPr>
        <p:blipFill>
          <a:blip r:embed="rId3" cstate="print"/>
          <a:srcRect/>
          <a:stretch>
            <a:fillRect/>
          </a:stretch>
        </p:blipFill>
        <p:spPr>
          <a:xfrm>
            <a:off x="5029200" y="1524000"/>
            <a:ext cx="3505200" cy="4348477"/>
          </a:xfrm>
        </p:spPr>
      </p:pic>
      <p:sp>
        <p:nvSpPr>
          <p:cNvPr id="4" name="Text Placeholder 3"/>
          <p:cNvSpPr>
            <a:spLocks noGrp="1"/>
          </p:cNvSpPr>
          <p:nvPr>
            <p:ph type="body" sz="half" idx="2"/>
          </p:nvPr>
        </p:nvSpPr>
        <p:spPr>
          <a:xfrm>
            <a:off x="381000" y="1752600"/>
            <a:ext cx="4267200" cy="3594100"/>
          </a:xfrm>
        </p:spPr>
        <p:txBody>
          <a:bodyPr>
            <a:normAutofit/>
          </a:bodyPr>
          <a:lstStyle/>
          <a:p>
            <a:r>
              <a:rPr lang="en-US" sz="2000" dirty="0" smtClean="0"/>
              <a:t>This is a non contrast axial plan CT scan of head showing a hypo dense shadow in right parietal lobe.</a:t>
            </a:r>
          </a:p>
          <a:p>
            <a:r>
              <a:rPr lang="en-US" sz="2000" dirty="0" smtClean="0">
                <a:solidFill>
                  <a:srgbClr val="FF0000"/>
                </a:solidFill>
              </a:rPr>
              <a:t>So, my radiological diagnosis is infarct in right middle cerebral artery territory.</a:t>
            </a:r>
            <a:endParaRPr lang="en-US" sz="2000" dirty="0" smtClean="0"/>
          </a:p>
          <a:p>
            <a:r>
              <a:rPr lang="en-US" sz="2000" smtClean="0"/>
              <a:t>Q: 1. What is the probable cause of  this infarct ?</a:t>
            </a:r>
          </a:p>
          <a:p>
            <a:r>
              <a:rPr lang="en-US" sz="2000" smtClean="0"/>
              <a:t>2. What will be the clinical features ? </a:t>
            </a:r>
          </a:p>
          <a:p>
            <a:r>
              <a:rPr lang="en-US" sz="2000" smtClean="0"/>
              <a:t>3. Further investigations?</a:t>
            </a:r>
          </a:p>
          <a:p>
            <a:r>
              <a:rPr lang="en-US" sz="2000" smtClean="0"/>
              <a:t>4. Treatment plan.</a:t>
            </a:r>
          </a:p>
          <a:p>
            <a:endParaRPr lang="en-US" dirty="0" smtClean="0"/>
          </a:p>
        </p:txBody>
      </p:sp>
      <p:cxnSp>
        <p:nvCxnSpPr>
          <p:cNvPr id="7" name="Straight Arrow Connector 6"/>
          <p:cNvCxnSpPr/>
          <p:nvPr/>
        </p:nvCxnSpPr>
        <p:spPr>
          <a:xfrm rot="5400000">
            <a:off x="5334000" y="3200400"/>
            <a:ext cx="914400" cy="4572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6" name="Title 1"/>
          <p:cNvSpPr>
            <a:spLocks noGrp="1"/>
          </p:cNvSpPr>
          <p:nvPr>
            <p:ph type="title"/>
          </p:nvPr>
        </p:nvSpPr>
        <p:spPr>
          <a:xfrm>
            <a:off x="1676400" y="381000"/>
            <a:ext cx="5638800" cy="488950"/>
          </a:xfrm>
        </p:spPr>
        <p:txBody>
          <a:bodyPr>
            <a:noAutofit/>
          </a:bodyPr>
          <a:lstStyle/>
          <a:p>
            <a:pPr algn="ctr"/>
            <a:r>
              <a:rPr lang="en-US" sz="3600" dirty="0" smtClean="0">
                <a:solidFill>
                  <a:srgbClr val="0070C0"/>
                </a:solidFill>
              </a:rPr>
              <a:t>MCA territory infarct</a:t>
            </a:r>
          </a:p>
        </p:txBody>
      </p:sp>
      <p:pic>
        <p:nvPicPr>
          <p:cNvPr id="8"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i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2667000"/>
            <a:ext cx="3352800" cy="1020763"/>
          </a:xfrm>
        </p:spPr>
        <p:txBody>
          <a:bodyPr/>
          <a:lstStyle/>
          <a:p>
            <a:pPr>
              <a:buNone/>
            </a:pPr>
            <a:r>
              <a:rPr lang="en-US" sz="3600" b="1" dirty="0" smtClean="0">
                <a:solidFill>
                  <a:srgbClr val="0070C0"/>
                </a:solidFill>
              </a:rPr>
              <a:t>A. Infarct </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305143-323120-473.jpg"/>
          <p:cNvPicPr>
            <a:picLocks noGrp="1" noChangeAspect="1"/>
          </p:cNvPicPr>
          <p:nvPr>
            <p:ph idx="1"/>
          </p:nvPr>
        </p:nvPicPr>
        <p:blipFill>
          <a:blip r:embed="rId2"/>
          <a:srcRect l="9068" t="4249" r="5963" b="3688"/>
          <a:stretch>
            <a:fillRect/>
          </a:stretch>
        </p:blipFill>
        <p:spPr>
          <a:xfrm>
            <a:off x="5105401" y="1440611"/>
            <a:ext cx="3429000" cy="4205378"/>
          </a:xfrm>
        </p:spPr>
      </p:pic>
      <p:sp>
        <p:nvSpPr>
          <p:cNvPr id="4" name="Text Placeholder 3"/>
          <p:cNvSpPr>
            <a:spLocks noGrp="1"/>
          </p:cNvSpPr>
          <p:nvPr>
            <p:ph type="body" sz="half" idx="2"/>
          </p:nvPr>
        </p:nvSpPr>
        <p:spPr>
          <a:xfrm>
            <a:off x="457200" y="1676400"/>
            <a:ext cx="4343400" cy="3471862"/>
          </a:xfrm>
        </p:spPr>
        <p:txBody>
          <a:bodyPr>
            <a:normAutofit/>
          </a:bodyPr>
          <a:lstStyle/>
          <a:p>
            <a:r>
              <a:rPr lang="en-US" sz="2000" dirty="0" smtClean="0"/>
              <a:t>This is a non contrast axial plan CT scan of head showing a hypo dense shadow in left parietal lobe.</a:t>
            </a:r>
          </a:p>
          <a:p>
            <a:r>
              <a:rPr lang="en-US" sz="2000" dirty="0" smtClean="0">
                <a:solidFill>
                  <a:srgbClr val="FF0000"/>
                </a:solidFill>
              </a:rPr>
              <a:t>So, my radiological diagnosis is infarct in left middle cerebral artery territory</a:t>
            </a:r>
            <a:endParaRPr lang="en-US" sz="2000" dirty="0" smtClean="0"/>
          </a:p>
          <a:p>
            <a:r>
              <a:rPr lang="en-US" sz="2000" dirty="0" smtClean="0"/>
              <a:t>Q: 1. What is the probable cause of  this infarct ?</a:t>
            </a:r>
          </a:p>
          <a:p>
            <a:r>
              <a:rPr lang="en-US" sz="2000" dirty="0" smtClean="0"/>
              <a:t>2. What will be the clinical features ? </a:t>
            </a:r>
          </a:p>
          <a:p>
            <a:r>
              <a:rPr lang="en-US" sz="2000" dirty="0" smtClean="0"/>
              <a:t>3. Further investigations?</a:t>
            </a:r>
          </a:p>
          <a:p>
            <a:r>
              <a:rPr lang="en-US" sz="2000" dirty="0" smtClean="0"/>
              <a:t>4. Treatment plan.</a:t>
            </a:r>
          </a:p>
          <a:p>
            <a:endParaRPr lang="en-US" dirty="0" smtClean="0"/>
          </a:p>
        </p:txBody>
      </p:sp>
      <p:sp>
        <p:nvSpPr>
          <p:cNvPr id="6" name="Title 1"/>
          <p:cNvSpPr>
            <a:spLocks noGrp="1"/>
          </p:cNvSpPr>
          <p:nvPr>
            <p:ph type="title"/>
          </p:nvPr>
        </p:nvSpPr>
        <p:spPr>
          <a:xfrm>
            <a:off x="1676400" y="381000"/>
            <a:ext cx="5638800" cy="488950"/>
          </a:xfrm>
        </p:spPr>
        <p:txBody>
          <a:bodyPr>
            <a:noAutofit/>
          </a:bodyPr>
          <a:lstStyle/>
          <a:p>
            <a:pPr algn="ctr"/>
            <a:r>
              <a:rPr lang="en-US" sz="3600" dirty="0" smtClean="0">
                <a:solidFill>
                  <a:srgbClr val="0070C0"/>
                </a:solidFill>
              </a:rPr>
              <a:t>MCA territory infarct</a:t>
            </a: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i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5638800" cy="488950"/>
          </a:xfrm>
        </p:spPr>
        <p:txBody>
          <a:bodyPr>
            <a:noAutofit/>
          </a:bodyPr>
          <a:lstStyle/>
          <a:p>
            <a:pPr algn="ctr"/>
            <a:r>
              <a:rPr lang="en-US" sz="3600" dirty="0" smtClean="0">
                <a:solidFill>
                  <a:srgbClr val="0070C0"/>
                </a:solidFill>
              </a:rPr>
              <a:t>MCA territory infarct</a:t>
            </a:r>
          </a:p>
        </p:txBody>
      </p:sp>
      <p:pic>
        <p:nvPicPr>
          <p:cNvPr id="5" name="Content Placeholder 4" descr="DSC02637.jpg"/>
          <p:cNvPicPr>
            <a:picLocks noGrp="1" noChangeAspect="1"/>
          </p:cNvPicPr>
          <p:nvPr>
            <p:ph idx="1"/>
          </p:nvPr>
        </p:nvPicPr>
        <p:blipFill>
          <a:blip r:embed="rId3" cstate="print"/>
          <a:srcRect/>
          <a:stretch>
            <a:fillRect/>
          </a:stretch>
        </p:blipFill>
        <p:spPr>
          <a:xfrm>
            <a:off x="457200" y="1371600"/>
            <a:ext cx="3810000" cy="4469446"/>
          </a:xfrm>
        </p:spPr>
      </p:pic>
      <p:sp>
        <p:nvSpPr>
          <p:cNvPr id="4" name="Rectangle 3"/>
          <p:cNvSpPr/>
          <p:nvPr/>
        </p:nvSpPr>
        <p:spPr>
          <a:xfrm>
            <a:off x="4572000" y="1676400"/>
            <a:ext cx="4267200" cy="3170099"/>
          </a:xfrm>
          <a:prstGeom prst="rect">
            <a:avLst/>
          </a:prstGeom>
        </p:spPr>
        <p:txBody>
          <a:bodyPr wrap="square">
            <a:spAutoFit/>
          </a:bodyPr>
          <a:lstStyle/>
          <a:p>
            <a:r>
              <a:rPr lang="en-US" sz="2000" dirty="0" smtClean="0"/>
              <a:t>This is a non contrast axial plan CT scan of head showing a hypo dense shadow in left parietal lobe.</a:t>
            </a:r>
          </a:p>
          <a:p>
            <a:r>
              <a:rPr lang="en-US" sz="2000" dirty="0" smtClean="0">
                <a:solidFill>
                  <a:srgbClr val="FF0000"/>
                </a:solidFill>
              </a:rPr>
              <a:t>So, my radiological diagnosis is infarct in left middle cerebral artery territory.</a:t>
            </a:r>
          </a:p>
          <a:p>
            <a:r>
              <a:rPr lang="en-US" sz="2000" dirty="0" smtClean="0"/>
              <a:t>Q: 1. What is the probable cause of  this infarct ?</a:t>
            </a:r>
          </a:p>
          <a:p>
            <a:r>
              <a:rPr lang="en-US" sz="2000" dirty="0" smtClean="0"/>
              <a:t>2. What will be the clinical features ? </a:t>
            </a:r>
          </a:p>
          <a:p>
            <a:r>
              <a:rPr lang="en-US" sz="2000" dirty="0" smtClean="0"/>
              <a:t>3. Further investigations?</a:t>
            </a:r>
          </a:p>
          <a:p>
            <a:r>
              <a:rPr lang="en-US" sz="2000" dirty="0" smtClean="0"/>
              <a:t>4. Treatment plan</a:t>
            </a:r>
            <a:r>
              <a:rPr lang="en-US" dirty="0" smtClean="0"/>
              <a:t>.</a:t>
            </a:r>
          </a:p>
        </p:txBody>
      </p:sp>
      <p:pic>
        <p:nvPicPr>
          <p:cNvPr id="6"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016.jpg"/>
          <p:cNvPicPr>
            <a:picLocks noGrp="1" noChangeAspect="1"/>
          </p:cNvPicPr>
          <p:nvPr>
            <p:ph idx="1"/>
          </p:nvPr>
        </p:nvPicPr>
        <p:blipFill>
          <a:blip r:embed="rId2" cstate="print"/>
          <a:srcRect/>
          <a:stretch>
            <a:fillRect/>
          </a:stretch>
        </p:blipFill>
        <p:spPr>
          <a:xfrm>
            <a:off x="4876800" y="1524000"/>
            <a:ext cx="3788976" cy="4277307"/>
          </a:xfrm>
        </p:spPr>
      </p:pic>
      <p:sp>
        <p:nvSpPr>
          <p:cNvPr id="4" name="Text Placeholder 3"/>
          <p:cNvSpPr>
            <a:spLocks noGrp="1"/>
          </p:cNvSpPr>
          <p:nvPr>
            <p:ph type="body" sz="half" idx="2"/>
          </p:nvPr>
        </p:nvSpPr>
        <p:spPr>
          <a:xfrm>
            <a:off x="381000" y="1524000"/>
            <a:ext cx="4114800" cy="3840162"/>
          </a:xfrm>
        </p:spPr>
        <p:txBody>
          <a:bodyPr>
            <a:normAutofit/>
          </a:bodyPr>
          <a:lstStyle/>
          <a:p>
            <a:r>
              <a:rPr lang="en-US" sz="2000" dirty="0" smtClean="0"/>
              <a:t>This is a non contrast axial plan CT scan of head showing a hypo dense shadow in right fronto-parietal lobe.</a:t>
            </a:r>
          </a:p>
          <a:p>
            <a:r>
              <a:rPr lang="en-US" sz="2000" dirty="0" smtClean="0">
                <a:solidFill>
                  <a:srgbClr val="FF0000"/>
                </a:solidFill>
              </a:rPr>
              <a:t>So, my radiological diagnosis is infarct in right anterior &amp; middle cerebral artery territory.</a:t>
            </a:r>
            <a:endParaRPr lang="en-US" sz="2000" dirty="0" smtClean="0"/>
          </a:p>
          <a:p>
            <a:r>
              <a:rPr lang="en-US" sz="2000" dirty="0" smtClean="0"/>
              <a:t>Q: 1. What is the probable cause of  this infarct / site of lesion?</a:t>
            </a:r>
          </a:p>
          <a:p>
            <a:r>
              <a:rPr lang="en-US" sz="2000" dirty="0" smtClean="0"/>
              <a:t>2. What will be the clinical features ? </a:t>
            </a:r>
          </a:p>
          <a:p>
            <a:r>
              <a:rPr lang="en-US" sz="2000" dirty="0" smtClean="0"/>
              <a:t>3. Further investigations?</a:t>
            </a:r>
          </a:p>
          <a:p>
            <a:r>
              <a:rPr lang="en-US" sz="2000" dirty="0" smtClean="0"/>
              <a:t>4. Treatment plan.</a:t>
            </a:r>
          </a:p>
          <a:p>
            <a:endParaRPr lang="en-US" dirty="0" smtClean="0"/>
          </a:p>
        </p:txBody>
      </p:sp>
      <p:sp>
        <p:nvSpPr>
          <p:cNvPr id="6" name="Title 1"/>
          <p:cNvSpPr>
            <a:spLocks noGrp="1"/>
          </p:cNvSpPr>
          <p:nvPr>
            <p:ph type="title"/>
          </p:nvPr>
        </p:nvSpPr>
        <p:spPr>
          <a:xfrm>
            <a:off x="1676400" y="381000"/>
            <a:ext cx="5638800" cy="488950"/>
          </a:xfrm>
        </p:spPr>
        <p:txBody>
          <a:bodyPr>
            <a:noAutofit/>
          </a:bodyPr>
          <a:lstStyle/>
          <a:p>
            <a:pPr algn="ctr"/>
            <a:r>
              <a:rPr lang="en-US" sz="3600" dirty="0" smtClean="0">
                <a:solidFill>
                  <a:srgbClr val="0070C0"/>
                </a:solidFill>
              </a:rPr>
              <a:t>ACA &amp; MCA  territory infarct</a:t>
            </a: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ox(in)">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ox(in)">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i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2874.jpg"/>
          <p:cNvPicPr>
            <a:picLocks noGrp="1" noChangeAspect="1"/>
          </p:cNvPicPr>
          <p:nvPr>
            <p:ph idx="1"/>
          </p:nvPr>
        </p:nvPicPr>
        <p:blipFill>
          <a:blip r:embed="rId2" cstate="print"/>
          <a:srcRect t="12375" b="8734"/>
          <a:stretch>
            <a:fillRect/>
          </a:stretch>
        </p:blipFill>
        <p:spPr>
          <a:xfrm>
            <a:off x="4343400" y="2057400"/>
            <a:ext cx="4571999" cy="3048000"/>
          </a:xfrm>
        </p:spPr>
      </p:pic>
      <p:sp>
        <p:nvSpPr>
          <p:cNvPr id="4" name="Text Placeholder 3"/>
          <p:cNvSpPr>
            <a:spLocks noGrp="1"/>
          </p:cNvSpPr>
          <p:nvPr>
            <p:ph type="body" sz="half" idx="2"/>
          </p:nvPr>
        </p:nvSpPr>
        <p:spPr>
          <a:xfrm>
            <a:off x="228600" y="1600200"/>
            <a:ext cx="3886200" cy="3657600"/>
          </a:xfrm>
        </p:spPr>
        <p:txBody>
          <a:bodyPr>
            <a:normAutofit fontScale="92500" lnSpcReduction="20000"/>
          </a:bodyPr>
          <a:lstStyle/>
          <a:p>
            <a:pPr algn="just"/>
            <a:r>
              <a:rPr lang="en-US" sz="2000" dirty="0" smtClean="0"/>
              <a:t>This is a non contrast multi slice axial plan CT scan of head showing multiple hypo dense shadow in left frontal, parietal, occipital lobe &amp; rt. Occipital lobe also.</a:t>
            </a:r>
            <a:endParaRPr lang="en-US" sz="2000" dirty="0" smtClean="0">
              <a:solidFill>
                <a:srgbClr val="FF0000"/>
              </a:solidFill>
            </a:endParaRPr>
          </a:p>
          <a:p>
            <a:pPr algn="just"/>
            <a:r>
              <a:rPr lang="en-US" sz="2000" dirty="0" smtClean="0">
                <a:solidFill>
                  <a:srgbClr val="FF0000"/>
                </a:solidFill>
              </a:rPr>
              <a:t>So, my radiological diagnosis is multiple bilateral infarct in various artery territories. </a:t>
            </a:r>
          </a:p>
          <a:p>
            <a:pPr algn="just"/>
            <a:r>
              <a:rPr lang="en-US" sz="2000" dirty="0" smtClean="0"/>
              <a:t>Q: 1. What is the probable cause of  this infarct ?</a:t>
            </a:r>
          </a:p>
          <a:p>
            <a:pPr algn="just"/>
            <a:r>
              <a:rPr lang="en-US" sz="2000" dirty="0" smtClean="0"/>
              <a:t>2. What will be the clinical features ? </a:t>
            </a:r>
          </a:p>
          <a:p>
            <a:pPr algn="just"/>
            <a:r>
              <a:rPr lang="en-US" sz="2000" dirty="0" smtClean="0"/>
              <a:t>3. Further investigations?</a:t>
            </a:r>
          </a:p>
          <a:p>
            <a:pPr algn="just"/>
            <a:r>
              <a:rPr lang="en-US" sz="2000" dirty="0" smtClean="0"/>
              <a:t>4. Treatment plan.</a:t>
            </a:r>
          </a:p>
          <a:p>
            <a:endParaRPr lang="en-US" dirty="0" smtClean="0">
              <a:solidFill>
                <a:srgbClr val="FF0000"/>
              </a:solidFill>
            </a:endParaRPr>
          </a:p>
        </p:txBody>
      </p:sp>
      <p:sp>
        <p:nvSpPr>
          <p:cNvPr id="6" name="Rectangle 5"/>
          <p:cNvSpPr/>
          <p:nvPr/>
        </p:nvSpPr>
        <p:spPr>
          <a:xfrm>
            <a:off x="1905000" y="533400"/>
            <a:ext cx="4724400" cy="584775"/>
          </a:xfrm>
          <a:prstGeom prst="rect">
            <a:avLst/>
          </a:prstGeom>
        </p:spPr>
        <p:txBody>
          <a:bodyPr wrap="square">
            <a:spAutoFit/>
          </a:bodyPr>
          <a:lstStyle/>
          <a:p>
            <a:r>
              <a:rPr lang="en-US" sz="3200" b="1" dirty="0" smtClean="0">
                <a:solidFill>
                  <a:srgbClr val="0070C0"/>
                </a:solidFill>
              </a:rPr>
              <a:t>Multiple bilateral infarcts </a:t>
            </a:r>
            <a:endParaRPr lang="en-US" sz="3200" b="1" dirty="0">
              <a:solidFill>
                <a:srgbClr val="0070C0"/>
              </a:solidFill>
            </a:endParaRPr>
          </a:p>
        </p:txBody>
      </p:sp>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additive="base">
                                        <p:cTn id="4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533400" y="228600"/>
            <a:ext cx="5562600" cy="488950"/>
          </a:xfrm>
        </p:spPr>
        <p:txBody>
          <a:bodyPr>
            <a:noAutofit/>
          </a:bodyPr>
          <a:lstStyle/>
          <a:p>
            <a:r>
              <a:rPr lang="en-US" sz="3200" dirty="0" smtClean="0">
                <a:solidFill>
                  <a:srgbClr val="0070C0"/>
                </a:solidFill>
              </a:rPr>
              <a:t>Bilateral infarct of variable ages</a:t>
            </a:r>
          </a:p>
        </p:txBody>
      </p:sp>
      <p:pic>
        <p:nvPicPr>
          <p:cNvPr id="114691" name="Content Placeholder 4" descr="Picture 011.jpg"/>
          <p:cNvPicPr>
            <a:picLocks noGrp="1" noChangeAspect="1"/>
          </p:cNvPicPr>
          <p:nvPr>
            <p:ph idx="1"/>
          </p:nvPr>
        </p:nvPicPr>
        <p:blipFill>
          <a:blip r:embed="rId2"/>
          <a:srcRect/>
          <a:stretch>
            <a:fillRect/>
          </a:stretch>
        </p:blipFill>
        <p:spPr>
          <a:xfrm>
            <a:off x="4936943" y="1600200"/>
            <a:ext cx="3553328" cy="4105647"/>
          </a:xfrm>
        </p:spPr>
      </p:pic>
      <p:sp>
        <p:nvSpPr>
          <p:cNvPr id="114692" name="Text Placeholder 3"/>
          <p:cNvSpPr>
            <a:spLocks noGrp="1"/>
          </p:cNvSpPr>
          <p:nvPr>
            <p:ph type="body" sz="half" idx="2"/>
          </p:nvPr>
        </p:nvSpPr>
        <p:spPr>
          <a:xfrm>
            <a:off x="304800" y="1752600"/>
            <a:ext cx="4114800" cy="3505200"/>
          </a:xfrm>
        </p:spPr>
        <p:txBody>
          <a:bodyPr>
            <a:noAutofit/>
          </a:bodyPr>
          <a:lstStyle/>
          <a:p>
            <a:r>
              <a:rPr lang="en-US" sz="2000" dirty="0" smtClean="0"/>
              <a:t>Figure: This is a non contrast axial plan CT scan of head showing a hypo dense shadow in right parietal lobe.</a:t>
            </a:r>
            <a:br>
              <a:rPr lang="en-US" sz="2000" dirty="0" smtClean="0"/>
            </a:br>
            <a:r>
              <a:rPr lang="en-US" sz="2000" dirty="0" smtClean="0">
                <a:solidFill>
                  <a:srgbClr val="FF0000"/>
                </a:solidFill>
              </a:rPr>
              <a:t>So, my radiological diagnosis is infarct in right Bilateral posterior cerebral artery territory</a:t>
            </a:r>
            <a:r>
              <a:rPr lang="en-US" sz="2000" dirty="0" smtClean="0"/>
              <a:t/>
            </a:r>
            <a:br>
              <a:rPr lang="en-US" sz="2000" dirty="0" smtClean="0"/>
            </a:br>
            <a:r>
              <a:rPr lang="en-US" sz="2000" dirty="0" smtClean="0"/>
              <a:t>Q: 1. What is the probable cause of  this infarct ?</a:t>
            </a:r>
            <a:br>
              <a:rPr lang="en-US" sz="2000" dirty="0" smtClean="0"/>
            </a:br>
            <a:r>
              <a:rPr lang="en-US" sz="2000" dirty="0" smtClean="0"/>
              <a:t>2. What will be the clinical features ? </a:t>
            </a:r>
            <a:br>
              <a:rPr lang="en-US" sz="2000" dirty="0" smtClean="0"/>
            </a:br>
            <a:r>
              <a:rPr lang="en-US" sz="2000" dirty="0" smtClean="0"/>
              <a:t>3. Further investigations?</a:t>
            </a:r>
            <a:br>
              <a:rPr lang="en-US" sz="2000" dirty="0" smtClean="0"/>
            </a:br>
            <a:r>
              <a:rPr lang="en-US" sz="2000" dirty="0" smtClean="0"/>
              <a:t>4. Treatment plan.</a:t>
            </a:r>
            <a:br>
              <a:rPr lang="en-US" sz="2000" dirty="0" smtClean="0"/>
            </a:br>
            <a:endParaRPr lang="en-US" sz="2000" dirty="0" smtClean="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304800" y="228600"/>
            <a:ext cx="5867400" cy="565150"/>
          </a:xfrm>
        </p:spPr>
        <p:txBody>
          <a:bodyPr>
            <a:normAutofit fontScale="90000"/>
          </a:bodyPr>
          <a:lstStyle/>
          <a:p>
            <a:r>
              <a:rPr lang="en-US" sz="3600" dirty="0" smtClean="0">
                <a:solidFill>
                  <a:srgbClr val="0070C0"/>
                </a:solidFill>
              </a:rPr>
              <a:t/>
            </a:r>
            <a:br>
              <a:rPr lang="en-US" sz="3600" dirty="0" smtClean="0">
                <a:solidFill>
                  <a:srgbClr val="0070C0"/>
                </a:solidFill>
              </a:rPr>
            </a:br>
            <a:r>
              <a:rPr lang="en-US" sz="3600" dirty="0" smtClean="0">
                <a:solidFill>
                  <a:srgbClr val="0070C0"/>
                </a:solidFill>
              </a:rPr>
              <a:t> Cortical infarct in MCA Territory</a:t>
            </a:r>
          </a:p>
        </p:txBody>
      </p:sp>
      <p:pic>
        <p:nvPicPr>
          <p:cNvPr id="115715" name="Content Placeholder 4" descr="Img0009.jpg"/>
          <p:cNvPicPr>
            <a:picLocks noGrp="1" noChangeAspect="1"/>
          </p:cNvPicPr>
          <p:nvPr>
            <p:ph idx="1"/>
          </p:nvPr>
        </p:nvPicPr>
        <p:blipFill>
          <a:blip r:embed="rId2"/>
          <a:srcRect l="4439" t="5960" r="4700"/>
          <a:stretch>
            <a:fillRect/>
          </a:stretch>
        </p:blipFill>
        <p:spPr>
          <a:xfrm>
            <a:off x="4876800" y="1228396"/>
            <a:ext cx="3581400" cy="4384127"/>
          </a:xfrm>
        </p:spPr>
      </p:pic>
      <p:sp>
        <p:nvSpPr>
          <p:cNvPr id="115716" name="Text Placeholder 3"/>
          <p:cNvSpPr>
            <a:spLocks noGrp="1"/>
          </p:cNvSpPr>
          <p:nvPr>
            <p:ph type="body" sz="half" idx="2"/>
          </p:nvPr>
        </p:nvSpPr>
        <p:spPr>
          <a:xfrm>
            <a:off x="457200" y="2057400"/>
            <a:ext cx="3581400" cy="2743200"/>
          </a:xfrm>
        </p:spPr>
        <p:txBody>
          <a:bodyPr/>
          <a:lstStyle/>
          <a:p>
            <a:r>
              <a:rPr lang="en-US" sz="2000" dirty="0" smtClean="0"/>
              <a:t>Figure: This is a non-contrast axial plan CT scan of head showing a small hypodense area in the right parietal lobe involving the cortex only. </a:t>
            </a:r>
          </a:p>
          <a:p>
            <a:r>
              <a:rPr lang="en-US" sz="2000" dirty="0" smtClean="0">
                <a:solidFill>
                  <a:srgbClr val="FF0000"/>
                </a:solidFill>
              </a:rPr>
              <a:t>So, my radiological diagnosis is Cortical infarct in right MCA (M3) territory.  </a:t>
            </a: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43600"/>
            <a:ext cx="7848600" cy="488950"/>
          </a:xfrm>
        </p:spPr>
        <p:txBody>
          <a:bodyPr/>
          <a:lstStyle/>
          <a:p>
            <a:r>
              <a:rPr lang="en-US" dirty="0" smtClean="0"/>
              <a:t>Fig: Sites of infraction in relation to cerebral arteries </a:t>
            </a:r>
            <a:endParaRPr lang="en-US" dirty="0"/>
          </a:p>
        </p:txBody>
      </p:sp>
      <p:pic>
        <p:nvPicPr>
          <p:cNvPr id="5" name="Content Placeholder 4" descr="C:\Users\HP\Desktop\ct-scan-head-basics-64-638.jpg"/>
          <p:cNvPicPr>
            <a:picLocks noGrp="1"/>
          </p:cNvPicPr>
          <p:nvPr>
            <p:ph idx="1"/>
          </p:nvPr>
        </p:nvPicPr>
        <p:blipFill>
          <a:blip r:embed="rId2">
            <a:lum bright="-20000" contrast="30000"/>
          </a:blip>
          <a:srcRect/>
          <a:stretch>
            <a:fillRect/>
          </a:stretch>
        </p:blipFill>
        <p:spPr bwMode="auto">
          <a:xfrm>
            <a:off x="762000" y="990600"/>
            <a:ext cx="7086600" cy="48768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3050"/>
            <a:ext cx="3505200" cy="565150"/>
          </a:xfrm>
        </p:spPr>
        <p:txBody>
          <a:bodyPr>
            <a:noAutofit/>
          </a:bodyPr>
          <a:lstStyle/>
          <a:p>
            <a:pPr algn="ctr"/>
            <a:r>
              <a:rPr lang="en-US" sz="3600" dirty="0" smtClean="0">
                <a:solidFill>
                  <a:srgbClr val="0070C0"/>
                </a:solidFill>
              </a:rPr>
              <a:t>Lacunars infarct</a:t>
            </a:r>
          </a:p>
        </p:txBody>
      </p:sp>
      <p:sp>
        <p:nvSpPr>
          <p:cNvPr id="118787" name="Text Placeholder 3"/>
          <p:cNvSpPr>
            <a:spLocks noGrp="1"/>
          </p:cNvSpPr>
          <p:nvPr>
            <p:ph type="body" sz="half" idx="2"/>
          </p:nvPr>
        </p:nvSpPr>
        <p:spPr>
          <a:xfrm>
            <a:off x="381000" y="1905000"/>
            <a:ext cx="4114800" cy="2667000"/>
          </a:xfrm>
        </p:spPr>
        <p:txBody>
          <a:bodyPr>
            <a:normAutofit/>
          </a:bodyPr>
          <a:lstStyle/>
          <a:p>
            <a:pPr algn="just"/>
            <a:r>
              <a:rPr lang="en-US" sz="2000" dirty="0" smtClean="0"/>
              <a:t>This is a non-contrast CT scan of head showing multiple small hypodense shadows in bilateral thalamoganglionic regions.</a:t>
            </a:r>
          </a:p>
          <a:p>
            <a:pPr algn="just"/>
            <a:r>
              <a:rPr lang="en-US" sz="2000" dirty="0" smtClean="0"/>
              <a:t>So, my radiological diagnosis is </a:t>
            </a:r>
            <a:r>
              <a:rPr lang="en-US" sz="2000" b="1" dirty="0" smtClean="0">
                <a:solidFill>
                  <a:srgbClr val="FF0000"/>
                </a:solidFill>
              </a:rPr>
              <a:t>bilateral lacunar infarcts.</a:t>
            </a:r>
          </a:p>
          <a:p>
            <a:pPr algn="just"/>
            <a:r>
              <a:rPr lang="en-US" sz="2000" dirty="0" smtClean="0"/>
              <a:t>Q: What will be the possible cause.</a:t>
            </a:r>
          </a:p>
        </p:txBody>
      </p:sp>
      <p:pic>
        <p:nvPicPr>
          <p:cNvPr id="118788" name="Picture 2"/>
          <p:cNvPicPr>
            <a:picLocks noGrp="1" noChangeAspect="1" noChangeArrowheads="1"/>
          </p:cNvPicPr>
          <p:nvPr>
            <p:ph idx="1"/>
          </p:nvPr>
        </p:nvPicPr>
        <p:blipFill>
          <a:blip r:embed="rId3"/>
          <a:srcRect/>
          <a:stretch>
            <a:fillRect/>
          </a:stretch>
        </p:blipFill>
        <p:spPr>
          <a:xfrm>
            <a:off x="5029200" y="1143000"/>
            <a:ext cx="3505200" cy="4335789"/>
          </a:xfrm>
          <a:noFill/>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Content Placeholder 4" descr="70982.jpg"/>
          <p:cNvPicPr>
            <a:picLocks noGrp="1" noChangeAspect="1"/>
          </p:cNvPicPr>
          <p:nvPr>
            <p:ph idx="1"/>
          </p:nvPr>
        </p:nvPicPr>
        <p:blipFill>
          <a:blip r:embed="rId2"/>
          <a:srcRect/>
          <a:stretch>
            <a:fillRect/>
          </a:stretch>
        </p:blipFill>
        <p:spPr>
          <a:xfrm>
            <a:off x="4724400" y="1143000"/>
            <a:ext cx="3933944" cy="4724400"/>
          </a:xfrm>
        </p:spPr>
      </p:pic>
      <p:sp>
        <p:nvSpPr>
          <p:cNvPr id="120835" name="Text Placeholder 3"/>
          <p:cNvSpPr>
            <a:spLocks noGrp="1"/>
          </p:cNvSpPr>
          <p:nvPr>
            <p:ph type="body" sz="half" idx="2"/>
          </p:nvPr>
        </p:nvSpPr>
        <p:spPr>
          <a:xfrm>
            <a:off x="457200" y="2133600"/>
            <a:ext cx="3505200" cy="1981200"/>
          </a:xfrm>
        </p:spPr>
        <p:txBody>
          <a:bodyPr/>
          <a:lstStyle/>
          <a:p>
            <a:r>
              <a:rPr lang="en-US" sz="2000" dirty="0" smtClean="0"/>
              <a:t>This is a non contrast axial plan CT scan of head showing a hypo dense shadow in right side of the pons.</a:t>
            </a:r>
          </a:p>
          <a:p>
            <a:r>
              <a:rPr lang="en-US" sz="2000" dirty="0" smtClean="0">
                <a:solidFill>
                  <a:srgbClr val="FF0000"/>
                </a:solidFill>
              </a:rPr>
              <a:t>So, my radiological diagnosis is infarct in the pons.</a:t>
            </a:r>
          </a:p>
          <a:p>
            <a:endParaRPr lang="en-US" sz="2000" dirty="0" smtClean="0"/>
          </a:p>
          <a:p>
            <a:endParaRPr lang="en-US" dirty="0" smtClean="0"/>
          </a:p>
        </p:txBody>
      </p:sp>
      <p:cxnSp>
        <p:nvCxnSpPr>
          <p:cNvPr id="7" name="Straight Arrow Connector 6"/>
          <p:cNvCxnSpPr/>
          <p:nvPr/>
        </p:nvCxnSpPr>
        <p:spPr>
          <a:xfrm rot="5400000" flipH="1" flipV="1">
            <a:off x="6210300" y="3695700"/>
            <a:ext cx="38100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09600" y="381000"/>
            <a:ext cx="3283078" cy="584775"/>
          </a:xfrm>
          <a:prstGeom prst="rect">
            <a:avLst/>
          </a:prstGeom>
        </p:spPr>
        <p:txBody>
          <a:bodyPr wrap="none">
            <a:spAutoFit/>
          </a:bodyPr>
          <a:lstStyle/>
          <a:p>
            <a:r>
              <a:rPr lang="en-US" sz="3200" b="1" dirty="0" smtClean="0">
                <a:solidFill>
                  <a:srgbClr val="0070C0"/>
                </a:solidFill>
              </a:rPr>
              <a:t>Infarct in the pons</a:t>
            </a:r>
            <a:endParaRPr lang="en-US" sz="3200" b="1" dirty="0">
              <a:solidFill>
                <a:srgbClr val="0070C0"/>
              </a:solidFill>
            </a:endParaRPr>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457200"/>
            <a:ext cx="8229600" cy="960438"/>
          </a:xfrm>
        </p:spPr>
        <p:txBody>
          <a:bodyPr/>
          <a:lstStyle/>
          <a:p>
            <a:r>
              <a:rPr lang="en-US" sz="3600" b="1" dirty="0" smtClean="0">
                <a:solidFill>
                  <a:srgbClr val="0070C0"/>
                </a:solidFill>
              </a:rPr>
              <a:t>Infarct in a patient  of hypovolumic shock</a:t>
            </a:r>
          </a:p>
        </p:txBody>
      </p:sp>
      <p:pic>
        <p:nvPicPr>
          <p:cNvPr id="118787" name="Picture 2"/>
          <p:cNvPicPr>
            <a:picLocks noGrp="1" noChangeAspect="1" noChangeArrowheads="1"/>
          </p:cNvPicPr>
          <p:nvPr>
            <p:ph idx="1"/>
          </p:nvPr>
        </p:nvPicPr>
        <p:blipFill>
          <a:blip r:embed="rId2"/>
          <a:srcRect/>
          <a:stretch>
            <a:fillRect/>
          </a:stretch>
        </p:blipFill>
        <p:spPr>
          <a:xfrm>
            <a:off x="2819399" y="1801813"/>
            <a:ext cx="3838575" cy="4124325"/>
          </a:xfrm>
          <a:noFill/>
        </p:spPr>
      </p:pic>
      <p:cxnSp>
        <p:nvCxnSpPr>
          <p:cNvPr id="6" name="Straight Arrow Connector 5"/>
          <p:cNvCxnSpPr/>
          <p:nvPr/>
        </p:nvCxnSpPr>
        <p:spPr>
          <a:xfrm rot="16200000" flipV="1">
            <a:off x="3733800" y="4724400"/>
            <a:ext cx="381000" cy="76200"/>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checkerboard(across)">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8786"/>
                                        </p:tgtEl>
                                        <p:attrNameLst>
                                          <p:attrName>style.visibility</p:attrName>
                                        </p:attrNameLst>
                                      </p:cBhvr>
                                      <p:to>
                                        <p:strVal val="visible"/>
                                      </p:to>
                                    </p:set>
                                    <p:animEffect transition="in" filter="box(in)">
                                      <p:cBhvr>
                                        <p:cTn id="12"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7924800" cy="914400"/>
          </a:xfrm>
        </p:spPr>
        <p:txBody>
          <a:bodyPr>
            <a:noAutofit/>
          </a:bodyPr>
          <a:lstStyle/>
          <a:p>
            <a:pPr>
              <a:buNone/>
            </a:pPr>
            <a:r>
              <a:rPr lang="en-US" sz="3000" b="1" dirty="0" smtClean="0">
                <a:solidFill>
                  <a:srgbClr val="FF0000"/>
                </a:solidFill>
              </a:rPr>
              <a:t>Schematic presentations of blood supply of brain </a:t>
            </a:r>
            <a:endParaRPr lang="en-US" sz="3000" b="1" dirty="0">
              <a:solidFill>
                <a:srgbClr val="FF0000"/>
              </a:solidFill>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defRPr/>
            </a:pPr>
            <a:r>
              <a:rPr lang="en-US" sz="3600" b="1" dirty="0" smtClean="0">
                <a:solidFill>
                  <a:srgbClr val="0070C0"/>
                </a:solidFill>
              </a:rPr>
              <a:t>Bilateral infarct in </a:t>
            </a:r>
            <a:br>
              <a:rPr lang="en-US" sz="3600" b="1" dirty="0" smtClean="0">
                <a:solidFill>
                  <a:srgbClr val="0070C0"/>
                </a:solidFill>
              </a:rPr>
            </a:br>
            <a:r>
              <a:rPr lang="en-US" sz="3600" b="1" dirty="0" smtClean="0">
                <a:solidFill>
                  <a:srgbClr val="0070C0"/>
                </a:solidFill>
              </a:rPr>
              <a:t>hypoxic ischaemic encephalopathy</a:t>
            </a:r>
            <a:endParaRPr lang="en-US" sz="3600" b="1" dirty="0">
              <a:solidFill>
                <a:srgbClr val="0070C0"/>
              </a:solidFill>
            </a:endParaRPr>
          </a:p>
        </p:txBody>
      </p:sp>
      <p:sp>
        <p:nvSpPr>
          <p:cNvPr id="4" name="Text Placeholder 4"/>
          <p:cNvSpPr>
            <a:spLocks noGrp="1"/>
          </p:cNvSpPr>
          <p:nvPr>
            <p:ph idx="1"/>
          </p:nvPr>
        </p:nvSpPr>
        <p:spPr>
          <a:xfrm>
            <a:off x="457200" y="1600200"/>
            <a:ext cx="4648200" cy="4038600"/>
          </a:xfrm>
        </p:spPr>
        <p:txBody>
          <a:bodyPr/>
          <a:lstStyle/>
          <a:p>
            <a:r>
              <a:rPr lang="en-US" sz="2400" dirty="0" smtClean="0"/>
              <a:t>This is a non-contrast axial plan CT scan of the head showing bilateral hypodense shadows in </a:t>
            </a:r>
            <a:r>
              <a:rPr lang="en-US" sz="2400" dirty="0" err="1" smtClean="0"/>
              <a:t>putamenial</a:t>
            </a:r>
            <a:r>
              <a:rPr lang="en-US" sz="2400" dirty="0" smtClean="0"/>
              <a:t> region.</a:t>
            </a:r>
          </a:p>
          <a:p>
            <a:r>
              <a:rPr lang="en-US" sz="2400" dirty="0" smtClean="0">
                <a:solidFill>
                  <a:srgbClr val="FF0000"/>
                </a:solidFill>
              </a:rPr>
              <a:t>So, my radiological diagnosis is Bilateral basal ganglia infarct . </a:t>
            </a:r>
            <a:r>
              <a:rPr lang="en-US" sz="2400" b="1" dirty="0" smtClean="0">
                <a:solidFill>
                  <a:srgbClr val="FF0000"/>
                </a:solidFill>
              </a:rPr>
              <a:t>D/D:</a:t>
            </a:r>
          </a:p>
          <a:p>
            <a:pPr>
              <a:buNone/>
            </a:pPr>
            <a:r>
              <a:rPr lang="en-US" sz="2400" b="1" dirty="0" smtClean="0">
                <a:solidFill>
                  <a:srgbClr val="7030A0"/>
                </a:solidFill>
              </a:rPr>
              <a:t>1. Hypoxic ischaemic encephalopathy.</a:t>
            </a:r>
          </a:p>
          <a:p>
            <a:pPr>
              <a:buNone/>
            </a:pPr>
            <a:r>
              <a:rPr lang="en-US" sz="2400" b="1" dirty="0" smtClean="0">
                <a:solidFill>
                  <a:srgbClr val="7030A0"/>
                </a:solidFill>
              </a:rPr>
              <a:t>2. Toxic encephalopathy.</a:t>
            </a:r>
          </a:p>
        </p:txBody>
      </p:sp>
      <p:pic>
        <p:nvPicPr>
          <p:cNvPr id="5" name="Picture 2"/>
          <p:cNvPicPr>
            <a:picLocks noChangeAspect="1" noChangeArrowheads="1"/>
          </p:cNvPicPr>
          <p:nvPr/>
        </p:nvPicPr>
        <p:blipFill>
          <a:blip r:embed="rId2"/>
          <a:srcRect/>
          <a:stretch>
            <a:fillRect/>
          </a:stretch>
        </p:blipFill>
        <p:spPr bwMode="auto">
          <a:xfrm>
            <a:off x="5410200" y="1676400"/>
            <a:ext cx="3352800" cy="421794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274638"/>
            <a:ext cx="8229600" cy="563562"/>
          </a:xfrm>
        </p:spPr>
        <p:txBody>
          <a:bodyPr>
            <a:normAutofit fontScale="90000"/>
          </a:bodyPr>
          <a:lstStyle/>
          <a:p>
            <a:r>
              <a:rPr lang="en-US" b="1" dirty="0" smtClean="0">
                <a:solidFill>
                  <a:srgbClr val="0070C0"/>
                </a:solidFill>
              </a:rPr>
              <a:t>Basal ganglia Infarct</a:t>
            </a:r>
          </a:p>
        </p:txBody>
      </p:sp>
      <p:pic>
        <p:nvPicPr>
          <p:cNvPr id="123907" name="Picture 2"/>
          <p:cNvPicPr>
            <a:picLocks noGrp="1" noChangeAspect="1" noChangeArrowheads="1"/>
          </p:cNvPicPr>
          <p:nvPr>
            <p:ph idx="1"/>
          </p:nvPr>
        </p:nvPicPr>
        <p:blipFill>
          <a:blip r:embed="rId2"/>
          <a:srcRect l="4082" r="4082"/>
          <a:stretch>
            <a:fillRect/>
          </a:stretch>
        </p:blipFill>
        <p:spPr>
          <a:xfrm>
            <a:off x="4800600" y="1752600"/>
            <a:ext cx="3429000" cy="3810000"/>
          </a:xfrm>
          <a:noFill/>
        </p:spPr>
      </p:pic>
      <p:pic>
        <p:nvPicPr>
          <p:cNvPr id="123908" name="Picture 3"/>
          <p:cNvPicPr>
            <a:picLocks noChangeAspect="1" noChangeArrowheads="1"/>
          </p:cNvPicPr>
          <p:nvPr/>
        </p:nvPicPr>
        <p:blipFill>
          <a:blip r:embed="rId3"/>
          <a:srcRect l="7630" r="6911" b="3088"/>
          <a:stretch>
            <a:fillRect/>
          </a:stretch>
        </p:blipFill>
        <p:spPr bwMode="auto">
          <a:xfrm>
            <a:off x="1219200" y="1676400"/>
            <a:ext cx="3200400" cy="3886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457200" y="274638"/>
            <a:ext cx="8229600" cy="792162"/>
          </a:xfrm>
        </p:spPr>
        <p:txBody>
          <a:bodyPr/>
          <a:lstStyle/>
          <a:p>
            <a:r>
              <a:rPr lang="en-US" sz="4000" b="1" dirty="0" err="1" smtClean="0">
                <a:solidFill>
                  <a:srgbClr val="0070C0"/>
                </a:solidFill>
              </a:rPr>
              <a:t>Bil</a:t>
            </a:r>
            <a:r>
              <a:rPr lang="en-US" sz="4000" b="1" dirty="0" smtClean="0">
                <a:solidFill>
                  <a:srgbClr val="0070C0"/>
                </a:solidFill>
              </a:rPr>
              <a:t>. Cerebellum &amp; brain stem infarct</a:t>
            </a:r>
          </a:p>
        </p:txBody>
      </p:sp>
      <p:pic>
        <p:nvPicPr>
          <p:cNvPr id="124931" name="Picture 2"/>
          <p:cNvPicPr>
            <a:picLocks noGrp="1" noChangeAspect="1" noChangeArrowheads="1"/>
          </p:cNvPicPr>
          <p:nvPr>
            <p:ph idx="1"/>
          </p:nvPr>
        </p:nvPicPr>
        <p:blipFill>
          <a:blip r:embed="rId2"/>
          <a:srcRect l="9132" t="5714" r="10502"/>
          <a:stretch>
            <a:fillRect/>
          </a:stretch>
        </p:blipFill>
        <p:spPr>
          <a:xfrm>
            <a:off x="1219200" y="1600200"/>
            <a:ext cx="3352800" cy="3771900"/>
          </a:xfrm>
          <a:noFill/>
        </p:spPr>
      </p:pic>
      <p:pic>
        <p:nvPicPr>
          <p:cNvPr id="124932" name="Picture 3"/>
          <p:cNvPicPr>
            <a:picLocks noChangeAspect="1" noChangeArrowheads="1"/>
          </p:cNvPicPr>
          <p:nvPr/>
        </p:nvPicPr>
        <p:blipFill>
          <a:blip r:embed="rId3"/>
          <a:srcRect l="10092" t="5769" r="9174"/>
          <a:stretch>
            <a:fillRect/>
          </a:stretch>
        </p:blipFill>
        <p:spPr bwMode="auto">
          <a:xfrm>
            <a:off x="4800600" y="1600200"/>
            <a:ext cx="3352800" cy="37338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7200" y="274638"/>
            <a:ext cx="8229600" cy="868362"/>
          </a:xfrm>
        </p:spPr>
        <p:txBody>
          <a:bodyPr>
            <a:normAutofit/>
          </a:bodyPr>
          <a:lstStyle/>
          <a:p>
            <a:r>
              <a:rPr lang="en-US" sz="4000" b="1" dirty="0" smtClean="0">
                <a:solidFill>
                  <a:srgbClr val="0070C0"/>
                </a:solidFill>
              </a:rPr>
              <a:t>Thalamic infarct</a:t>
            </a:r>
          </a:p>
        </p:txBody>
      </p:sp>
      <p:pic>
        <p:nvPicPr>
          <p:cNvPr id="125955" name="Picture 2"/>
          <p:cNvPicPr>
            <a:picLocks noGrp="1" noChangeAspect="1" noChangeArrowheads="1"/>
          </p:cNvPicPr>
          <p:nvPr>
            <p:ph idx="1"/>
          </p:nvPr>
        </p:nvPicPr>
        <p:blipFill>
          <a:blip r:embed="rId2"/>
          <a:srcRect/>
          <a:stretch>
            <a:fillRect/>
          </a:stretch>
        </p:blipFill>
        <p:spPr>
          <a:xfrm>
            <a:off x="609600" y="1676400"/>
            <a:ext cx="3574193" cy="4075506"/>
          </a:xfrm>
          <a:noFill/>
        </p:spPr>
      </p:pic>
      <p:pic>
        <p:nvPicPr>
          <p:cNvPr id="125956" name="Picture 3"/>
          <p:cNvPicPr>
            <a:picLocks noChangeAspect="1" noChangeArrowheads="1"/>
          </p:cNvPicPr>
          <p:nvPr/>
        </p:nvPicPr>
        <p:blipFill>
          <a:blip r:embed="rId3"/>
          <a:srcRect/>
          <a:stretch>
            <a:fillRect/>
          </a:stretch>
        </p:blipFill>
        <p:spPr bwMode="auto">
          <a:xfrm>
            <a:off x="4495800" y="1752600"/>
            <a:ext cx="3657600" cy="405503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solidFill>
                  <a:srgbClr val="0070C0"/>
                </a:solidFill>
              </a:rPr>
              <a:t>Infarct in right MCA territory with </a:t>
            </a:r>
            <a:r>
              <a:rPr lang="en-US" sz="3200" b="1" dirty="0" err="1" smtClean="0">
                <a:solidFill>
                  <a:srgbClr val="0070C0"/>
                </a:solidFill>
              </a:rPr>
              <a:t>gyral</a:t>
            </a:r>
            <a:r>
              <a:rPr lang="en-US" sz="3200" b="1" dirty="0" smtClean="0">
                <a:solidFill>
                  <a:srgbClr val="0070C0"/>
                </a:solidFill>
              </a:rPr>
              <a:t>-enhancement</a:t>
            </a:r>
            <a:endParaRPr lang="en-US" sz="3200" b="1" dirty="0">
              <a:solidFill>
                <a:srgbClr val="0070C0"/>
              </a:solidFill>
            </a:endParaRPr>
          </a:p>
        </p:txBody>
      </p:sp>
      <p:pic>
        <p:nvPicPr>
          <p:cNvPr id="163842" name="Picture 2"/>
          <p:cNvPicPr>
            <a:picLocks noGrp="1" noChangeAspect="1" noChangeArrowheads="1"/>
          </p:cNvPicPr>
          <p:nvPr>
            <p:ph idx="1"/>
          </p:nvPr>
        </p:nvPicPr>
        <p:blipFill>
          <a:blip r:embed="rId2"/>
          <a:srcRect/>
          <a:stretch>
            <a:fillRect/>
          </a:stretch>
        </p:blipFill>
        <p:spPr>
          <a:xfrm>
            <a:off x="1752600" y="1371600"/>
            <a:ext cx="5562600" cy="5295900"/>
          </a:xfrm>
          <a:noFill/>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box(in)">
                                      <p:cBhvr>
                                        <p:cTn id="7" dur="500"/>
                                        <p:tgtEl>
                                          <p:spTgt spid="1638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838200"/>
          <a:ext cx="8229600" cy="4506976"/>
        </p:xfrm>
        <a:graphic>
          <a:graphicData uri="http://schemas.openxmlformats.org/drawingml/2006/table">
            <a:tbl>
              <a:tblPr firstRow="1" bandRow="1">
                <a:tableStyleId>{5C22544A-7EE6-4342-B048-85BDC9FD1C3A}</a:tableStyleId>
              </a:tblPr>
              <a:tblGrid>
                <a:gridCol w="4114800"/>
                <a:gridCol w="4114800"/>
              </a:tblGrid>
              <a:tr h="0">
                <a:tc gridSpan="2">
                  <a:txBody>
                    <a:bodyPr/>
                    <a:lstStyle/>
                    <a:p>
                      <a:pPr marL="0" marR="0" algn="just">
                        <a:lnSpc>
                          <a:spcPct val="130000"/>
                        </a:lnSpc>
                        <a:spcBef>
                          <a:spcPts val="0"/>
                        </a:spcBef>
                        <a:spcAft>
                          <a:spcPts val="0"/>
                        </a:spcAft>
                      </a:pPr>
                      <a:r>
                        <a:rPr lang="en-US" sz="2400" b="1" dirty="0" smtClean="0">
                          <a:solidFill>
                            <a:schemeClr val="tx1"/>
                          </a:solidFill>
                          <a:latin typeface="Arial Narrow"/>
                          <a:ea typeface="Times New Roman"/>
                          <a:cs typeface="Times New Roman"/>
                        </a:rPr>
                        <a:t>Table: </a:t>
                      </a:r>
                      <a:r>
                        <a:rPr lang="en-US" sz="2400" b="1" dirty="0">
                          <a:solidFill>
                            <a:schemeClr val="tx1"/>
                          </a:solidFill>
                          <a:latin typeface="Arial Narrow"/>
                          <a:ea typeface="Times New Roman"/>
                          <a:cs typeface="Times New Roman"/>
                        </a:rPr>
                        <a:t>Age determination of infarction </a:t>
                      </a:r>
                      <a:r>
                        <a:rPr lang="en-US" sz="2400" b="1" dirty="0" smtClean="0">
                          <a:solidFill>
                            <a:schemeClr val="tx1"/>
                          </a:solidFill>
                          <a:latin typeface="Arial Narrow"/>
                          <a:ea typeface="Times New Roman"/>
                          <a:cs typeface="Times New Roman"/>
                        </a:rPr>
                        <a:t>CT</a:t>
                      </a:r>
                    </a:p>
                    <a:p>
                      <a:pPr marL="0" marR="0" algn="just">
                        <a:lnSpc>
                          <a:spcPct val="130000"/>
                        </a:lnSpc>
                        <a:spcBef>
                          <a:spcPts val="0"/>
                        </a:spcBef>
                        <a:spcAft>
                          <a:spcPts val="0"/>
                        </a:spcAft>
                      </a:pPr>
                      <a:endParaRPr lang="en-US" sz="2400" dirty="0">
                        <a:solidFill>
                          <a:schemeClr val="tx1"/>
                        </a:solidFill>
                        <a:latin typeface="Calibri"/>
                        <a:ea typeface="Times New Roman"/>
                        <a:cs typeface="Times New Roman"/>
                      </a:endParaRPr>
                    </a:p>
                  </a:txBody>
                  <a:tcPr marL="68580" marR="68580" marT="0" marB="0"/>
                </a:tc>
                <a:tc hMerge="1">
                  <a:txBody>
                    <a:bodyPr/>
                    <a:lstStyle/>
                    <a:p>
                      <a:endParaRPr lang="en-US"/>
                    </a:p>
                  </a:txBody>
                  <a:tcPr/>
                </a:tc>
              </a:tr>
              <a:tr h="711200">
                <a:tc>
                  <a:txBody>
                    <a:bodyPr/>
                    <a:lstStyle/>
                    <a:p>
                      <a:pPr marL="0" marR="0" algn="just">
                        <a:lnSpc>
                          <a:spcPct val="130000"/>
                        </a:lnSpc>
                        <a:spcBef>
                          <a:spcPts val="0"/>
                        </a:spcBef>
                        <a:spcAft>
                          <a:spcPts val="0"/>
                        </a:spcAft>
                      </a:pPr>
                      <a:r>
                        <a:rPr lang="en-US" sz="2400" b="1" dirty="0">
                          <a:solidFill>
                            <a:schemeClr val="tx1"/>
                          </a:solidFill>
                          <a:latin typeface="Arial Narrow"/>
                          <a:ea typeface="Calibri"/>
                          <a:cs typeface="Times New Roman"/>
                        </a:rPr>
                        <a:t>New Infarct </a:t>
                      </a:r>
                      <a:endParaRPr lang="en-US" sz="2400" dirty="0">
                        <a:solidFill>
                          <a:schemeClr val="tx1"/>
                        </a:solidFill>
                        <a:latin typeface="Calibri"/>
                        <a:ea typeface="Times New Roman"/>
                        <a:cs typeface="Times New Roman"/>
                      </a:endParaRPr>
                    </a:p>
                  </a:txBody>
                  <a:tcPr marL="68580" marR="68580" marT="0" marB="0"/>
                </a:tc>
                <a:tc>
                  <a:txBody>
                    <a:bodyPr/>
                    <a:lstStyle/>
                    <a:p>
                      <a:pPr marL="0" marR="0" algn="just">
                        <a:lnSpc>
                          <a:spcPct val="130000"/>
                        </a:lnSpc>
                        <a:spcBef>
                          <a:spcPts val="0"/>
                        </a:spcBef>
                        <a:spcAft>
                          <a:spcPts val="0"/>
                        </a:spcAft>
                      </a:pPr>
                      <a:r>
                        <a:rPr lang="en-US" sz="2400" b="1" dirty="0">
                          <a:solidFill>
                            <a:schemeClr val="tx1"/>
                          </a:solidFill>
                          <a:latin typeface="Arial Narrow"/>
                          <a:ea typeface="Calibri"/>
                          <a:cs typeface="Times New Roman"/>
                        </a:rPr>
                        <a:t>Old Infarct </a:t>
                      </a:r>
                      <a:endParaRPr lang="en-US" sz="2400" dirty="0">
                        <a:solidFill>
                          <a:schemeClr val="tx1"/>
                        </a:solidFill>
                        <a:latin typeface="Calibri"/>
                        <a:ea typeface="Times New Roman"/>
                        <a:cs typeface="Times New Roman"/>
                      </a:endParaRPr>
                    </a:p>
                  </a:txBody>
                  <a:tcPr marL="68580" marR="68580" marT="0" marB="0"/>
                </a:tc>
              </a:tr>
              <a:tr h="711200">
                <a:tc>
                  <a:txBody>
                    <a:bodyPr/>
                    <a:lstStyle/>
                    <a:p>
                      <a:pPr marL="342900" marR="0" lvl="0" indent="-3429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Light black </a:t>
                      </a:r>
                      <a:endParaRPr lang="en-US" sz="2400" dirty="0">
                        <a:solidFill>
                          <a:schemeClr val="tx1"/>
                        </a:solidFill>
                        <a:latin typeface="Times New Roman"/>
                        <a:ea typeface="Times New Roman"/>
                        <a:cs typeface="Times New Roman"/>
                      </a:endParaRPr>
                    </a:p>
                  </a:txBody>
                  <a:tcPr marL="68580" marR="68580" marT="0" marB="0"/>
                </a:tc>
                <a:tc>
                  <a:txBody>
                    <a:bodyPr/>
                    <a:lstStyle/>
                    <a:p>
                      <a:pPr marL="457200" marR="0" lvl="0" indent="-4572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Dark black </a:t>
                      </a:r>
                      <a:endParaRPr lang="en-US" sz="2400" dirty="0">
                        <a:solidFill>
                          <a:schemeClr val="tx1"/>
                        </a:solidFill>
                        <a:latin typeface="Times New Roman"/>
                        <a:ea typeface="Times New Roman"/>
                        <a:cs typeface="Times New Roman"/>
                      </a:endParaRPr>
                    </a:p>
                  </a:txBody>
                  <a:tcPr marL="68580" marR="68580" marT="0" marB="0"/>
                </a:tc>
              </a:tr>
              <a:tr h="711200">
                <a:tc>
                  <a:txBody>
                    <a:bodyPr/>
                    <a:lstStyle/>
                    <a:p>
                      <a:pPr marL="342900" marR="0" lvl="0" indent="-3429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Sulci is not seen </a:t>
                      </a:r>
                      <a:endParaRPr lang="en-US" sz="2400" dirty="0">
                        <a:solidFill>
                          <a:schemeClr val="tx1"/>
                        </a:solidFill>
                        <a:latin typeface="Times New Roman"/>
                        <a:ea typeface="Times New Roman"/>
                        <a:cs typeface="Times New Roman"/>
                      </a:endParaRPr>
                    </a:p>
                  </a:txBody>
                  <a:tcPr marL="68580" marR="68580" marT="0" marB="0"/>
                </a:tc>
                <a:tc>
                  <a:txBody>
                    <a:bodyPr/>
                    <a:lstStyle/>
                    <a:p>
                      <a:pPr marL="457200" marR="0" lvl="0" indent="-4572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Sulci is seen </a:t>
                      </a:r>
                      <a:endParaRPr lang="en-US" sz="2400" dirty="0">
                        <a:solidFill>
                          <a:schemeClr val="tx1"/>
                        </a:solidFill>
                        <a:latin typeface="Times New Roman"/>
                        <a:ea typeface="Times New Roman"/>
                        <a:cs typeface="Times New Roman"/>
                      </a:endParaRPr>
                    </a:p>
                  </a:txBody>
                  <a:tcPr marL="68580" marR="68580" marT="0" marB="0"/>
                </a:tc>
              </a:tr>
              <a:tr h="711200">
                <a:tc>
                  <a:txBody>
                    <a:bodyPr/>
                    <a:lstStyle/>
                    <a:p>
                      <a:pPr marL="342900" marR="0" lvl="0" indent="-3429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Lighter</a:t>
                      </a:r>
                      <a:endParaRPr lang="en-US" sz="2400" dirty="0">
                        <a:solidFill>
                          <a:schemeClr val="tx1"/>
                        </a:solidFill>
                        <a:latin typeface="Times New Roman"/>
                        <a:ea typeface="Times New Roman"/>
                        <a:cs typeface="Times New Roman"/>
                      </a:endParaRPr>
                    </a:p>
                  </a:txBody>
                  <a:tcPr marL="68580" marR="68580" marT="0" marB="0"/>
                </a:tc>
                <a:tc>
                  <a:txBody>
                    <a:bodyPr/>
                    <a:lstStyle/>
                    <a:p>
                      <a:pPr marL="457200" marR="0" lvl="0" indent="-4572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Dense </a:t>
                      </a:r>
                      <a:endParaRPr lang="en-US" sz="2400" dirty="0">
                        <a:solidFill>
                          <a:schemeClr val="tx1"/>
                        </a:solidFill>
                        <a:latin typeface="Times New Roman"/>
                        <a:ea typeface="Times New Roman"/>
                        <a:cs typeface="Times New Roman"/>
                      </a:endParaRPr>
                    </a:p>
                  </a:txBody>
                  <a:tcPr marL="68580" marR="68580" marT="0" marB="0"/>
                </a:tc>
              </a:tr>
              <a:tr h="711200">
                <a:tc>
                  <a:txBody>
                    <a:bodyPr/>
                    <a:lstStyle/>
                    <a:p>
                      <a:pPr marL="342900" marR="0" lvl="0" indent="-3429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Ventricle Compressed </a:t>
                      </a:r>
                      <a:endParaRPr lang="en-US" sz="2400" dirty="0">
                        <a:solidFill>
                          <a:schemeClr val="tx1"/>
                        </a:solidFill>
                        <a:latin typeface="Times New Roman"/>
                        <a:ea typeface="Times New Roman"/>
                        <a:cs typeface="Times New Roman"/>
                      </a:endParaRPr>
                    </a:p>
                  </a:txBody>
                  <a:tcPr marL="68580" marR="68580" marT="0" marB="0"/>
                </a:tc>
                <a:tc>
                  <a:txBody>
                    <a:bodyPr/>
                    <a:lstStyle/>
                    <a:p>
                      <a:pPr marL="457200" marR="0" lvl="0" indent="-457200" algn="just">
                        <a:lnSpc>
                          <a:spcPct val="130000"/>
                        </a:lnSpc>
                        <a:spcBef>
                          <a:spcPts val="0"/>
                        </a:spcBef>
                        <a:spcAft>
                          <a:spcPts val="0"/>
                        </a:spcAft>
                        <a:buFont typeface="Wingdings" pitchFamily="2" charset="2"/>
                        <a:buChar char="v"/>
                      </a:pPr>
                      <a:r>
                        <a:rPr lang="en-US" sz="2400" dirty="0">
                          <a:solidFill>
                            <a:schemeClr val="tx1"/>
                          </a:solidFill>
                          <a:latin typeface="Arial Narrow"/>
                          <a:ea typeface="Calibri"/>
                          <a:cs typeface="Times New Roman"/>
                        </a:rPr>
                        <a:t>Ventricle enlarged </a:t>
                      </a:r>
                      <a:endParaRPr lang="en-US" sz="2400" dirty="0">
                        <a:solidFill>
                          <a:schemeClr val="tx1"/>
                        </a:solidFill>
                        <a:latin typeface="Times New Roman"/>
                        <a:ea typeface="Times New Roman"/>
                        <a:cs typeface="Times New Roman"/>
                      </a:endParaRPr>
                    </a:p>
                  </a:txBody>
                  <a:tcPr marL="68580" marR="68580" marT="0" marB="0"/>
                </a:tc>
              </a:tr>
            </a:tbl>
          </a:graphicData>
        </a:graphic>
      </p:graphicFrame>
      <p:pic>
        <p:nvPicPr>
          <p:cNvPr id="3"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Placeholder 4"/>
          <p:cNvSpPr>
            <a:spLocks noGrp="1"/>
          </p:cNvSpPr>
          <p:nvPr>
            <p:ph type="body" idx="1"/>
          </p:nvPr>
        </p:nvSpPr>
        <p:spPr>
          <a:xfrm>
            <a:off x="381000" y="381000"/>
            <a:ext cx="4040188" cy="715963"/>
          </a:xfrm>
        </p:spPr>
        <p:txBody>
          <a:bodyPr/>
          <a:lstStyle/>
          <a:p>
            <a:pPr algn="ctr"/>
            <a:r>
              <a:rPr lang="en-US" sz="3200" smtClean="0">
                <a:solidFill>
                  <a:srgbClr val="FF0000"/>
                </a:solidFill>
              </a:rPr>
              <a:t>Recent / New infarct</a:t>
            </a:r>
          </a:p>
        </p:txBody>
      </p:sp>
      <p:sp>
        <p:nvSpPr>
          <p:cNvPr id="128003" name="Content Placeholder 5"/>
          <p:cNvSpPr>
            <a:spLocks noGrp="1"/>
          </p:cNvSpPr>
          <p:nvPr>
            <p:ph sz="half" idx="2"/>
          </p:nvPr>
        </p:nvSpPr>
        <p:spPr>
          <a:xfrm>
            <a:off x="457200" y="1371600"/>
            <a:ext cx="4040188" cy="2438400"/>
          </a:xfrm>
        </p:spPr>
        <p:txBody>
          <a:bodyPr>
            <a:normAutofit lnSpcReduction="10000"/>
          </a:bodyPr>
          <a:lstStyle/>
          <a:p>
            <a:pPr marL="574675" indent="-457200">
              <a:buFont typeface="Corbel" pitchFamily="34" charset="0"/>
              <a:buAutoNum type="arabicPeriod"/>
            </a:pPr>
            <a:r>
              <a:rPr lang="en-US" dirty="0" smtClean="0"/>
              <a:t>Hypodense.</a:t>
            </a:r>
          </a:p>
          <a:p>
            <a:pPr marL="574675" indent="-457200">
              <a:buFont typeface="Corbel" pitchFamily="34" charset="0"/>
              <a:buAutoNum type="arabicPeriod"/>
            </a:pPr>
            <a:r>
              <a:rPr lang="en-US" dirty="0" smtClean="0"/>
              <a:t>Larger.			</a:t>
            </a:r>
          </a:p>
          <a:p>
            <a:pPr marL="574675" indent="-457200">
              <a:buFont typeface="Corbel" pitchFamily="34" charset="0"/>
              <a:buAutoNum type="arabicPeriod"/>
            </a:pPr>
            <a:r>
              <a:rPr lang="en-US" dirty="0" smtClean="0"/>
              <a:t>Ventricles- pressure effect.</a:t>
            </a:r>
          </a:p>
          <a:p>
            <a:pPr marL="574675" indent="-457200">
              <a:buFont typeface="Corbel" pitchFamily="34" charset="0"/>
              <a:buAutoNum type="arabicPeriod"/>
            </a:pPr>
            <a:r>
              <a:rPr lang="en-US" dirty="0" err="1" smtClean="0"/>
              <a:t>Sulcus</a:t>
            </a:r>
            <a:r>
              <a:rPr lang="en-US" dirty="0" smtClean="0"/>
              <a:t> obliterated in same side.</a:t>
            </a:r>
          </a:p>
        </p:txBody>
      </p:sp>
      <p:sp>
        <p:nvSpPr>
          <p:cNvPr id="128004" name="Text Placeholder 6"/>
          <p:cNvSpPr>
            <a:spLocks noGrp="1"/>
          </p:cNvSpPr>
          <p:nvPr>
            <p:ph type="body" sz="quarter" idx="3"/>
          </p:nvPr>
        </p:nvSpPr>
        <p:spPr>
          <a:xfrm>
            <a:off x="4724400" y="381000"/>
            <a:ext cx="4041775" cy="715963"/>
          </a:xfrm>
        </p:spPr>
        <p:txBody>
          <a:bodyPr/>
          <a:lstStyle/>
          <a:p>
            <a:pPr algn="ctr"/>
            <a:r>
              <a:rPr lang="en-US" sz="3200" smtClean="0">
                <a:solidFill>
                  <a:srgbClr val="FF0000"/>
                </a:solidFill>
              </a:rPr>
              <a:t>Old infarct</a:t>
            </a:r>
          </a:p>
        </p:txBody>
      </p:sp>
      <p:sp>
        <p:nvSpPr>
          <p:cNvPr id="128005" name="Content Placeholder 7"/>
          <p:cNvSpPr>
            <a:spLocks noGrp="1"/>
          </p:cNvSpPr>
          <p:nvPr>
            <p:ph sz="quarter" idx="4"/>
          </p:nvPr>
        </p:nvSpPr>
        <p:spPr>
          <a:xfrm>
            <a:off x="4724400" y="1371600"/>
            <a:ext cx="4041775" cy="2514600"/>
          </a:xfrm>
        </p:spPr>
        <p:txBody>
          <a:bodyPr/>
          <a:lstStyle/>
          <a:p>
            <a:pPr marL="574675" indent="-457200">
              <a:buFont typeface="Corbel" pitchFamily="34" charset="0"/>
              <a:buAutoNum type="arabicPeriod"/>
            </a:pPr>
            <a:r>
              <a:rPr lang="en-US" dirty="0" smtClean="0"/>
              <a:t>More hypodense</a:t>
            </a:r>
          </a:p>
          <a:p>
            <a:pPr marL="574675" indent="-457200">
              <a:buFont typeface="Corbel" pitchFamily="34" charset="0"/>
              <a:buAutoNum type="arabicPeriod"/>
            </a:pPr>
            <a:r>
              <a:rPr lang="en-US" dirty="0" smtClean="0"/>
              <a:t>Smaller – due to </a:t>
            </a:r>
            <a:r>
              <a:rPr lang="en-US" dirty="0" err="1" smtClean="0"/>
              <a:t>gliosis</a:t>
            </a:r>
            <a:r>
              <a:rPr lang="en-US" dirty="0" smtClean="0"/>
              <a:t> in surrounding area.</a:t>
            </a:r>
          </a:p>
          <a:p>
            <a:pPr marL="574675" indent="-457200">
              <a:buFont typeface="Corbel" pitchFamily="34" charset="0"/>
              <a:buAutoNum type="arabicPeriod"/>
            </a:pPr>
            <a:r>
              <a:rPr lang="en-US" dirty="0" smtClean="0"/>
              <a:t>Ventricles- no pressure effect.</a:t>
            </a:r>
          </a:p>
          <a:p>
            <a:pPr marL="574675" indent="-457200">
              <a:buFont typeface="Corbel" pitchFamily="34" charset="0"/>
              <a:buAutoNum type="arabicPeriod"/>
            </a:pPr>
            <a:r>
              <a:rPr lang="en-US" dirty="0" err="1" smtClean="0"/>
              <a:t>Sulcus</a:t>
            </a:r>
            <a:r>
              <a:rPr lang="en-US" dirty="0" smtClean="0"/>
              <a:t> prominent.</a:t>
            </a:r>
          </a:p>
        </p:txBody>
      </p:sp>
      <p:pic>
        <p:nvPicPr>
          <p:cNvPr id="128006" name="Content Placeholder 4" descr="Picture 011.jpg"/>
          <p:cNvPicPr>
            <a:picLocks noChangeAspect="1"/>
          </p:cNvPicPr>
          <p:nvPr/>
        </p:nvPicPr>
        <p:blipFill>
          <a:blip r:embed="rId2" cstate="print"/>
          <a:srcRect/>
          <a:stretch>
            <a:fillRect/>
          </a:stretch>
        </p:blipFill>
        <p:spPr bwMode="auto">
          <a:xfrm>
            <a:off x="5486400" y="4114800"/>
            <a:ext cx="2133600" cy="2465586"/>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645025" y="2057400"/>
            <a:ext cx="3127375" cy="3733800"/>
          </a:xfrm>
        </p:spPr>
        <p:txBody>
          <a:bodyPr>
            <a:normAutofit/>
          </a:bodyPr>
          <a:lstStyle/>
          <a:p>
            <a:pPr lvl="0"/>
            <a:r>
              <a:rPr lang="en-US" sz="2000" b="0" dirty="0" smtClean="0"/>
              <a:t>This is a non-contrast axial plan CT scan of the head showing bilateral hypodense shadows in </a:t>
            </a:r>
            <a:r>
              <a:rPr lang="en-US" sz="2000" b="0" dirty="0" err="1" smtClean="0"/>
              <a:t>putamenial</a:t>
            </a:r>
            <a:r>
              <a:rPr lang="en-US" sz="2000" b="0" dirty="0" smtClean="0"/>
              <a:t> region </a:t>
            </a:r>
          </a:p>
          <a:p>
            <a:pPr lvl="0"/>
            <a:r>
              <a:rPr lang="en-US" sz="2000" b="0" dirty="0" smtClean="0">
                <a:solidFill>
                  <a:srgbClr val="FF0000"/>
                </a:solidFill>
              </a:rPr>
              <a:t>So, my radiological diagnosis is Bilateral basal ganglia infarct due to,</a:t>
            </a:r>
          </a:p>
          <a:p>
            <a:r>
              <a:rPr lang="en-US" sz="2000" b="0" dirty="0" smtClean="0">
                <a:solidFill>
                  <a:srgbClr val="FF0000"/>
                </a:solidFill>
              </a:rPr>
              <a:t>1. Hypoxic ischaemic encephalopathy.</a:t>
            </a:r>
          </a:p>
          <a:p>
            <a:r>
              <a:rPr lang="en-US" sz="2000" b="0" dirty="0" smtClean="0">
                <a:solidFill>
                  <a:srgbClr val="FF0000"/>
                </a:solidFill>
              </a:rPr>
              <a:t>2. Toxic encephalopathy.</a:t>
            </a:r>
            <a:endParaRPr lang="en-US" sz="2000" b="0" dirty="0">
              <a:solidFill>
                <a:srgbClr val="FF0000"/>
              </a:solidFill>
            </a:endParaRPr>
          </a:p>
        </p:txBody>
      </p:sp>
      <p:pic>
        <p:nvPicPr>
          <p:cNvPr id="7" name="Content Placeholder 6"/>
          <p:cNvPicPr>
            <a:picLocks noGrp="1"/>
          </p:cNvPicPr>
          <p:nvPr>
            <p:ph sz="half" idx="2"/>
          </p:nvPr>
        </p:nvPicPr>
        <p:blipFill>
          <a:blip r:embed="rId2"/>
          <a:srcRect/>
          <a:stretch>
            <a:fillRect/>
          </a:stretch>
        </p:blipFill>
        <p:spPr bwMode="auto">
          <a:xfrm>
            <a:off x="1066801" y="2133601"/>
            <a:ext cx="3352800" cy="39624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1143000"/>
          </a:xfrm>
        </p:spPr>
        <p:txBody>
          <a:bodyPr>
            <a:normAutofit/>
          </a:bodyPr>
          <a:lstStyle/>
          <a:p>
            <a:r>
              <a:rPr lang="en-US" sz="4000" b="1" dirty="0" smtClean="0">
                <a:solidFill>
                  <a:srgbClr val="0070C0"/>
                </a:solidFill>
              </a:rPr>
              <a:t>B. Old hemorrhage </a:t>
            </a:r>
            <a:endParaRPr lang="en-US" sz="4000" b="1" dirty="0">
              <a:solidFill>
                <a:srgbClr val="0070C0"/>
              </a:solidFill>
            </a:endParaRPr>
          </a:p>
        </p:txBody>
      </p:sp>
      <p:pic>
        <p:nvPicPr>
          <p:cNvPr id="3"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fontScale="90000"/>
          </a:bodyPr>
          <a:lstStyle/>
          <a:p>
            <a:r>
              <a:rPr lang="en-US" sz="4000" b="1" dirty="0" smtClean="0">
                <a:solidFill>
                  <a:srgbClr val="0070C0"/>
                </a:solidFill>
              </a:rPr>
              <a:t>Old hemorrhage : Resolving haematoma</a:t>
            </a:r>
          </a:p>
        </p:txBody>
      </p:sp>
      <p:pic>
        <p:nvPicPr>
          <p:cNvPr id="54275" name="Picture 2"/>
          <p:cNvPicPr>
            <a:picLocks noGrp="1" noChangeAspect="1" noChangeArrowheads="1"/>
          </p:cNvPicPr>
          <p:nvPr>
            <p:ph idx="1"/>
          </p:nvPr>
        </p:nvPicPr>
        <p:blipFill>
          <a:blip r:embed="rId2"/>
          <a:srcRect/>
          <a:stretch>
            <a:fillRect/>
          </a:stretch>
        </p:blipFill>
        <p:spPr>
          <a:xfrm>
            <a:off x="190799" y="1828800"/>
            <a:ext cx="2798366" cy="3352800"/>
          </a:xfrm>
          <a:noFill/>
        </p:spPr>
      </p:pic>
      <p:pic>
        <p:nvPicPr>
          <p:cNvPr id="54276" name="Picture 3"/>
          <p:cNvPicPr>
            <a:picLocks noChangeAspect="1" noChangeArrowheads="1"/>
          </p:cNvPicPr>
          <p:nvPr/>
        </p:nvPicPr>
        <p:blipFill>
          <a:blip r:embed="rId3"/>
          <a:srcRect/>
          <a:stretch>
            <a:fillRect/>
          </a:stretch>
        </p:blipFill>
        <p:spPr bwMode="auto">
          <a:xfrm>
            <a:off x="3200401" y="1828800"/>
            <a:ext cx="2895600" cy="3371127"/>
          </a:xfrm>
          <a:prstGeom prst="rect">
            <a:avLst/>
          </a:prstGeom>
          <a:noFill/>
          <a:ln w="9525">
            <a:noFill/>
            <a:miter lim="800000"/>
            <a:headEnd/>
            <a:tailEnd/>
          </a:ln>
        </p:spPr>
      </p:pic>
      <p:pic>
        <p:nvPicPr>
          <p:cNvPr id="54277" name="Picture 4"/>
          <p:cNvPicPr>
            <a:picLocks noChangeAspect="1" noChangeArrowheads="1"/>
          </p:cNvPicPr>
          <p:nvPr/>
        </p:nvPicPr>
        <p:blipFill>
          <a:blip r:embed="rId4"/>
          <a:srcRect/>
          <a:stretch>
            <a:fillRect/>
          </a:stretch>
        </p:blipFill>
        <p:spPr bwMode="auto">
          <a:xfrm>
            <a:off x="6248400" y="1828800"/>
            <a:ext cx="2804187" cy="3352800"/>
          </a:xfrm>
          <a:prstGeom prst="rect">
            <a:avLst/>
          </a:prstGeom>
          <a:noFill/>
          <a:ln w="9525">
            <a:noFill/>
            <a:miter lim="800000"/>
            <a:headEnd/>
            <a:tailEnd/>
          </a:ln>
        </p:spPr>
      </p:pic>
      <p:sp>
        <p:nvSpPr>
          <p:cNvPr id="6" name="Rectangle 5"/>
          <p:cNvSpPr/>
          <p:nvPr/>
        </p:nvSpPr>
        <p:spPr>
          <a:xfrm>
            <a:off x="228600" y="5638800"/>
            <a:ext cx="2514600" cy="6096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2 days</a:t>
            </a:r>
          </a:p>
        </p:txBody>
      </p:sp>
      <p:sp>
        <p:nvSpPr>
          <p:cNvPr id="7" name="Rectangle 6"/>
          <p:cNvSpPr/>
          <p:nvPr/>
        </p:nvSpPr>
        <p:spPr>
          <a:xfrm>
            <a:off x="3200400" y="5638800"/>
            <a:ext cx="2590800" cy="6096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2 weeks</a:t>
            </a:r>
          </a:p>
        </p:txBody>
      </p:sp>
      <p:sp>
        <p:nvSpPr>
          <p:cNvPr id="8" name="Rectangle 7"/>
          <p:cNvSpPr/>
          <p:nvPr/>
        </p:nvSpPr>
        <p:spPr>
          <a:xfrm>
            <a:off x="6172200" y="5638800"/>
            <a:ext cx="2743200" cy="6096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2 months</a:t>
            </a:r>
          </a:p>
        </p:txBody>
      </p:sp>
      <p:pic>
        <p:nvPicPr>
          <p:cNvPr id="9" name="Picture 2"/>
          <p:cNvPicPr>
            <a:picLocks noChangeAspect="1" noChangeArrowheads="1"/>
          </p:cNvPicPr>
          <p:nvPr/>
        </p:nvPicPr>
        <p:blipFill>
          <a:blip r:embed="rId5"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box(in)">
                                      <p:cBhvr>
                                        <p:cTn id="7" dur="500"/>
                                        <p:tgtEl>
                                          <p:spTgt spid="542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box(in)">
                                      <p:cBhvr>
                                        <p:cTn id="12" dur="500"/>
                                        <p:tgtEl>
                                          <p:spTgt spid="542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box(in)">
                                      <p:cBhvr>
                                        <p:cTn id="17" dur="500"/>
                                        <p:tgtEl>
                                          <p:spTgt spid="5427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274"/>
                                        </p:tgtEl>
                                        <p:attrNameLst>
                                          <p:attrName>style.visibility</p:attrName>
                                        </p:attrNameLst>
                                      </p:cBhvr>
                                      <p:to>
                                        <p:strVal val="visible"/>
                                      </p:to>
                                    </p:set>
                                    <p:anim calcmode="lin" valueType="num">
                                      <p:cBhvr additive="base">
                                        <p:cTn id="37" dur="500" fill="hold"/>
                                        <p:tgtEl>
                                          <p:spTgt spid="54274"/>
                                        </p:tgtEl>
                                        <p:attrNameLst>
                                          <p:attrName>ppt_x</p:attrName>
                                        </p:attrNameLst>
                                      </p:cBhvr>
                                      <p:tavLst>
                                        <p:tav tm="0">
                                          <p:val>
                                            <p:strVal val="#ppt_x"/>
                                          </p:val>
                                        </p:tav>
                                        <p:tav tm="100000">
                                          <p:val>
                                            <p:strVal val="#ppt_x"/>
                                          </p:val>
                                        </p:tav>
                                      </p:tavLst>
                                    </p:anim>
                                    <p:anim calcmode="lin" valueType="num">
                                      <p:cBhvr additive="base">
                                        <p:cTn id="38" dur="500" fill="hold"/>
                                        <p:tgtEl>
                                          <p:spTgt spid="54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274638"/>
            <a:ext cx="8229600" cy="792162"/>
          </a:xfrm>
        </p:spPr>
        <p:txBody>
          <a:bodyPr>
            <a:normAutofit/>
          </a:bodyPr>
          <a:lstStyle/>
          <a:p>
            <a:r>
              <a:rPr lang="en-US" sz="4000" b="1" dirty="0" smtClean="0">
                <a:solidFill>
                  <a:srgbClr val="002060"/>
                </a:solidFill>
              </a:rPr>
              <a:t>Vascular territory of brain</a:t>
            </a:r>
          </a:p>
        </p:txBody>
      </p:sp>
      <p:pic>
        <p:nvPicPr>
          <p:cNvPr id="5" name="Content Placeholder 3" descr="Picture 8 003.jpg"/>
          <p:cNvPicPr>
            <a:picLocks noChangeAspect="1"/>
          </p:cNvPicPr>
          <p:nvPr/>
        </p:nvPicPr>
        <p:blipFill>
          <a:blip r:embed="rId2" cstate="print">
            <a:lum bright="-20000" contrast="30000"/>
          </a:blip>
          <a:srcRect b="3032"/>
          <a:stretch>
            <a:fillRect/>
          </a:stretch>
        </p:blipFill>
        <p:spPr bwMode="auto">
          <a:xfrm>
            <a:off x="457200" y="1524000"/>
            <a:ext cx="3754460" cy="3429000"/>
          </a:xfrm>
          <a:prstGeom prst="rect">
            <a:avLst/>
          </a:prstGeom>
          <a:noFill/>
          <a:ln w="9525">
            <a:noFill/>
            <a:miter lim="800000"/>
            <a:headEnd/>
            <a:tailEnd/>
          </a:ln>
        </p:spPr>
      </p:pic>
      <p:pic>
        <p:nvPicPr>
          <p:cNvPr id="6" name="Picture 4" descr="Picture 8 004.jpg"/>
          <p:cNvPicPr>
            <a:picLocks noChangeAspect="1"/>
          </p:cNvPicPr>
          <p:nvPr/>
        </p:nvPicPr>
        <p:blipFill>
          <a:blip r:embed="rId3" cstate="print">
            <a:lum bright="-20000" contrast="30000"/>
          </a:blip>
          <a:srcRect/>
          <a:stretch>
            <a:fillRect/>
          </a:stretch>
        </p:blipFill>
        <p:spPr bwMode="auto">
          <a:xfrm>
            <a:off x="4419600" y="1524000"/>
            <a:ext cx="3925408" cy="3479493"/>
          </a:xfrm>
          <a:prstGeom prst="rect">
            <a:avLst/>
          </a:prstGeom>
          <a:noFill/>
          <a:ln w="9525">
            <a:noFill/>
            <a:miter lim="800000"/>
            <a:headEnd/>
            <a:tailEnd/>
          </a:ln>
        </p:spPr>
      </p:pic>
      <p:sp>
        <p:nvSpPr>
          <p:cNvPr id="8" name="Title 1"/>
          <p:cNvSpPr txBox="1">
            <a:spLocks/>
          </p:cNvSpPr>
          <p:nvPr/>
        </p:nvSpPr>
        <p:spPr>
          <a:xfrm>
            <a:off x="457200" y="5410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mj-lt"/>
                <a:ea typeface="+mj-ea"/>
                <a:cs typeface="+mj-cs"/>
              </a:rPr>
              <a:t>a- Anterior cerebral artery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mj-lt"/>
                <a:ea typeface="+mj-ea"/>
                <a:cs typeface="+mj-cs"/>
              </a:rPr>
              <a:t>m- Middle cerebral artery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mj-lt"/>
                <a:ea typeface="+mj-ea"/>
                <a:cs typeface="+mj-cs"/>
              </a:rPr>
              <a:t>p</a:t>
            </a:r>
            <a:r>
              <a:rPr kumimoji="0" lang="en-US" sz="2000" i="0" u="none" strike="noStrike" kern="1200" cap="none" spc="0" normalizeH="0" baseline="0" noProof="0" dirty="0" smtClean="0">
                <a:ln>
                  <a:noFill/>
                </a:ln>
                <a:solidFill>
                  <a:schemeClr val="tx1"/>
                </a:solidFill>
                <a:effectLst/>
                <a:uLnTx/>
                <a:uFillTx/>
                <a:latin typeface="+mj-lt"/>
                <a:ea typeface="+mj-ea"/>
                <a:cs typeface="+mj-cs"/>
              </a:rPr>
              <a:t>-Posterior</a:t>
            </a:r>
            <a:r>
              <a:rPr kumimoji="0" lang="en-US" sz="2000" i="0" u="none" strike="noStrike" kern="1200" cap="none" spc="0" normalizeH="0" noProof="0" dirty="0" smtClean="0">
                <a:ln>
                  <a:noFill/>
                </a:ln>
                <a:solidFill>
                  <a:schemeClr val="tx1"/>
                </a:solidFill>
                <a:effectLst/>
                <a:uLnTx/>
                <a:uFillTx/>
                <a:latin typeface="+mj-lt"/>
                <a:ea typeface="+mj-ea"/>
                <a:cs typeface="+mj-cs"/>
              </a:rPr>
              <a:t> cerebral artery </a:t>
            </a:r>
            <a:endParaRPr kumimoji="0" lang="en-US" sz="200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13666"/>
                                        </p:tgtEl>
                                        <p:attrNameLst>
                                          <p:attrName>style.visibility</p:attrName>
                                        </p:attrNameLst>
                                      </p:cBhvr>
                                      <p:to>
                                        <p:strVal val="visible"/>
                                      </p:to>
                                    </p:set>
                                    <p:animEffect transition="in" filter="box(in)">
                                      <p:cBhvr>
                                        <p:cTn id="13" dur="500"/>
                                        <p:tgtEl>
                                          <p:spTgt spid="11366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Old hemorrhage </a:t>
            </a:r>
            <a:endParaRPr lang="en-US" sz="4000" b="1" dirty="0">
              <a:solidFill>
                <a:srgbClr val="0070C0"/>
              </a:solidFill>
            </a:endParaRPr>
          </a:p>
        </p:txBody>
      </p:sp>
      <p:pic>
        <p:nvPicPr>
          <p:cNvPr id="12290" name="Picture 2"/>
          <p:cNvPicPr>
            <a:picLocks noGrp="1" noChangeAspect="1" noChangeArrowheads="1"/>
          </p:cNvPicPr>
          <p:nvPr>
            <p:ph idx="1"/>
          </p:nvPr>
        </p:nvPicPr>
        <p:blipFill>
          <a:blip r:embed="rId2">
            <a:lum bright="-10000" contrast="20000"/>
          </a:blip>
          <a:srcRect l="7333" t="22313" r="9111" b="42184"/>
          <a:stretch>
            <a:fillRect/>
          </a:stretch>
        </p:blipFill>
        <p:spPr bwMode="auto">
          <a:xfrm>
            <a:off x="914400" y="2362200"/>
            <a:ext cx="7640320" cy="2819400"/>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normAutofit fontScale="90000"/>
          </a:bodyPr>
          <a:lstStyle/>
          <a:p>
            <a:r>
              <a:rPr lang="en-US" b="1" dirty="0" smtClean="0">
                <a:solidFill>
                  <a:srgbClr val="0070C0"/>
                </a:solidFill>
              </a:rPr>
              <a:t>C. Cystic lesion in brain </a:t>
            </a:r>
            <a:br>
              <a:rPr lang="en-US" b="1" dirty="0" smtClean="0">
                <a:solidFill>
                  <a:srgbClr val="0070C0"/>
                </a:solidFill>
              </a:rPr>
            </a:br>
            <a:endParaRPr lang="en-US" b="1" dirty="0">
              <a:solidFill>
                <a:srgbClr val="0070C0"/>
              </a:solidFill>
            </a:endParaRPr>
          </a:p>
        </p:txBody>
      </p:sp>
      <p:pic>
        <p:nvPicPr>
          <p:cNvPr id="3"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0"/>
            <a:ext cx="8077200" cy="3505200"/>
          </a:xfrm>
        </p:spPr>
        <p:txBody>
          <a:bodyPr>
            <a:normAutofit lnSpcReduction="10000"/>
          </a:bodyPr>
          <a:lstStyle/>
          <a:p>
            <a:pPr algn="just"/>
            <a:r>
              <a:rPr lang="en-US" sz="2800" dirty="0" smtClean="0"/>
              <a:t>Porencephaly is the presence of cysts or cavities within the brain that result from developmental defects or acquired lesions, including infarction of tissue. </a:t>
            </a:r>
          </a:p>
          <a:p>
            <a:pPr algn="just"/>
            <a:r>
              <a:rPr lang="en-US" sz="2800" dirty="0" smtClean="0"/>
              <a:t>True porencephalic cysts are most commonly located in the region of the sylvian fissure and typically communicate with the subarachnoid space or the ventricular system, or both. </a:t>
            </a:r>
            <a:endParaRPr lang="en-US" sz="2800" dirty="0"/>
          </a:p>
        </p:txBody>
      </p:sp>
      <p:sp>
        <p:nvSpPr>
          <p:cNvPr id="4" name="Text Placeholder 3"/>
          <p:cNvSpPr>
            <a:spLocks noGrp="1"/>
          </p:cNvSpPr>
          <p:nvPr>
            <p:ph type="body" sz="half" idx="2"/>
          </p:nvPr>
        </p:nvSpPr>
        <p:spPr>
          <a:xfrm>
            <a:off x="914400" y="609600"/>
            <a:ext cx="3505200" cy="850900"/>
          </a:xfrm>
        </p:spPr>
        <p:txBody>
          <a:bodyPr>
            <a:noAutofit/>
          </a:bodyPr>
          <a:lstStyle/>
          <a:p>
            <a:r>
              <a:rPr lang="en-US" sz="4000" b="1" dirty="0" smtClean="0">
                <a:solidFill>
                  <a:srgbClr val="0070C0"/>
                </a:solidFill>
              </a:rPr>
              <a:t>Porencephaly</a:t>
            </a:r>
            <a:endParaRPr lang="en-US" sz="4000" b="1" dirty="0">
              <a:solidFill>
                <a:srgbClr val="0070C0"/>
              </a:solidFill>
            </a:endParaRPr>
          </a:p>
        </p:txBody>
      </p:sp>
      <p:pic>
        <p:nvPicPr>
          <p:cNvPr id="5"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086600" cy="762000"/>
          </a:xfrm>
        </p:spPr>
        <p:txBody>
          <a:bodyPr/>
          <a:lstStyle/>
          <a:p>
            <a:pPr algn="ctr"/>
            <a:r>
              <a:rPr lang="en-US" sz="3200" dirty="0" smtClean="0">
                <a:solidFill>
                  <a:srgbClr val="0070C0"/>
                </a:solidFill>
              </a:rPr>
              <a:t>Porencephalic cyst/cavity after stroke</a:t>
            </a:r>
          </a:p>
        </p:txBody>
      </p:sp>
      <p:pic>
        <p:nvPicPr>
          <p:cNvPr id="5" name="Content Placeholder 4" descr="2008-5-31 003.jpg"/>
          <p:cNvPicPr>
            <a:picLocks noGrp="1" noChangeAspect="1"/>
          </p:cNvPicPr>
          <p:nvPr>
            <p:ph idx="1"/>
          </p:nvPr>
        </p:nvPicPr>
        <p:blipFill>
          <a:blip r:embed="rId2" cstate="print"/>
          <a:srcRect l="3333" r="4590" b="2136"/>
          <a:stretch>
            <a:fillRect/>
          </a:stretch>
        </p:blipFill>
        <p:spPr>
          <a:xfrm>
            <a:off x="609600" y="1524000"/>
            <a:ext cx="3657600" cy="4343400"/>
          </a:xfrm>
        </p:spPr>
      </p:pic>
      <p:sp>
        <p:nvSpPr>
          <p:cNvPr id="4" name="Rectangle 3"/>
          <p:cNvSpPr/>
          <p:nvPr/>
        </p:nvSpPr>
        <p:spPr>
          <a:xfrm>
            <a:off x="4953000" y="2590800"/>
            <a:ext cx="3886200" cy="3046988"/>
          </a:xfrm>
          <a:prstGeom prst="rect">
            <a:avLst/>
          </a:prstGeom>
        </p:spPr>
        <p:txBody>
          <a:bodyPr wrap="square">
            <a:spAutoFit/>
          </a:bodyPr>
          <a:lstStyle/>
          <a:p>
            <a:pPr algn="just"/>
            <a:r>
              <a:rPr lang="en-US" sz="2400" dirty="0" smtClean="0"/>
              <a:t>Figure: A Large  size cyst in the right </a:t>
            </a:r>
            <a:r>
              <a:rPr lang="en-US" sz="2400" dirty="0" err="1" smtClean="0"/>
              <a:t>fronto</a:t>
            </a:r>
            <a:r>
              <a:rPr lang="en-US" sz="2400" dirty="0" smtClean="0"/>
              <a:t>-parietal region has a communication with the anterior horn of the right lateral ventricle.</a:t>
            </a:r>
          </a:p>
          <a:p>
            <a:pPr algn="just"/>
            <a:r>
              <a:rPr lang="en-US" sz="2400" dirty="0" smtClean="0">
                <a:solidFill>
                  <a:srgbClr val="FF0000"/>
                </a:solidFill>
              </a:rPr>
              <a:t>So, my radiological diagnosis is porencephalic cyst.</a:t>
            </a:r>
          </a:p>
          <a:p>
            <a:pPr algn="just"/>
            <a:endParaRPr lang="en-US" sz="2400" dirty="0"/>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1"/>
            <a:ext cx="7772400" cy="2819400"/>
          </a:xfrm>
        </p:spPr>
        <p:txBody>
          <a:bodyPr>
            <a:normAutofit/>
          </a:bodyPr>
          <a:lstStyle/>
          <a:p>
            <a:pPr algn="just"/>
            <a:r>
              <a:rPr lang="en-US" sz="2800" dirty="0" smtClean="0"/>
              <a:t>An </a:t>
            </a:r>
            <a:r>
              <a:rPr lang="en-US" sz="2800" dirty="0" err="1" smtClean="0"/>
              <a:t>arachnoid</a:t>
            </a:r>
            <a:r>
              <a:rPr lang="en-US" sz="2800" dirty="0" smtClean="0"/>
              <a:t> cyst is a small, benign sac that develops between the brain or spinal cord and the </a:t>
            </a:r>
            <a:r>
              <a:rPr lang="en-US" sz="2800" dirty="0" err="1" smtClean="0"/>
              <a:t>arachnoid</a:t>
            </a:r>
            <a:r>
              <a:rPr lang="en-US" sz="2800" dirty="0" smtClean="0"/>
              <a:t> membrane.</a:t>
            </a:r>
          </a:p>
          <a:p>
            <a:pPr algn="just"/>
            <a:r>
              <a:rPr lang="en-US" sz="2800" dirty="0" smtClean="0"/>
              <a:t>It most often occurs in the brain, where it is also called an intracranial cyst, but an </a:t>
            </a:r>
            <a:r>
              <a:rPr lang="en-US" sz="2800" dirty="0" err="1" smtClean="0"/>
              <a:t>arachnoid</a:t>
            </a:r>
            <a:r>
              <a:rPr lang="en-US" sz="2800" dirty="0" smtClean="0"/>
              <a:t> cyst can develop in the spinal cord as well.</a:t>
            </a:r>
            <a:endParaRPr lang="en-US" sz="2800" dirty="0"/>
          </a:p>
        </p:txBody>
      </p:sp>
      <p:sp>
        <p:nvSpPr>
          <p:cNvPr id="4" name="Text Placeholder 3"/>
          <p:cNvSpPr>
            <a:spLocks noGrp="1"/>
          </p:cNvSpPr>
          <p:nvPr>
            <p:ph type="body" sz="half" idx="2"/>
          </p:nvPr>
        </p:nvSpPr>
        <p:spPr>
          <a:xfrm>
            <a:off x="914400" y="381000"/>
            <a:ext cx="3200400" cy="609600"/>
          </a:xfrm>
        </p:spPr>
        <p:txBody>
          <a:bodyPr>
            <a:noAutofit/>
          </a:bodyPr>
          <a:lstStyle/>
          <a:p>
            <a:r>
              <a:rPr lang="en-US" sz="3600" b="1" dirty="0" smtClean="0">
                <a:solidFill>
                  <a:srgbClr val="0070C0"/>
                </a:solidFill>
              </a:rPr>
              <a:t>Arachnoid cyst</a:t>
            </a:r>
            <a:endParaRPr lang="en-US" sz="3600" b="1" dirty="0">
              <a:solidFill>
                <a:srgbClr val="0070C0"/>
              </a:solidFill>
            </a:endParaRPr>
          </a:p>
        </p:txBody>
      </p:sp>
      <p:pic>
        <p:nvPicPr>
          <p:cNvPr id="5"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90600" y="2286000"/>
            <a:ext cx="3581400" cy="2133600"/>
          </a:xfrm>
        </p:spPr>
        <p:txBody>
          <a:bodyPr>
            <a:noAutofit/>
          </a:bodyPr>
          <a:lstStyle/>
          <a:p>
            <a:r>
              <a:rPr lang="en-US" sz="2400" b="1" dirty="0" smtClean="0"/>
              <a:t>Figure : </a:t>
            </a:r>
            <a:r>
              <a:rPr lang="en-US" sz="2400" dirty="0" smtClean="0"/>
              <a:t>CT images showing  a large hypodense cavity in the frontal, temporal, and parietal lobes with midline shift and pressure on.</a:t>
            </a:r>
            <a:endParaRPr lang="en-US" sz="2400" dirty="0"/>
          </a:p>
        </p:txBody>
      </p:sp>
      <p:pic>
        <p:nvPicPr>
          <p:cNvPr id="1026" name="Picture 2"/>
          <p:cNvPicPr>
            <a:picLocks noGrp="1" noChangeAspect="1" noChangeArrowheads="1"/>
          </p:cNvPicPr>
          <p:nvPr>
            <p:ph idx="1"/>
          </p:nvPr>
        </p:nvPicPr>
        <p:blipFill>
          <a:blip r:embed="rId2"/>
          <a:srcRect l="47826"/>
          <a:stretch>
            <a:fillRect/>
          </a:stretch>
        </p:blipFill>
        <p:spPr bwMode="auto">
          <a:xfrm>
            <a:off x="5203013" y="1828800"/>
            <a:ext cx="3178987" cy="3507538"/>
          </a:xfrm>
          <a:prstGeom prst="rect">
            <a:avLst/>
          </a:prstGeom>
          <a:noFill/>
          <a:ln w="9525">
            <a:noFill/>
            <a:miter lim="800000"/>
            <a:headEnd/>
            <a:tailEnd/>
          </a:ln>
          <a:effectLst/>
        </p:spPr>
      </p:pic>
      <p:sp>
        <p:nvSpPr>
          <p:cNvPr id="6" name="Rectangle 5"/>
          <p:cNvSpPr/>
          <p:nvPr/>
        </p:nvSpPr>
        <p:spPr>
          <a:xfrm>
            <a:off x="1828800" y="457200"/>
            <a:ext cx="5181600" cy="707886"/>
          </a:xfrm>
          <a:prstGeom prst="rect">
            <a:avLst/>
          </a:prstGeom>
        </p:spPr>
        <p:txBody>
          <a:bodyPr wrap="square">
            <a:spAutoFit/>
          </a:bodyPr>
          <a:lstStyle/>
          <a:p>
            <a:r>
              <a:rPr lang="en-US" sz="4000" b="1" dirty="0" smtClean="0">
                <a:solidFill>
                  <a:srgbClr val="0070C0"/>
                </a:solidFill>
              </a:rPr>
              <a:t>Arachnoid cyst</a:t>
            </a:r>
            <a:endParaRPr lang="en-US" sz="4000" b="1"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b="1" dirty="0" smtClean="0">
                <a:solidFill>
                  <a:srgbClr val="0070C0"/>
                </a:solidFill>
              </a:rPr>
              <a:t>Arachnoid cysts </a:t>
            </a:r>
            <a:endParaRPr lang="en-US" dirty="0" smtClean="0">
              <a:solidFill>
                <a:srgbClr val="0070C0"/>
              </a:solidFill>
            </a:endParaRPr>
          </a:p>
        </p:txBody>
      </p:sp>
      <p:pic>
        <p:nvPicPr>
          <p:cNvPr id="4" name="Picture 2" descr="D:\New 1\5.jpg"/>
          <p:cNvPicPr>
            <a:picLocks noGrp="1" noChangeAspect="1" noChangeArrowheads="1"/>
          </p:cNvPicPr>
          <p:nvPr>
            <p:ph idx="1"/>
          </p:nvPr>
        </p:nvPicPr>
        <p:blipFill>
          <a:blip r:embed="rId2" cstate="print">
            <a:lum bright="-10000" contrast="10000"/>
          </a:blip>
          <a:srcRect/>
          <a:stretch>
            <a:fillRect/>
          </a:stretch>
        </p:blipFill>
        <p:spPr>
          <a:xfrm>
            <a:off x="685800" y="1752600"/>
            <a:ext cx="3598996" cy="4068763"/>
          </a:xfrm>
          <a:noFill/>
        </p:spPr>
      </p:pic>
      <p:pic>
        <p:nvPicPr>
          <p:cNvPr id="5" name="Picture 4" descr="6.jpg"/>
          <p:cNvPicPr>
            <a:picLocks noChangeAspect="1"/>
          </p:cNvPicPr>
          <p:nvPr/>
        </p:nvPicPr>
        <p:blipFill>
          <a:blip r:embed="rId3"/>
          <a:srcRect t="16364"/>
          <a:stretch>
            <a:fillRect/>
          </a:stretch>
        </p:blipFill>
        <p:spPr bwMode="auto">
          <a:xfrm>
            <a:off x="4724400" y="1752600"/>
            <a:ext cx="4038599" cy="4114799"/>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err="1" smtClean="0">
                <a:solidFill>
                  <a:srgbClr val="0070C0"/>
                </a:solidFill>
              </a:rPr>
              <a:t>Epidermoid</a:t>
            </a:r>
            <a:r>
              <a:rPr lang="en-US" b="1" dirty="0" smtClean="0">
                <a:solidFill>
                  <a:srgbClr val="0070C0"/>
                </a:solidFill>
              </a:rPr>
              <a:t> cyst</a:t>
            </a:r>
            <a:endParaRPr lang="en-US" b="1" dirty="0">
              <a:solidFill>
                <a:srgbClr val="0070C0"/>
              </a:solidFill>
            </a:endParaRPr>
          </a:p>
        </p:txBody>
      </p:sp>
      <p:pic>
        <p:nvPicPr>
          <p:cNvPr id="9218" name="Picture 2"/>
          <p:cNvPicPr>
            <a:picLocks noGrp="1" noChangeAspect="1" noChangeArrowheads="1"/>
          </p:cNvPicPr>
          <p:nvPr>
            <p:ph idx="1"/>
          </p:nvPr>
        </p:nvPicPr>
        <p:blipFill>
          <a:blip r:embed="rId2"/>
          <a:srcRect/>
          <a:stretch>
            <a:fillRect/>
          </a:stretch>
        </p:blipFill>
        <p:spPr bwMode="auto">
          <a:xfrm>
            <a:off x="1219200" y="1295400"/>
            <a:ext cx="6467475" cy="3314700"/>
          </a:xfrm>
          <a:prstGeom prst="rect">
            <a:avLst/>
          </a:prstGeom>
          <a:noFill/>
          <a:ln w="9525">
            <a:noFill/>
            <a:miter lim="800000"/>
            <a:headEnd/>
            <a:tailEnd/>
          </a:ln>
          <a:effectLst/>
        </p:spPr>
      </p:pic>
      <p:sp>
        <p:nvSpPr>
          <p:cNvPr id="5" name="Rectangle 4"/>
          <p:cNvSpPr/>
          <p:nvPr/>
        </p:nvSpPr>
        <p:spPr>
          <a:xfrm>
            <a:off x="1828800" y="5105400"/>
            <a:ext cx="5410200" cy="1200329"/>
          </a:xfrm>
          <a:prstGeom prst="rect">
            <a:avLst/>
          </a:prstGeom>
        </p:spPr>
        <p:txBody>
          <a:bodyPr wrap="square">
            <a:spAutoFit/>
          </a:bodyPr>
          <a:lstStyle/>
          <a:p>
            <a:r>
              <a:rPr lang="en-US" dirty="0" smtClean="0"/>
              <a:t>Fig. 1. Axial CT image showing large intracranial fat density lesion with patchy peripheral calcification in left temporal fossa causing mass effect on surrounding structures.</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457200" y="274638"/>
            <a:ext cx="8229600" cy="487362"/>
          </a:xfrm>
        </p:spPr>
        <p:txBody>
          <a:bodyPr>
            <a:normAutofit fontScale="90000"/>
          </a:bodyPr>
          <a:lstStyle/>
          <a:p>
            <a:r>
              <a:rPr lang="en-US" b="1" dirty="0" smtClean="0">
                <a:solidFill>
                  <a:srgbClr val="0070C0"/>
                </a:solidFill>
              </a:rPr>
              <a:t>Dermoid cyst</a:t>
            </a:r>
            <a:endParaRPr lang="en-US" b="1" dirty="0">
              <a:solidFill>
                <a:srgbClr val="0070C0"/>
              </a:solidFill>
            </a:endParaRPr>
          </a:p>
        </p:txBody>
      </p:sp>
      <p:pic>
        <p:nvPicPr>
          <p:cNvPr id="10242" name="Picture 2"/>
          <p:cNvPicPr>
            <a:picLocks noChangeAspect="1" noChangeArrowheads="1"/>
          </p:cNvPicPr>
          <p:nvPr/>
        </p:nvPicPr>
        <p:blipFill>
          <a:blip r:embed="rId2"/>
          <a:srcRect l="23333" t="9083" r="18254" b="7672"/>
          <a:stretch>
            <a:fillRect/>
          </a:stretch>
        </p:blipFill>
        <p:spPr bwMode="auto">
          <a:xfrm>
            <a:off x="1066800" y="1143000"/>
            <a:ext cx="3505200" cy="4495800"/>
          </a:xfrm>
          <a:prstGeom prst="rect">
            <a:avLst/>
          </a:prstGeom>
          <a:noFill/>
          <a:ln w="9525">
            <a:noFill/>
            <a:miter lim="800000"/>
            <a:headEnd/>
            <a:tailEnd/>
          </a:ln>
          <a:effectLst/>
        </p:spPr>
      </p:pic>
      <p:sp>
        <p:nvSpPr>
          <p:cNvPr id="5" name="Rectangle 4"/>
          <p:cNvSpPr/>
          <p:nvPr/>
        </p:nvSpPr>
        <p:spPr>
          <a:xfrm>
            <a:off x="5410200" y="2667000"/>
            <a:ext cx="3124200" cy="2031325"/>
          </a:xfrm>
          <a:prstGeom prst="rect">
            <a:avLst/>
          </a:prstGeom>
        </p:spPr>
        <p:txBody>
          <a:bodyPr wrap="square">
            <a:spAutoFit/>
          </a:bodyPr>
          <a:lstStyle/>
          <a:p>
            <a:r>
              <a:rPr lang="en-US" dirty="0" smtClean="0"/>
              <a:t>A non-contrast computed tomography (CT scan) revealed a heterogeneous low attenuation lesion centered in the left </a:t>
            </a:r>
            <a:r>
              <a:rPr lang="en-US" dirty="0" err="1" smtClean="0"/>
              <a:t>para</a:t>
            </a:r>
            <a:r>
              <a:rPr lang="en-US" dirty="0" smtClean="0"/>
              <a:t> </a:t>
            </a:r>
            <a:r>
              <a:rPr lang="en-US" dirty="0" err="1" smtClean="0"/>
              <a:t>sellar</a:t>
            </a:r>
            <a:r>
              <a:rPr lang="en-US" dirty="0" smtClean="0"/>
              <a:t> cistern (extra-axial fat-containing mass).</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70C0"/>
                </a:solidFill>
              </a:rPr>
              <a:t>Ruptured dermoid cyst</a:t>
            </a:r>
            <a:endParaRPr lang="en-US" sz="4000" b="1" dirty="0">
              <a:solidFill>
                <a:srgbClr val="0070C0"/>
              </a:solidFill>
            </a:endParaRPr>
          </a:p>
        </p:txBody>
      </p:sp>
      <p:pic>
        <p:nvPicPr>
          <p:cNvPr id="8194" name="Picture 2"/>
          <p:cNvPicPr>
            <a:picLocks noChangeAspect="1" noChangeArrowheads="1"/>
          </p:cNvPicPr>
          <p:nvPr/>
        </p:nvPicPr>
        <p:blipFill>
          <a:blip r:embed="rId2"/>
          <a:srcRect l="13705" t="6852" r="19486" b="9208"/>
          <a:stretch>
            <a:fillRect/>
          </a:stretch>
        </p:blipFill>
        <p:spPr bwMode="auto">
          <a:xfrm>
            <a:off x="1219200" y="1752600"/>
            <a:ext cx="2971800" cy="3733800"/>
          </a:xfrm>
          <a:prstGeom prst="rect">
            <a:avLst/>
          </a:prstGeom>
          <a:noFill/>
          <a:ln w="9525">
            <a:noFill/>
            <a:miter lim="800000"/>
            <a:headEnd/>
            <a:tailEnd/>
          </a:ln>
          <a:effectLst/>
        </p:spPr>
      </p:pic>
      <p:sp>
        <p:nvSpPr>
          <p:cNvPr id="4" name="Rectangle 3"/>
          <p:cNvSpPr/>
          <p:nvPr/>
        </p:nvSpPr>
        <p:spPr>
          <a:xfrm>
            <a:off x="5181600" y="2133600"/>
            <a:ext cx="2667000" cy="3139321"/>
          </a:xfrm>
          <a:prstGeom prst="rect">
            <a:avLst/>
          </a:prstGeom>
        </p:spPr>
        <p:txBody>
          <a:bodyPr wrap="square">
            <a:spAutoFit/>
          </a:bodyPr>
          <a:lstStyle/>
          <a:p>
            <a:r>
              <a:rPr lang="en-US" dirty="0" smtClean="0"/>
              <a:t>Calcified walled left </a:t>
            </a:r>
            <a:r>
              <a:rPr lang="en-US" dirty="0" err="1" smtClean="0"/>
              <a:t>sellar</a:t>
            </a:r>
            <a:r>
              <a:rPr lang="en-US" dirty="0" smtClean="0"/>
              <a:t> and </a:t>
            </a:r>
            <a:r>
              <a:rPr lang="en-US" dirty="0" err="1" smtClean="0"/>
              <a:t>perasellar</a:t>
            </a:r>
            <a:r>
              <a:rPr lang="en-US" dirty="0" smtClean="0"/>
              <a:t> lesion with internal fat density material with additional fat </a:t>
            </a:r>
            <a:r>
              <a:rPr lang="en-US" dirty="0" err="1" smtClean="0"/>
              <a:t>locules</a:t>
            </a:r>
            <a:r>
              <a:rPr lang="en-US" dirty="0" smtClean="0"/>
              <a:t> in sylvian fissures bilaterally, </a:t>
            </a:r>
            <a:r>
              <a:rPr lang="en-US" dirty="0" err="1" smtClean="0"/>
              <a:t>sulci</a:t>
            </a:r>
            <a:r>
              <a:rPr lang="en-US" dirty="0" smtClean="0"/>
              <a:t> and right ambient cistern consistent with fat of ruptured dermoid cyst.</a:t>
            </a:r>
            <a:br>
              <a:rPr lang="en-US" dirty="0" smtClean="0"/>
            </a:br>
            <a:r>
              <a:rPr lang="en-US" dirty="0" smtClean="0"/>
              <a:t>Additionally noted lacunar infarcts right basal ganglia.</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noChangeArrowheads="1"/>
          </p:cNvPicPr>
          <p:nvPr/>
        </p:nvPicPr>
        <p:blipFill>
          <a:blip r:embed="rId2">
            <a:lum bright="-20000" contrast="40000"/>
          </a:blip>
          <a:srcRect/>
          <a:stretch>
            <a:fillRect/>
          </a:stretch>
        </p:blipFill>
        <p:spPr bwMode="auto">
          <a:xfrm>
            <a:off x="304800" y="339328"/>
            <a:ext cx="2743200" cy="6107907"/>
          </a:xfrm>
          <a:prstGeom prst="rect">
            <a:avLst/>
          </a:prstGeom>
          <a:noFill/>
          <a:ln w="9525">
            <a:noFill/>
            <a:miter lim="800000"/>
            <a:headEnd/>
            <a:tailEnd/>
          </a:ln>
        </p:spPr>
      </p:pic>
      <p:pic>
        <p:nvPicPr>
          <p:cNvPr id="99331" name="Picture 4"/>
          <p:cNvPicPr>
            <a:picLocks noChangeAspect="1" noChangeArrowheads="1"/>
          </p:cNvPicPr>
          <p:nvPr/>
        </p:nvPicPr>
        <p:blipFill>
          <a:blip r:embed="rId3">
            <a:lum bright="-20000" contrast="30000"/>
          </a:blip>
          <a:srcRect t="5095" r="11429" b="18981"/>
          <a:stretch>
            <a:fillRect/>
          </a:stretch>
        </p:blipFill>
        <p:spPr bwMode="auto">
          <a:xfrm>
            <a:off x="4648200" y="609600"/>
            <a:ext cx="2362199" cy="1828800"/>
          </a:xfrm>
          <a:prstGeom prst="rect">
            <a:avLst/>
          </a:prstGeom>
          <a:noFill/>
          <a:ln w="9525">
            <a:noFill/>
            <a:miter lim="800000"/>
            <a:headEnd/>
            <a:tailEnd/>
          </a:ln>
        </p:spPr>
      </p:pic>
      <p:sp>
        <p:nvSpPr>
          <p:cNvPr id="8" name="Rectangle 7"/>
          <p:cNvSpPr/>
          <p:nvPr/>
        </p:nvSpPr>
        <p:spPr>
          <a:xfrm>
            <a:off x="3352800" y="2819400"/>
            <a:ext cx="5486400" cy="213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00B0F0"/>
                </a:solidFill>
              </a:rPr>
              <a:t>Blue colour </a:t>
            </a:r>
            <a:r>
              <a:rPr lang="en-US" sz="2000" dirty="0">
                <a:solidFill>
                  <a:schemeClr val="tx1"/>
                </a:solidFill>
              </a:rPr>
              <a:t>– </a:t>
            </a:r>
            <a:r>
              <a:rPr lang="en-US" sz="2000" dirty="0" smtClean="0">
                <a:solidFill>
                  <a:schemeClr val="tx1"/>
                </a:solidFill>
              </a:rPr>
              <a:t>ACA: Ant</a:t>
            </a:r>
            <a:r>
              <a:rPr lang="en-US" sz="2000" dirty="0">
                <a:solidFill>
                  <a:schemeClr val="tx1"/>
                </a:solidFill>
              </a:rPr>
              <a:t>. Cerebral artery territory</a:t>
            </a:r>
            <a:r>
              <a:rPr lang="en-US" sz="2000" dirty="0"/>
              <a:t>.</a:t>
            </a:r>
          </a:p>
          <a:p>
            <a:pPr algn="ctr">
              <a:defRPr/>
            </a:pPr>
            <a:r>
              <a:rPr lang="en-US" sz="2000" b="1" dirty="0">
                <a:solidFill>
                  <a:srgbClr val="FF0000"/>
                </a:solidFill>
              </a:rPr>
              <a:t>Pink &amp; Red colour </a:t>
            </a:r>
            <a:r>
              <a:rPr lang="en-US" sz="2000" dirty="0">
                <a:solidFill>
                  <a:schemeClr val="tx1"/>
                </a:solidFill>
              </a:rPr>
              <a:t>– </a:t>
            </a:r>
            <a:r>
              <a:rPr lang="en-US" sz="2000" dirty="0" smtClean="0">
                <a:solidFill>
                  <a:schemeClr val="tx1"/>
                </a:solidFill>
              </a:rPr>
              <a:t>MCA: </a:t>
            </a:r>
            <a:r>
              <a:rPr lang="en-US" sz="2000" dirty="0">
                <a:solidFill>
                  <a:schemeClr val="tx1"/>
                </a:solidFill>
              </a:rPr>
              <a:t>Middle cerebral artery territory.</a:t>
            </a:r>
          </a:p>
          <a:p>
            <a:pPr algn="ctr">
              <a:defRPr/>
            </a:pPr>
            <a:r>
              <a:rPr lang="en-US" sz="2000" b="1" dirty="0">
                <a:solidFill>
                  <a:srgbClr val="00B050"/>
                </a:solidFill>
              </a:rPr>
              <a:t>Green colour </a:t>
            </a:r>
            <a:r>
              <a:rPr lang="en-US" sz="2000" dirty="0">
                <a:solidFill>
                  <a:schemeClr val="tx1"/>
                </a:solidFill>
              </a:rPr>
              <a:t>– </a:t>
            </a:r>
            <a:r>
              <a:rPr lang="en-US" sz="2000" dirty="0" smtClean="0">
                <a:solidFill>
                  <a:schemeClr val="tx1"/>
                </a:solidFill>
              </a:rPr>
              <a:t>PCA: </a:t>
            </a:r>
            <a:r>
              <a:rPr lang="en-US" sz="2000" dirty="0">
                <a:solidFill>
                  <a:schemeClr val="tx1"/>
                </a:solidFill>
              </a:rPr>
              <a:t>Posterior cerebral artery territory.</a:t>
            </a:r>
          </a:p>
        </p:txBody>
      </p:sp>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2590800"/>
            <a:ext cx="4495800" cy="838200"/>
          </a:xfrm>
        </p:spPr>
        <p:txBody>
          <a:bodyPr>
            <a:normAutofit/>
          </a:bodyPr>
          <a:lstStyle/>
          <a:p>
            <a:pPr>
              <a:buNone/>
            </a:pPr>
            <a:r>
              <a:rPr lang="en-US" sz="3600" b="1" dirty="0" smtClean="0">
                <a:solidFill>
                  <a:srgbClr val="0070C0"/>
                </a:solidFill>
              </a:rPr>
              <a:t>D. Cerebral edema </a:t>
            </a:r>
            <a:endParaRPr lang="en-US" sz="3600" dirty="0">
              <a:solidFill>
                <a:srgbClr val="0070C0"/>
              </a:solidFill>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4800600" cy="334962"/>
          </a:xfrm>
        </p:spPr>
        <p:txBody>
          <a:bodyPr>
            <a:normAutofit fontScale="90000"/>
          </a:bodyPr>
          <a:lstStyle/>
          <a:p>
            <a:r>
              <a:rPr lang="en-US" b="1" dirty="0" smtClean="0">
                <a:solidFill>
                  <a:srgbClr val="0070C0"/>
                </a:solidFill>
              </a:rPr>
              <a:t/>
            </a:r>
            <a:br>
              <a:rPr lang="en-US" b="1" dirty="0" smtClean="0">
                <a:solidFill>
                  <a:srgbClr val="0070C0"/>
                </a:solidFill>
              </a:rPr>
            </a:br>
            <a:r>
              <a:rPr lang="en-US" b="1" dirty="0" smtClean="0">
                <a:solidFill>
                  <a:srgbClr val="0070C0"/>
                </a:solidFill>
              </a:rPr>
              <a:t>Cerebral edema </a:t>
            </a:r>
            <a:r>
              <a:rPr lang="en-US" dirty="0" smtClean="0"/>
              <a:t/>
            </a:r>
            <a:br>
              <a:rPr lang="en-US" dirty="0" smtClean="0"/>
            </a:br>
            <a:endParaRPr lang="en-US" dirty="0"/>
          </a:p>
        </p:txBody>
      </p:sp>
      <p:pic>
        <p:nvPicPr>
          <p:cNvPr id="7" name="Content Placeholder 6" descr="https://image.slidesharecdn.com/brainedema-160314142234/95/brain-edema-14-638.jpg?cb=1457965383"/>
          <p:cNvPicPr>
            <a:picLocks noGrp="1"/>
          </p:cNvPicPr>
          <p:nvPr>
            <p:ph sz="half" idx="2"/>
          </p:nvPr>
        </p:nvPicPr>
        <p:blipFill>
          <a:blip r:embed="rId2"/>
          <a:srcRect/>
          <a:stretch>
            <a:fillRect/>
          </a:stretch>
        </p:blipFill>
        <p:spPr bwMode="auto">
          <a:xfrm>
            <a:off x="1600200" y="1066800"/>
            <a:ext cx="6096000" cy="54102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762000"/>
          </a:xfrm>
        </p:spPr>
        <p:txBody>
          <a:bodyPr>
            <a:normAutofit/>
          </a:bodyPr>
          <a:lstStyle/>
          <a:p>
            <a:r>
              <a:rPr lang="en-US" sz="4000" b="1" dirty="0" smtClean="0">
                <a:solidFill>
                  <a:srgbClr val="0070C0"/>
                </a:solidFill>
              </a:rPr>
              <a:t>Cytotoxic edema</a:t>
            </a:r>
            <a:endParaRPr lang="en-US" sz="4000" b="1" dirty="0">
              <a:solidFill>
                <a:srgbClr val="0070C0"/>
              </a:solidFill>
            </a:endParaRPr>
          </a:p>
        </p:txBody>
      </p:sp>
      <p:sp>
        <p:nvSpPr>
          <p:cNvPr id="3" name="Text Placeholder 2"/>
          <p:cNvSpPr>
            <a:spLocks noGrp="1"/>
          </p:cNvSpPr>
          <p:nvPr>
            <p:ph type="body" idx="1"/>
          </p:nvPr>
        </p:nvSpPr>
        <p:spPr>
          <a:xfrm>
            <a:off x="4724400" y="2057400"/>
            <a:ext cx="3124200" cy="3733800"/>
          </a:xfrm>
        </p:spPr>
        <p:txBody>
          <a:bodyPr>
            <a:noAutofit/>
          </a:bodyPr>
          <a:lstStyle/>
          <a:p>
            <a:r>
              <a:rPr lang="en-US" sz="2000" dirty="0" smtClean="0"/>
              <a:t>Figure:  CT scan of </a:t>
            </a:r>
            <a:r>
              <a:rPr lang="en-US" sz="2000" b="0" dirty="0" smtClean="0"/>
              <a:t>head showing hypodense lesion involves both cortical grey and white matter and loss of normal grey white interphage of left cerebral hemisphere with midline shift.</a:t>
            </a:r>
          </a:p>
          <a:p>
            <a:r>
              <a:rPr lang="en-US" sz="2000" b="0" dirty="0" smtClean="0"/>
              <a:t>So, my radiological diagnosis is  infract with </a:t>
            </a:r>
            <a:r>
              <a:rPr lang="en-US" sz="2000" dirty="0" smtClean="0">
                <a:solidFill>
                  <a:srgbClr val="FF0000"/>
                </a:solidFill>
              </a:rPr>
              <a:t>cytotoxic edema </a:t>
            </a:r>
            <a:r>
              <a:rPr lang="en-US" sz="2000" b="0" dirty="0" smtClean="0"/>
              <a:t>of left cerebral hemisphere.</a:t>
            </a:r>
            <a:endParaRPr lang="en-US" sz="2000" b="0" dirty="0"/>
          </a:p>
        </p:txBody>
      </p:sp>
      <p:pic>
        <p:nvPicPr>
          <p:cNvPr id="7" name="Content Placeholder 6" descr="C:\Users\HP\Desktop\Brain+edema+Cytotoxic+Vasogenic.jpg"/>
          <p:cNvPicPr>
            <a:picLocks noGrp="1"/>
          </p:cNvPicPr>
          <p:nvPr>
            <p:ph sz="half" idx="2"/>
          </p:nvPr>
        </p:nvPicPr>
        <p:blipFill>
          <a:blip r:embed="rId2"/>
          <a:srcRect l="10357" t="30680" r="54419" b="14262"/>
          <a:stretch>
            <a:fillRect/>
          </a:stretch>
        </p:blipFill>
        <p:spPr bwMode="auto">
          <a:xfrm>
            <a:off x="832238" y="1905000"/>
            <a:ext cx="3587362" cy="4174037"/>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15000" cy="487362"/>
          </a:xfrm>
        </p:spPr>
        <p:txBody>
          <a:bodyPr>
            <a:normAutofit fontScale="90000"/>
          </a:bodyPr>
          <a:lstStyle/>
          <a:p>
            <a:r>
              <a:rPr lang="en-US" sz="4000" b="1" dirty="0" smtClean="0">
                <a:solidFill>
                  <a:srgbClr val="0070C0"/>
                </a:solidFill>
              </a:rPr>
              <a:t>Vasogenic edema</a:t>
            </a:r>
            <a:endParaRPr lang="en-US" sz="4000" dirty="0">
              <a:solidFill>
                <a:srgbClr val="0070C0"/>
              </a:solidFill>
            </a:endParaRPr>
          </a:p>
        </p:txBody>
      </p:sp>
      <p:sp>
        <p:nvSpPr>
          <p:cNvPr id="3" name="Text Placeholder 2"/>
          <p:cNvSpPr>
            <a:spLocks noGrp="1"/>
          </p:cNvSpPr>
          <p:nvPr>
            <p:ph type="body" idx="1"/>
          </p:nvPr>
        </p:nvSpPr>
        <p:spPr>
          <a:xfrm>
            <a:off x="4800600" y="1371600"/>
            <a:ext cx="4114800" cy="4800600"/>
          </a:xfrm>
        </p:spPr>
        <p:txBody>
          <a:bodyPr>
            <a:noAutofit/>
          </a:bodyPr>
          <a:lstStyle/>
          <a:p>
            <a:endParaRPr lang="en-US" sz="2000" b="0" dirty="0" smtClean="0"/>
          </a:p>
          <a:p>
            <a:endParaRPr lang="en-US" sz="2000" b="0" dirty="0" smtClean="0"/>
          </a:p>
          <a:p>
            <a:endParaRPr lang="en-US" sz="2000" b="0" dirty="0" smtClean="0"/>
          </a:p>
          <a:p>
            <a:endParaRPr lang="en-US" sz="2000" b="0" dirty="0" smtClean="0"/>
          </a:p>
          <a:p>
            <a:endParaRPr lang="en-US" sz="2000" b="0" dirty="0" smtClean="0"/>
          </a:p>
          <a:p>
            <a:endParaRPr lang="en-US" sz="2000" b="0" dirty="0" smtClean="0"/>
          </a:p>
          <a:p>
            <a:pPr algn="just"/>
            <a:r>
              <a:rPr lang="en-US" sz="2000" b="0" dirty="0" smtClean="0"/>
              <a:t>Figure: CT scan of head showing hypodense with </a:t>
            </a:r>
            <a:r>
              <a:rPr lang="en-US" sz="2000" b="0" dirty="0" smtClean="0">
                <a:solidFill>
                  <a:srgbClr val="FF0000"/>
                </a:solidFill>
              </a:rPr>
              <a:t>finger like projection confined to white matter</a:t>
            </a:r>
            <a:r>
              <a:rPr lang="en-US" sz="2000" b="0" dirty="0" smtClean="0"/>
              <a:t>, with finger like projections extending in sub cortical white matter which spares cortical grey matter which </a:t>
            </a:r>
            <a:r>
              <a:rPr lang="en-US" sz="2000" dirty="0" smtClean="0"/>
              <a:t> does not maintain vascular territory</a:t>
            </a:r>
            <a:r>
              <a:rPr lang="en-US" sz="2000" b="0" dirty="0" smtClean="0"/>
              <a:t>. </a:t>
            </a:r>
          </a:p>
          <a:p>
            <a:pPr algn="just"/>
            <a:r>
              <a:rPr lang="en-US" sz="2000" b="0" dirty="0" smtClean="0"/>
              <a:t>Grey white matter interphase is pronounced of right fronto-parietal region of right cerebral hemisphere and left parieto-occipital region with midline shift.</a:t>
            </a:r>
          </a:p>
          <a:p>
            <a:pPr algn="just"/>
            <a:r>
              <a:rPr lang="en-US" sz="2000" b="0" dirty="0" smtClean="0"/>
              <a:t>So, my radiological diagnosis is </a:t>
            </a:r>
            <a:r>
              <a:rPr lang="en-US" sz="2000" dirty="0" smtClean="0">
                <a:solidFill>
                  <a:srgbClr val="FF0000"/>
                </a:solidFill>
              </a:rPr>
              <a:t>vasogenic edema </a:t>
            </a:r>
            <a:r>
              <a:rPr lang="en-US" sz="2000" b="0" dirty="0" smtClean="0"/>
              <a:t>of both cerebral hemispheres.</a:t>
            </a:r>
            <a:endParaRPr lang="en-US" sz="2000" b="0" dirty="0"/>
          </a:p>
        </p:txBody>
      </p:sp>
      <p:pic>
        <p:nvPicPr>
          <p:cNvPr id="7" name="Content Placeholder 6" descr="C:\Users\HP\Desktop\Brain+edema+Cytotoxic+Vasogenic.jpg"/>
          <p:cNvPicPr>
            <a:picLocks noGrp="1"/>
          </p:cNvPicPr>
          <p:nvPr>
            <p:ph sz="half" idx="2"/>
          </p:nvPr>
        </p:nvPicPr>
        <p:blipFill>
          <a:blip r:embed="rId2"/>
          <a:srcRect l="48263" t="33499" r="17143" b="15376"/>
          <a:stretch>
            <a:fillRect/>
          </a:stretch>
        </p:blipFill>
        <p:spPr bwMode="auto">
          <a:xfrm>
            <a:off x="861660" y="1600200"/>
            <a:ext cx="3557940" cy="42672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Placeholder 3"/>
          <p:cNvSpPr>
            <a:spLocks noGrp="1"/>
          </p:cNvSpPr>
          <p:nvPr>
            <p:ph type="body" sz="half" idx="2"/>
          </p:nvPr>
        </p:nvSpPr>
        <p:spPr>
          <a:xfrm>
            <a:off x="381000" y="2349500"/>
            <a:ext cx="3810000" cy="2755900"/>
          </a:xfrm>
        </p:spPr>
        <p:txBody>
          <a:bodyPr>
            <a:normAutofit fontScale="77500" lnSpcReduction="20000"/>
          </a:bodyPr>
          <a:lstStyle/>
          <a:p>
            <a:pPr algn="just"/>
            <a:r>
              <a:rPr lang="en-US" sz="2900" dirty="0" smtClean="0"/>
              <a:t>Figure: Oedema not  due to infarct because it does not maintain vascular territory.</a:t>
            </a:r>
          </a:p>
          <a:p>
            <a:pPr algn="just"/>
            <a:r>
              <a:rPr lang="en-US" sz="2900" dirty="0" smtClean="0"/>
              <a:t>So, my radiological diagnosis is </a:t>
            </a:r>
            <a:r>
              <a:rPr lang="en-US" sz="2900" b="1" dirty="0" smtClean="0">
                <a:solidFill>
                  <a:srgbClr val="FF0000"/>
                </a:solidFill>
              </a:rPr>
              <a:t>vasogenic edema </a:t>
            </a:r>
            <a:r>
              <a:rPr lang="en-US" sz="2900" dirty="0" smtClean="0"/>
              <a:t>of both cerebral hemispheres.</a:t>
            </a:r>
          </a:p>
          <a:p>
            <a:pPr algn="just"/>
            <a:endParaRPr lang="en-US" sz="2400" dirty="0" smtClean="0"/>
          </a:p>
          <a:p>
            <a:pPr algn="just"/>
            <a:r>
              <a:rPr lang="en-US" sz="2400" dirty="0" smtClean="0"/>
              <a:t> </a:t>
            </a:r>
          </a:p>
        </p:txBody>
      </p:sp>
      <p:pic>
        <p:nvPicPr>
          <p:cNvPr id="116740" name="Content Placeholder 8" descr="DSC06546.jpg"/>
          <p:cNvPicPr>
            <a:picLocks noGrp="1" noChangeAspect="1"/>
          </p:cNvPicPr>
          <p:nvPr>
            <p:ph idx="1"/>
          </p:nvPr>
        </p:nvPicPr>
        <p:blipFill>
          <a:blip r:embed="rId2" cstate="print"/>
          <a:srcRect l="7556" t="3662" b="9113"/>
          <a:stretch>
            <a:fillRect/>
          </a:stretch>
        </p:blipFill>
        <p:spPr>
          <a:xfrm>
            <a:off x="4724400" y="1219200"/>
            <a:ext cx="3581400" cy="4504412"/>
          </a:xfrm>
        </p:spPr>
      </p:pic>
      <p:sp>
        <p:nvSpPr>
          <p:cNvPr id="4" name="Rectangle 3"/>
          <p:cNvSpPr/>
          <p:nvPr/>
        </p:nvSpPr>
        <p:spPr>
          <a:xfrm>
            <a:off x="609600" y="533400"/>
            <a:ext cx="3515771" cy="646331"/>
          </a:xfrm>
          <a:prstGeom prst="rect">
            <a:avLst/>
          </a:prstGeom>
        </p:spPr>
        <p:txBody>
          <a:bodyPr wrap="none">
            <a:spAutoFit/>
          </a:bodyPr>
          <a:lstStyle/>
          <a:p>
            <a:r>
              <a:rPr lang="en-US" sz="3600" b="1" dirty="0" smtClean="0">
                <a:solidFill>
                  <a:srgbClr val="0070C0"/>
                </a:solidFill>
              </a:rPr>
              <a:t>Vasogenic edema</a:t>
            </a:r>
            <a:endParaRPr lang="en-US" sz="3600"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533400"/>
          </a:xfrm>
        </p:spPr>
        <p:txBody>
          <a:bodyPr>
            <a:normAutofit fontScale="90000"/>
          </a:bodyPr>
          <a:lstStyle/>
          <a:p>
            <a:r>
              <a:rPr lang="en-US" b="1" dirty="0" smtClean="0">
                <a:latin typeface="Arial Narrow"/>
                <a:ea typeface="Times New Roman"/>
                <a:cs typeface="Times New Roman"/>
              </a:rPr>
              <a:t> </a:t>
            </a:r>
            <a:br>
              <a:rPr lang="en-US" b="1" dirty="0" smtClean="0">
                <a:latin typeface="Arial Narrow"/>
                <a:ea typeface="Times New Roman"/>
                <a:cs typeface="Times New Roman"/>
              </a:rPr>
            </a:br>
            <a:r>
              <a:rPr lang="en-US" sz="3100" b="1" dirty="0" smtClean="0">
                <a:solidFill>
                  <a:srgbClr val="0070C0"/>
                </a:solidFill>
                <a:ea typeface="Times New Roman"/>
                <a:cs typeface="Times New Roman"/>
              </a:rPr>
              <a:t>Differentiation of  Cytotoxic </a:t>
            </a:r>
            <a:r>
              <a:rPr lang="en-US" sz="3100" b="1" dirty="0" err="1" smtClean="0">
                <a:solidFill>
                  <a:srgbClr val="0070C0"/>
                </a:solidFill>
                <a:ea typeface="Times New Roman"/>
                <a:cs typeface="Times New Roman"/>
              </a:rPr>
              <a:t>vs</a:t>
            </a:r>
            <a:r>
              <a:rPr lang="en-US" sz="3100" b="1" dirty="0" smtClean="0">
                <a:solidFill>
                  <a:srgbClr val="0070C0"/>
                </a:solidFill>
                <a:ea typeface="Times New Roman"/>
                <a:cs typeface="Times New Roman"/>
              </a:rPr>
              <a:t> Vasogenic edema </a:t>
            </a:r>
            <a:r>
              <a:rPr lang="en-US" sz="3600" b="1" dirty="0" smtClean="0">
                <a:solidFill>
                  <a:srgbClr val="0070C0"/>
                </a:solidFill>
                <a:ea typeface="Times New Roman"/>
                <a:cs typeface="Times New Roman"/>
              </a:rPr>
              <a:t/>
            </a:r>
            <a:br>
              <a:rPr lang="en-US" sz="3600" b="1" dirty="0" smtClean="0">
                <a:solidFill>
                  <a:srgbClr val="0070C0"/>
                </a:solidFill>
                <a:ea typeface="Times New Roman"/>
                <a:cs typeface="Times New Roman"/>
              </a:rPr>
            </a:br>
            <a:endParaRPr lang="en-US" sz="3600" b="1" dirty="0">
              <a:solidFill>
                <a:srgbClr val="0070C0"/>
              </a:solidFill>
            </a:endParaRPr>
          </a:p>
        </p:txBody>
      </p:sp>
      <p:graphicFrame>
        <p:nvGraphicFramePr>
          <p:cNvPr id="7" name="Table 6"/>
          <p:cNvGraphicFramePr>
            <a:graphicFrameLocks noGrp="1"/>
          </p:cNvGraphicFramePr>
          <p:nvPr/>
        </p:nvGraphicFramePr>
        <p:xfrm>
          <a:off x="685800" y="1676400"/>
          <a:ext cx="7924800" cy="4066032"/>
        </p:xfrm>
        <a:graphic>
          <a:graphicData uri="http://schemas.openxmlformats.org/drawingml/2006/table">
            <a:tbl>
              <a:tblPr firstRow="1" bandRow="1">
                <a:tableStyleId>{5C22544A-7EE6-4342-B048-85BDC9FD1C3A}</a:tableStyleId>
              </a:tblPr>
              <a:tblGrid>
                <a:gridCol w="3276600"/>
                <a:gridCol w="4648200"/>
              </a:tblGrid>
              <a:tr h="370840">
                <a:tc>
                  <a:txBody>
                    <a:bodyPr/>
                    <a:lstStyle/>
                    <a:p>
                      <a:pPr marL="274320" marR="0" algn="just">
                        <a:lnSpc>
                          <a:spcPct val="115000"/>
                        </a:lnSpc>
                        <a:spcBef>
                          <a:spcPts val="0"/>
                        </a:spcBef>
                        <a:spcAft>
                          <a:spcPts val="0"/>
                        </a:spcAft>
                      </a:pPr>
                      <a:r>
                        <a:rPr lang="en-US" sz="2400" b="1" dirty="0" smtClean="0">
                          <a:solidFill>
                            <a:schemeClr val="tx1"/>
                          </a:solidFill>
                          <a:latin typeface="Arial Narrow"/>
                          <a:ea typeface="Times New Roman"/>
                          <a:cs typeface="Times New Roman"/>
                        </a:rPr>
                        <a:t>Cytotoxic </a:t>
                      </a:r>
                      <a:r>
                        <a:rPr lang="en-US" sz="2400" b="1" dirty="0">
                          <a:solidFill>
                            <a:schemeClr val="tx1"/>
                          </a:solidFill>
                          <a:latin typeface="Arial Narrow"/>
                          <a:ea typeface="Times New Roman"/>
                          <a:cs typeface="Times New Roman"/>
                        </a:rPr>
                        <a:t>edema </a:t>
                      </a:r>
                      <a:endParaRPr lang="en-US" sz="2400" dirty="0">
                        <a:solidFill>
                          <a:schemeClr val="tx1"/>
                        </a:solidFill>
                        <a:latin typeface="Calibri"/>
                        <a:ea typeface="Times New Roman"/>
                        <a:cs typeface="Times New Roman"/>
                      </a:endParaRPr>
                    </a:p>
                  </a:txBody>
                  <a:tcPr marL="68580" marR="68580" marT="0" marB="0"/>
                </a:tc>
                <a:tc>
                  <a:txBody>
                    <a:bodyPr/>
                    <a:lstStyle/>
                    <a:p>
                      <a:pPr marL="274320" marR="0" algn="just">
                        <a:lnSpc>
                          <a:spcPct val="115000"/>
                        </a:lnSpc>
                        <a:spcBef>
                          <a:spcPts val="0"/>
                        </a:spcBef>
                        <a:spcAft>
                          <a:spcPts val="0"/>
                        </a:spcAft>
                      </a:pPr>
                      <a:r>
                        <a:rPr lang="en-US" sz="2400" b="1" dirty="0">
                          <a:solidFill>
                            <a:schemeClr val="tx1"/>
                          </a:solidFill>
                          <a:latin typeface="Arial Narrow"/>
                          <a:ea typeface="Times New Roman"/>
                          <a:cs typeface="Times New Roman"/>
                        </a:rPr>
                        <a:t>Vasogenic edema</a:t>
                      </a:r>
                      <a:endParaRPr lang="en-US" sz="2400" dirty="0">
                        <a:solidFill>
                          <a:schemeClr val="tx1"/>
                        </a:solidFill>
                        <a:latin typeface="Calibri"/>
                        <a:ea typeface="Times New Roman"/>
                        <a:cs typeface="Times New Roman"/>
                      </a:endParaRPr>
                    </a:p>
                  </a:txBody>
                  <a:tcPr marL="68580" marR="68580" marT="0" marB="0"/>
                </a:tc>
              </a:tr>
              <a:tr h="370840">
                <a:tc>
                  <a:txBody>
                    <a:bodyPr/>
                    <a:lstStyle/>
                    <a:p>
                      <a:pPr marL="342900" marR="0" lvl="0" indent="-342900" algn="just">
                        <a:lnSpc>
                          <a:spcPct val="115000"/>
                        </a:lnSpc>
                        <a:spcBef>
                          <a:spcPts val="0"/>
                        </a:spcBef>
                        <a:spcAft>
                          <a:spcPts val="0"/>
                        </a:spcAft>
                        <a:buFont typeface="+mj-lt"/>
                        <a:buAutoNum type="arabicPeriod"/>
                      </a:pPr>
                      <a:r>
                        <a:rPr lang="en-US" sz="1600" dirty="0">
                          <a:latin typeface="Arial Narrow"/>
                          <a:ea typeface="Times New Roman"/>
                        </a:rPr>
                        <a:t>Present  in ischemia infarct </a:t>
                      </a:r>
                      <a:endParaRPr lang="en-US" sz="1600" dirty="0">
                        <a:latin typeface="Times New Roman"/>
                        <a:ea typeface="Times New Roman"/>
                      </a:endParaRPr>
                    </a:p>
                  </a:txBody>
                  <a:tcPr marL="68580" marR="68580" marT="0" marB="0"/>
                </a:tc>
                <a:tc>
                  <a:txBody>
                    <a:bodyPr/>
                    <a:lstStyle/>
                    <a:p>
                      <a:pPr marL="342900" marR="0" lvl="0" indent="-342900" algn="just">
                        <a:lnSpc>
                          <a:spcPct val="115000"/>
                        </a:lnSpc>
                        <a:spcBef>
                          <a:spcPts val="0"/>
                        </a:spcBef>
                        <a:spcAft>
                          <a:spcPts val="0"/>
                        </a:spcAft>
                        <a:buFont typeface="+mj-lt"/>
                        <a:buAutoNum type="arabicPeriod"/>
                      </a:pPr>
                      <a:r>
                        <a:rPr lang="en-US" sz="1600" dirty="0">
                          <a:latin typeface="Arial Narrow"/>
                          <a:ea typeface="Times New Roman"/>
                        </a:rPr>
                        <a:t>Present in around bleed, infective or inflammatory lesion like </a:t>
                      </a:r>
                      <a:r>
                        <a:rPr lang="en-US" sz="1600" dirty="0" err="1">
                          <a:latin typeface="Arial Narrow"/>
                          <a:ea typeface="Times New Roman"/>
                        </a:rPr>
                        <a:t>granuloma</a:t>
                      </a:r>
                      <a:r>
                        <a:rPr lang="en-US" sz="1600" dirty="0">
                          <a:latin typeface="Arial Narrow"/>
                          <a:ea typeface="Times New Roman"/>
                        </a:rPr>
                        <a:t> abscess, tumour, and acute hypertensive encephalopathy. </a:t>
                      </a:r>
                      <a:endParaRPr lang="en-US" sz="1600" dirty="0">
                        <a:latin typeface="Times New Roman"/>
                        <a:ea typeface="Times New Roman"/>
                      </a:endParaRPr>
                    </a:p>
                  </a:txBody>
                  <a:tcPr marL="68580" marR="68580" marT="0" marB="0"/>
                </a:tc>
              </a:tr>
              <a:tr h="370840">
                <a:tc>
                  <a:txBody>
                    <a:bodyPr/>
                    <a:lstStyle/>
                    <a:p>
                      <a:pPr marL="342900" marR="0" lvl="0" indent="-342900" algn="just">
                        <a:lnSpc>
                          <a:spcPct val="115000"/>
                        </a:lnSpc>
                        <a:spcBef>
                          <a:spcPts val="0"/>
                        </a:spcBef>
                        <a:spcAft>
                          <a:spcPts val="0"/>
                        </a:spcAft>
                        <a:buFont typeface="+mj-lt"/>
                        <a:buNone/>
                      </a:pPr>
                      <a:r>
                        <a:rPr lang="en-US" sz="1600" dirty="0" smtClean="0">
                          <a:latin typeface="Arial Narrow"/>
                          <a:ea typeface="Times New Roman"/>
                        </a:rPr>
                        <a:t>2.</a:t>
                      </a:r>
                      <a:r>
                        <a:rPr lang="en-US" sz="1600" baseline="0" dirty="0" smtClean="0">
                          <a:latin typeface="Arial Narrow"/>
                          <a:ea typeface="Times New Roman"/>
                        </a:rPr>
                        <a:t> </a:t>
                      </a:r>
                      <a:r>
                        <a:rPr lang="en-US" sz="1600" dirty="0" smtClean="0">
                          <a:latin typeface="Arial Narrow"/>
                          <a:ea typeface="Times New Roman"/>
                        </a:rPr>
                        <a:t>It </a:t>
                      </a:r>
                      <a:r>
                        <a:rPr lang="en-US" sz="1600" dirty="0">
                          <a:latin typeface="Arial Narrow"/>
                          <a:ea typeface="Times New Roman"/>
                        </a:rPr>
                        <a:t>is seen  as an abnormal area of uniform low attenuation or abnormal signal intensity, </a:t>
                      </a:r>
                      <a:endParaRPr lang="en-US" sz="1600" dirty="0">
                        <a:latin typeface="Times New Roman"/>
                        <a:ea typeface="Times New Roman"/>
                      </a:endParaRPr>
                    </a:p>
                  </a:txBody>
                  <a:tcPr marL="68580" marR="68580" marT="0" marB="0"/>
                </a:tc>
                <a:tc>
                  <a:txBody>
                    <a:bodyPr/>
                    <a:lstStyle/>
                    <a:p>
                      <a:pPr marL="342900" marR="0" lvl="0" indent="-342900" algn="just">
                        <a:lnSpc>
                          <a:spcPct val="115000"/>
                        </a:lnSpc>
                        <a:spcBef>
                          <a:spcPts val="0"/>
                        </a:spcBef>
                        <a:spcAft>
                          <a:spcPts val="0"/>
                        </a:spcAft>
                        <a:buFont typeface="+mj-lt"/>
                        <a:buNone/>
                      </a:pPr>
                      <a:r>
                        <a:rPr lang="en-US" sz="1600" dirty="0" smtClean="0">
                          <a:latin typeface="Arial Narrow"/>
                          <a:ea typeface="Times New Roman"/>
                        </a:rPr>
                        <a:t>2. It </a:t>
                      </a:r>
                      <a:r>
                        <a:rPr lang="en-US" sz="1600" dirty="0">
                          <a:latin typeface="Arial Narrow"/>
                          <a:ea typeface="Times New Roman"/>
                        </a:rPr>
                        <a:t>is seen as an abnormal area of low attenuation or abnormal signal intensity confined to white matter around the lesion, with finger like projections extending in sub cortical white matter. </a:t>
                      </a:r>
                      <a:endParaRPr lang="en-US" sz="1600" dirty="0">
                        <a:latin typeface="Times New Roman"/>
                        <a:ea typeface="Times New Roman"/>
                      </a:endParaRPr>
                    </a:p>
                  </a:txBody>
                  <a:tcPr marL="68580" marR="68580" marT="0" marB="0"/>
                </a:tc>
              </a:tr>
              <a:tr h="370840">
                <a:tc>
                  <a:txBody>
                    <a:bodyPr/>
                    <a:lstStyle/>
                    <a:p>
                      <a:pPr marL="342900" marR="0" lvl="0" indent="-342900" algn="just">
                        <a:lnSpc>
                          <a:spcPct val="115000"/>
                        </a:lnSpc>
                        <a:spcBef>
                          <a:spcPts val="0"/>
                        </a:spcBef>
                        <a:spcAft>
                          <a:spcPts val="0"/>
                        </a:spcAft>
                        <a:buFont typeface="+mj-lt"/>
                        <a:buNone/>
                      </a:pPr>
                      <a:r>
                        <a:rPr lang="en-US" sz="1600" dirty="0" smtClean="0">
                          <a:latin typeface="Arial Narrow"/>
                          <a:ea typeface="Times New Roman"/>
                        </a:rPr>
                        <a:t>3. The </a:t>
                      </a:r>
                      <a:r>
                        <a:rPr lang="en-US" sz="1600" dirty="0">
                          <a:latin typeface="Arial Narrow"/>
                          <a:ea typeface="Times New Roman"/>
                        </a:rPr>
                        <a:t>area of involvement corresponds to particular vascular territory, </a:t>
                      </a:r>
                      <a:endParaRPr lang="en-US" sz="1600" dirty="0">
                        <a:latin typeface="Times New Roman"/>
                        <a:ea typeface="Times New Roman"/>
                      </a:endParaRPr>
                    </a:p>
                  </a:txBody>
                  <a:tcPr marL="68580" marR="68580" marT="0" marB="0"/>
                </a:tc>
                <a:tc>
                  <a:txBody>
                    <a:bodyPr/>
                    <a:lstStyle/>
                    <a:p>
                      <a:pPr marL="342900" marR="0" lvl="0" indent="-342900" algn="just">
                        <a:lnSpc>
                          <a:spcPct val="115000"/>
                        </a:lnSpc>
                        <a:spcBef>
                          <a:spcPts val="0"/>
                        </a:spcBef>
                        <a:spcAft>
                          <a:spcPts val="0"/>
                        </a:spcAft>
                        <a:buFont typeface="+mj-lt"/>
                        <a:buNone/>
                      </a:pPr>
                      <a:r>
                        <a:rPr lang="en-US" sz="1600" dirty="0" smtClean="0">
                          <a:latin typeface="Arial Narrow"/>
                          <a:ea typeface="Times New Roman"/>
                        </a:rPr>
                        <a:t>3. It </a:t>
                      </a:r>
                      <a:r>
                        <a:rPr lang="en-US" sz="1600" dirty="0">
                          <a:latin typeface="Arial Narrow"/>
                          <a:ea typeface="Times New Roman"/>
                        </a:rPr>
                        <a:t>spares overlying adjacent cortical grey matter.  </a:t>
                      </a:r>
                      <a:endParaRPr lang="en-US" sz="1600" dirty="0">
                        <a:latin typeface="Times New Roman"/>
                        <a:ea typeface="Times New Roman"/>
                      </a:endParaRPr>
                    </a:p>
                  </a:txBody>
                  <a:tcPr marL="68580" marR="68580" marT="0" marB="0"/>
                </a:tc>
              </a:tr>
              <a:tr h="370840">
                <a:tc>
                  <a:txBody>
                    <a:bodyPr/>
                    <a:lstStyle/>
                    <a:p>
                      <a:pPr marL="342900" marR="0" lvl="0" indent="-342900" algn="just">
                        <a:lnSpc>
                          <a:spcPct val="115000"/>
                        </a:lnSpc>
                        <a:spcBef>
                          <a:spcPts val="0"/>
                        </a:spcBef>
                        <a:spcAft>
                          <a:spcPts val="0"/>
                        </a:spcAft>
                        <a:buFont typeface="+mj-lt"/>
                        <a:buNone/>
                      </a:pPr>
                      <a:r>
                        <a:rPr lang="en-US" sz="1600" dirty="0" smtClean="0">
                          <a:latin typeface="Arial Narrow"/>
                          <a:ea typeface="Times New Roman"/>
                        </a:rPr>
                        <a:t>4. It </a:t>
                      </a:r>
                      <a:r>
                        <a:rPr lang="en-US" sz="1600" dirty="0">
                          <a:latin typeface="Arial Narrow"/>
                          <a:ea typeface="Times New Roman"/>
                        </a:rPr>
                        <a:t>involves cortical grey as well white matter</a:t>
                      </a:r>
                      <a:endParaRPr lang="en-US" sz="1600" dirty="0">
                        <a:latin typeface="Times New Roman"/>
                        <a:ea typeface="Times New Roman"/>
                      </a:endParaRPr>
                    </a:p>
                  </a:txBody>
                  <a:tcPr marL="68580" marR="68580" marT="0" marB="0"/>
                </a:tc>
                <a:tc>
                  <a:txBody>
                    <a:bodyPr/>
                    <a:lstStyle/>
                    <a:p>
                      <a:pPr marL="342900" marR="0" lvl="0" indent="-342900" algn="just">
                        <a:spcBef>
                          <a:spcPts val="0"/>
                        </a:spcBef>
                        <a:spcAft>
                          <a:spcPts val="0"/>
                        </a:spcAft>
                        <a:buFont typeface="+mj-lt"/>
                        <a:buNone/>
                      </a:pPr>
                      <a:r>
                        <a:rPr lang="en-US" sz="1600" dirty="0" smtClean="0">
                          <a:latin typeface="Arial Narrow"/>
                          <a:ea typeface="Times New Roman"/>
                        </a:rPr>
                        <a:t>4. Involves </a:t>
                      </a:r>
                      <a:r>
                        <a:rPr lang="en-US" sz="1600" dirty="0">
                          <a:latin typeface="Arial Narrow"/>
                          <a:ea typeface="Times New Roman"/>
                        </a:rPr>
                        <a:t>only the white matter</a:t>
                      </a:r>
                      <a:endParaRPr lang="en-US" sz="1600" dirty="0">
                        <a:latin typeface="Times New Roman"/>
                        <a:ea typeface="Times New Roman"/>
                      </a:endParaRPr>
                    </a:p>
                  </a:txBody>
                  <a:tcPr marL="68580" marR="68580" marT="0" marB="0"/>
                </a:tc>
              </a:tr>
              <a:tr h="370840">
                <a:tc>
                  <a:txBody>
                    <a:bodyPr/>
                    <a:lstStyle/>
                    <a:p>
                      <a:pPr marL="342900" marR="0" lvl="0" indent="-342900" algn="just">
                        <a:lnSpc>
                          <a:spcPct val="115000"/>
                        </a:lnSpc>
                        <a:spcBef>
                          <a:spcPts val="0"/>
                        </a:spcBef>
                        <a:spcAft>
                          <a:spcPts val="0"/>
                        </a:spcAft>
                        <a:buFont typeface="+mj-lt"/>
                        <a:buNone/>
                      </a:pPr>
                      <a:r>
                        <a:rPr lang="en-US" sz="1600" dirty="0" smtClean="0">
                          <a:latin typeface="Arial Narrow"/>
                          <a:ea typeface="Times New Roman"/>
                        </a:rPr>
                        <a:t>5. It </a:t>
                      </a:r>
                      <a:r>
                        <a:rPr lang="en-US" sz="1600" dirty="0">
                          <a:latin typeface="Arial Narrow"/>
                          <a:ea typeface="Times New Roman"/>
                        </a:rPr>
                        <a:t>losses of normal grey white matter interphase</a:t>
                      </a:r>
                      <a:endParaRPr lang="en-US" sz="1600" dirty="0">
                        <a:latin typeface="Times New Roman"/>
                        <a:ea typeface="Times New Roman"/>
                      </a:endParaRPr>
                    </a:p>
                  </a:txBody>
                  <a:tcPr marL="68580" marR="68580" marT="0" marB="0"/>
                </a:tc>
                <a:tc>
                  <a:txBody>
                    <a:bodyPr/>
                    <a:lstStyle/>
                    <a:p>
                      <a:pPr marL="342900" marR="0" lvl="0" indent="-342900" algn="just">
                        <a:lnSpc>
                          <a:spcPct val="115000"/>
                        </a:lnSpc>
                        <a:spcBef>
                          <a:spcPts val="0"/>
                        </a:spcBef>
                        <a:spcAft>
                          <a:spcPts val="0"/>
                        </a:spcAft>
                        <a:buFont typeface="+mj-lt"/>
                        <a:buNone/>
                      </a:pPr>
                      <a:r>
                        <a:rPr lang="en-US" sz="1600" dirty="0" smtClean="0">
                          <a:latin typeface="Arial Narrow"/>
                          <a:ea typeface="Times New Roman"/>
                        </a:rPr>
                        <a:t>5. Grey </a:t>
                      </a:r>
                      <a:r>
                        <a:rPr lang="en-US" sz="1600" dirty="0">
                          <a:latin typeface="Arial Narrow"/>
                          <a:ea typeface="Times New Roman"/>
                        </a:rPr>
                        <a:t>white matter interphase is pronounced instead of loss.</a:t>
                      </a:r>
                      <a:endParaRPr lang="en-US" sz="1600" dirty="0">
                        <a:latin typeface="Times New Roman"/>
                        <a:ea typeface="Times New Roman"/>
                      </a:endParaRPr>
                    </a:p>
                  </a:txBody>
                  <a:tcPr marL="68580" marR="68580" marT="0" marB="0"/>
                </a:tc>
              </a:tr>
            </a:tbl>
          </a:graphicData>
        </a:graphic>
      </p:graphicFrame>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rgbClr val="0070C0"/>
                </a:solidFill>
              </a:rPr>
              <a:t>Interstitial edema</a:t>
            </a:r>
            <a:endParaRPr lang="en-US" b="1" dirty="0">
              <a:solidFill>
                <a:srgbClr val="0070C0"/>
              </a:solidFill>
            </a:endParaRPr>
          </a:p>
        </p:txBody>
      </p:sp>
      <p:pic>
        <p:nvPicPr>
          <p:cNvPr id="131074" name="Picture 2"/>
          <p:cNvPicPr>
            <a:picLocks noChangeAspect="1" noChangeArrowheads="1"/>
          </p:cNvPicPr>
          <p:nvPr/>
        </p:nvPicPr>
        <p:blipFill>
          <a:blip r:embed="rId2"/>
          <a:srcRect/>
          <a:stretch>
            <a:fillRect/>
          </a:stretch>
        </p:blipFill>
        <p:spPr bwMode="auto">
          <a:xfrm>
            <a:off x="1676400" y="1752600"/>
            <a:ext cx="5219700" cy="2752725"/>
          </a:xfrm>
          <a:prstGeom prst="rect">
            <a:avLst/>
          </a:prstGeom>
          <a:noFill/>
          <a:ln w="9525">
            <a:noFill/>
            <a:miter lim="800000"/>
            <a:headEnd/>
            <a:tailEnd/>
          </a:ln>
          <a:effectLst/>
        </p:spPr>
      </p:pic>
      <p:sp>
        <p:nvSpPr>
          <p:cNvPr id="8" name="Rectangle 7"/>
          <p:cNvSpPr/>
          <p:nvPr/>
        </p:nvSpPr>
        <p:spPr>
          <a:xfrm>
            <a:off x="1676400" y="4648200"/>
            <a:ext cx="5105400" cy="1477328"/>
          </a:xfrm>
          <a:prstGeom prst="rect">
            <a:avLst/>
          </a:prstGeom>
        </p:spPr>
        <p:txBody>
          <a:bodyPr wrap="square">
            <a:spAutoFit/>
          </a:bodyPr>
          <a:lstStyle/>
          <a:p>
            <a:r>
              <a:rPr lang="en-US" dirty="0" smtClean="0"/>
              <a:t>Figure:  CT  (</a:t>
            </a:r>
            <a:r>
              <a:rPr lang="en-US" dirty="0" err="1" smtClean="0"/>
              <a:t>a&amp;b</a:t>
            </a:r>
            <a:r>
              <a:rPr lang="en-US" dirty="0" smtClean="0"/>
              <a:t>)showed diffuse ventriculomegaly with fluid level, suggesting hydrocephalus  .CT showed multifocal low attenuation in periventricular white matter due to  </a:t>
            </a:r>
            <a:r>
              <a:rPr lang="en-US" dirty="0" err="1" smtClean="0"/>
              <a:t>transependymal</a:t>
            </a:r>
            <a:r>
              <a:rPr lang="en-US" dirty="0" smtClean="0"/>
              <a:t> flow  of CSF suggesting interstitial edema (white arrows).</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solidFill>
                  <a:srgbClr val="0070C0"/>
                </a:solidFill>
              </a:rPr>
              <a:t/>
            </a:r>
            <a:br>
              <a:rPr lang="en-US" b="1" dirty="0" smtClean="0">
                <a:solidFill>
                  <a:srgbClr val="0070C0"/>
                </a:solidFill>
              </a:rPr>
            </a:br>
            <a:r>
              <a:rPr lang="en-US" b="1" dirty="0" smtClean="0">
                <a:solidFill>
                  <a:srgbClr val="0070C0"/>
                </a:solidFill>
              </a:rPr>
              <a:t>Osmotic edema</a:t>
            </a:r>
            <a:r>
              <a:rPr lang="en-US" dirty="0" smtClean="0">
                <a:solidFill>
                  <a:srgbClr val="0070C0"/>
                </a:solidFill>
              </a:rPr>
              <a:t/>
            </a:r>
            <a:br>
              <a:rPr lang="en-US" dirty="0" smtClean="0">
                <a:solidFill>
                  <a:srgbClr val="0070C0"/>
                </a:solidFill>
              </a:rPr>
            </a:br>
            <a:endParaRPr lang="en-US" dirty="0">
              <a:solidFill>
                <a:srgbClr val="0070C0"/>
              </a:solidFill>
            </a:endParaRPr>
          </a:p>
        </p:txBody>
      </p:sp>
      <p:pic>
        <p:nvPicPr>
          <p:cNvPr id="132098" name="Picture 2"/>
          <p:cNvPicPr>
            <a:picLocks noChangeAspect="1" noChangeArrowheads="1"/>
          </p:cNvPicPr>
          <p:nvPr/>
        </p:nvPicPr>
        <p:blipFill>
          <a:blip r:embed="rId2" cstate="print"/>
          <a:srcRect l="4525" r="2716"/>
          <a:stretch>
            <a:fillRect/>
          </a:stretch>
        </p:blipFill>
        <p:spPr bwMode="auto">
          <a:xfrm>
            <a:off x="1143000" y="2057400"/>
            <a:ext cx="3124200" cy="3617434"/>
          </a:xfrm>
          <a:prstGeom prst="rect">
            <a:avLst/>
          </a:prstGeom>
          <a:noFill/>
          <a:ln w="9525">
            <a:noFill/>
            <a:miter lim="800000"/>
            <a:headEnd/>
            <a:tailEnd/>
          </a:ln>
          <a:effectLst/>
        </p:spPr>
      </p:pic>
      <p:sp>
        <p:nvSpPr>
          <p:cNvPr id="8" name="Rectangle 7"/>
          <p:cNvSpPr/>
          <p:nvPr/>
        </p:nvSpPr>
        <p:spPr>
          <a:xfrm>
            <a:off x="4724400" y="2514600"/>
            <a:ext cx="3048000" cy="2554545"/>
          </a:xfrm>
          <a:prstGeom prst="rect">
            <a:avLst/>
          </a:prstGeom>
        </p:spPr>
        <p:txBody>
          <a:bodyPr wrap="square">
            <a:spAutoFit/>
          </a:bodyPr>
          <a:lstStyle/>
          <a:p>
            <a:pPr algn="just"/>
            <a:r>
              <a:rPr lang="en-US" sz="2000" dirty="0" smtClean="0"/>
              <a:t>Figure : CT head showing the ventricles are slit like (red arrow) and the cortical </a:t>
            </a:r>
            <a:r>
              <a:rPr lang="en-US" sz="2000" dirty="0" err="1" smtClean="0"/>
              <a:t>sulci</a:t>
            </a:r>
            <a:r>
              <a:rPr lang="en-US" sz="2000" dirty="0" smtClean="0"/>
              <a:t> are diffusely absent (blue arrow), consistent with diffuse cerebral edema suggesting osmotic edema.</a:t>
            </a:r>
            <a:endParaRPr lang="en-US" sz="2000" dirty="0"/>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8229600" cy="1143000"/>
          </a:xfrm>
        </p:spPr>
        <p:txBody>
          <a:bodyPr/>
          <a:lstStyle/>
          <a:p>
            <a:r>
              <a:rPr lang="en-US" b="1" dirty="0" smtClean="0">
                <a:solidFill>
                  <a:srgbClr val="0070C0"/>
                </a:solidFill>
              </a:rPr>
              <a:t>E. Hydrocephalus</a:t>
            </a:r>
            <a:endParaRPr lang="en-US" dirty="0">
              <a:solidFill>
                <a:srgbClr val="0070C0"/>
              </a:solidFill>
            </a:endParaRPr>
          </a:p>
        </p:txBody>
      </p:sp>
      <p:pic>
        <p:nvPicPr>
          <p:cNvPr id="3"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2057400" y="5181600"/>
            <a:ext cx="4800600" cy="762000"/>
          </a:xfrm>
        </p:spPr>
        <p:txBody>
          <a:bodyPr>
            <a:normAutofit/>
          </a:bodyPr>
          <a:lstStyle/>
          <a:p>
            <a:r>
              <a:rPr lang="en-US" sz="2400" dirty="0" smtClean="0"/>
              <a:t>Figure: Baby with hydrocephalus</a:t>
            </a:r>
          </a:p>
        </p:txBody>
      </p:sp>
      <p:pic>
        <p:nvPicPr>
          <p:cNvPr id="130051" name="Content Placeholder 3" descr="Picture 002.jpg"/>
          <p:cNvPicPr>
            <a:picLocks noGrp="1" noChangeAspect="1"/>
          </p:cNvPicPr>
          <p:nvPr>
            <p:ph idx="1"/>
          </p:nvPr>
        </p:nvPicPr>
        <p:blipFill>
          <a:blip r:embed="rId2" cstate="print">
            <a:lum bright="-10000" contrast="-20000"/>
          </a:blip>
          <a:srcRect l="7352" b="5882"/>
          <a:stretch>
            <a:fillRect/>
          </a:stretch>
        </p:blipFill>
        <p:spPr>
          <a:xfrm>
            <a:off x="2209800" y="1447800"/>
            <a:ext cx="4648200" cy="3657600"/>
          </a:xfrm>
        </p:spPr>
      </p:pic>
      <p:sp>
        <p:nvSpPr>
          <p:cNvPr id="4" name="Rectangle 3"/>
          <p:cNvSpPr/>
          <p:nvPr/>
        </p:nvSpPr>
        <p:spPr>
          <a:xfrm>
            <a:off x="2819400" y="228600"/>
            <a:ext cx="3359381" cy="707886"/>
          </a:xfrm>
          <a:prstGeom prst="rect">
            <a:avLst/>
          </a:prstGeom>
        </p:spPr>
        <p:txBody>
          <a:bodyPr wrap="none">
            <a:spAutoFit/>
          </a:bodyPr>
          <a:lstStyle/>
          <a:p>
            <a:r>
              <a:rPr lang="en-US" sz="4000" b="1" dirty="0" smtClean="0">
                <a:solidFill>
                  <a:srgbClr val="0070C0"/>
                </a:solidFill>
              </a:rPr>
              <a:t>Hydrocephalus</a:t>
            </a:r>
            <a:endParaRPr lang="en-US" sz="4000" b="1"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2"/>
          <p:cNvPicPr>
            <a:picLocks noGrp="1" noChangeAspect="1" noChangeArrowheads="1"/>
          </p:cNvPicPr>
          <p:nvPr>
            <p:ph idx="1"/>
          </p:nvPr>
        </p:nvPicPr>
        <p:blipFill>
          <a:blip r:embed="rId2">
            <a:lum bright="-20000" contrast="40000"/>
          </a:blip>
          <a:srcRect l="70319" t="21591" b="22727"/>
          <a:stretch>
            <a:fillRect/>
          </a:stretch>
        </p:blipFill>
        <p:spPr>
          <a:xfrm>
            <a:off x="5029200" y="1676400"/>
            <a:ext cx="2895600" cy="4120056"/>
          </a:xfrm>
          <a:noFill/>
        </p:spPr>
      </p:pic>
      <p:pic>
        <p:nvPicPr>
          <p:cNvPr id="4" name="Picture 2"/>
          <p:cNvPicPr>
            <a:picLocks noChangeAspect="1" noChangeArrowheads="1"/>
          </p:cNvPicPr>
          <p:nvPr/>
        </p:nvPicPr>
        <p:blipFill>
          <a:blip r:embed="rId2">
            <a:lum bright="-20000"/>
          </a:blip>
          <a:srcRect l="782" t="1136" r="31788" b="3409"/>
          <a:stretch>
            <a:fillRect/>
          </a:stretch>
        </p:blipFill>
        <p:spPr>
          <a:xfrm>
            <a:off x="914400" y="1600200"/>
            <a:ext cx="3657600" cy="4389120"/>
          </a:xfrm>
          <a:prstGeom prst="rect">
            <a:avLst/>
          </a:prstGeom>
          <a:noFill/>
        </p:spPr>
      </p:pic>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457200" y="228600"/>
            <a:ext cx="8229600" cy="792163"/>
          </a:xfrm>
        </p:spPr>
        <p:txBody>
          <a:bodyPr>
            <a:normAutofit/>
          </a:bodyPr>
          <a:lstStyle/>
          <a:p>
            <a:r>
              <a:rPr lang="en-US" sz="4000" b="1" dirty="0" smtClean="0">
                <a:solidFill>
                  <a:srgbClr val="0070C0"/>
                </a:solidFill>
              </a:rPr>
              <a:t>Communicating hydrocephalus</a:t>
            </a:r>
          </a:p>
        </p:txBody>
      </p:sp>
      <p:pic>
        <p:nvPicPr>
          <p:cNvPr id="129027" name="Content Placeholder 5" descr="2008-5-31 016.jpg"/>
          <p:cNvPicPr>
            <a:picLocks noGrp="1" noChangeAspect="1"/>
          </p:cNvPicPr>
          <p:nvPr>
            <p:ph idx="1"/>
          </p:nvPr>
        </p:nvPicPr>
        <p:blipFill>
          <a:blip r:embed="rId2" cstate="print"/>
          <a:srcRect/>
          <a:stretch>
            <a:fillRect/>
          </a:stretch>
        </p:blipFill>
        <p:spPr>
          <a:xfrm>
            <a:off x="1447800" y="1143000"/>
            <a:ext cx="6172199" cy="4628807"/>
          </a:xfrm>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4000" b="1" dirty="0" smtClean="0">
                <a:solidFill>
                  <a:srgbClr val="0070C0"/>
                </a:solidFill>
              </a:rPr>
              <a:t>Communicating hydrocephalus </a:t>
            </a:r>
          </a:p>
        </p:txBody>
      </p:sp>
      <p:pic>
        <p:nvPicPr>
          <p:cNvPr id="164866" name="Picture 2"/>
          <p:cNvPicPr>
            <a:picLocks noGrp="1" noChangeAspect="1" noChangeArrowheads="1"/>
          </p:cNvPicPr>
          <p:nvPr>
            <p:ph idx="1"/>
          </p:nvPr>
        </p:nvPicPr>
        <p:blipFill>
          <a:blip r:embed="rId2"/>
          <a:srcRect/>
          <a:stretch>
            <a:fillRect/>
          </a:stretch>
        </p:blipFill>
        <p:spPr>
          <a:xfrm>
            <a:off x="685801" y="1524000"/>
            <a:ext cx="3531870" cy="4114800"/>
          </a:xfrm>
          <a:noFill/>
        </p:spPr>
      </p:pic>
      <p:pic>
        <p:nvPicPr>
          <p:cNvPr id="164867" name="Picture 3"/>
          <p:cNvPicPr>
            <a:picLocks noChangeAspect="1" noChangeArrowheads="1"/>
          </p:cNvPicPr>
          <p:nvPr/>
        </p:nvPicPr>
        <p:blipFill>
          <a:blip r:embed="rId3"/>
          <a:srcRect/>
          <a:stretch>
            <a:fillRect/>
          </a:stretch>
        </p:blipFill>
        <p:spPr bwMode="auto">
          <a:xfrm>
            <a:off x="4419600" y="1524000"/>
            <a:ext cx="3654522" cy="41148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box(in)">
                                      <p:cBhvr>
                                        <p:cTn id="7" dur="500"/>
                                        <p:tgtEl>
                                          <p:spTgt spid="164866"/>
                                        </p:tgtEl>
                                      </p:cBhvr>
                                    </p:animEffect>
                                  </p:childTnLst>
                                </p:cTn>
                              </p:par>
                              <p:par>
                                <p:cTn id="8" presetID="4" presetClass="entr" presetSubtype="16" fill="hold" nodeType="withEffect">
                                  <p:stCondLst>
                                    <p:cond delay="0"/>
                                  </p:stCondLst>
                                  <p:childTnLst>
                                    <p:set>
                                      <p:cBhvr>
                                        <p:cTn id="9" dur="1" fill="hold">
                                          <p:stCondLst>
                                            <p:cond delay="0"/>
                                          </p:stCondLst>
                                        </p:cTn>
                                        <p:tgtEl>
                                          <p:spTgt spid="164867"/>
                                        </p:tgtEl>
                                        <p:attrNameLst>
                                          <p:attrName>style.visibility</p:attrName>
                                        </p:attrNameLst>
                                      </p:cBhvr>
                                      <p:to>
                                        <p:strVal val="visible"/>
                                      </p:to>
                                    </p:set>
                                    <p:animEffect transition="in" filter="box(in)">
                                      <p:cBhvr>
                                        <p:cTn id="10" dur="500"/>
                                        <p:tgtEl>
                                          <p:spTgt spid="16486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0070C0"/>
                </a:solidFill>
              </a:rPr>
              <a:t>Obstructive hydrocephalus due to cerebral aqueduct obstruction</a:t>
            </a:r>
          </a:p>
        </p:txBody>
      </p:sp>
      <p:pic>
        <p:nvPicPr>
          <p:cNvPr id="165890" name="Picture 2" descr="D:\New 1\11.jpg"/>
          <p:cNvPicPr>
            <a:picLocks noGrp="1" noChangeAspect="1" noChangeArrowheads="1"/>
          </p:cNvPicPr>
          <p:nvPr>
            <p:ph idx="1"/>
          </p:nvPr>
        </p:nvPicPr>
        <p:blipFill>
          <a:blip r:embed="rId2" cstate="print">
            <a:lum bright="-10000"/>
          </a:blip>
          <a:srcRect l="3676" t="2066" r="3131" b="2884"/>
          <a:stretch>
            <a:fillRect/>
          </a:stretch>
        </p:blipFill>
        <p:spPr>
          <a:xfrm>
            <a:off x="609600" y="1828800"/>
            <a:ext cx="3276600" cy="3505200"/>
          </a:xfrm>
          <a:noFill/>
        </p:spPr>
      </p:pic>
      <p:pic>
        <p:nvPicPr>
          <p:cNvPr id="165891" name="Picture 3" descr="D:\New 1\12.jpg"/>
          <p:cNvPicPr>
            <a:picLocks noChangeAspect="1" noChangeArrowheads="1"/>
          </p:cNvPicPr>
          <p:nvPr/>
        </p:nvPicPr>
        <p:blipFill>
          <a:blip r:embed="rId3" cstate="print">
            <a:lum bright="-10000"/>
          </a:blip>
          <a:srcRect l="5198" t="1783" r="4990" b="1932"/>
          <a:stretch>
            <a:fillRect/>
          </a:stretch>
        </p:blipFill>
        <p:spPr bwMode="auto">
          <a:xfrm>
            <a:off x="4114800" y="1828800"/>
            <a:ext cx="3200400" cy="35052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ox(in)">
                                      <p:cBhvr>
                                        <p:cTn id="7" dur="500"/>
                                        <p:tgtEl>
                                          <p:spTgt spid="165890"/>
                                        </p:tgtEl>
                                      </p:cBhvr>
                                    </p:animEffect>
                                  </p:childTnLst>
                                </p:cTn>
                              </p:par>
                              <p:par>
                                <p:cTn id="8" presetID="4" presetClass="entr" presetSubtype="16" fill="hold" nodeType="withEffect">
                                  <p:stCondLst>
                                    <p:cond delay="0"/>
                                  </p:stCondLst>
                                  <p:childTnLst>
                                    <p:set>
                                      <p:cBhvr>
                                        <p:cTn id="9" dur="1" fill="hold">
                                          <p:stCondLst>
                                            <p:cond delay="0"/>
                                          </p:stCondLst>
                                        </p:cTn>
                                        <p:tgtEl>
                                          <p:spTgt spid="165891"/>
                                        </p:tgtEl>
                                        <p:attrNameLst>
                                          <p:attrName>style.visibility</p:attrName>
                                        </p:attrNameLst>
                                      </p:cBhvr>
                                      <p:to>
                                        <p:strVal val="visible"/>
                                      </p:to>
                                    </p:set>
                                    <p:animEffect transition="in" filter="box(in)">
                                      <p:cBhvr>
                                        <p:cTn id="10" dur="500"/>
                                        <p:tgtEl>
                                          <p:spTgt spid="16589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143000" y="274638"/>
            <a:ext cx="7315200" cy="715962"/>
          </a:xfrm>
        </p:spPr>
        <p:txBody>
          <a:bodyPr>
            <a:normAutofit fontScale="90000"/>
          </a:bodyPr>
          <a:lstStyle/>
          <a:p>
            <a:r>
              <a:rPr lang="en-US" b="1" dirty="0" smtClean="0">
                <a:solidFill>
                  <a:srgbClr val="0070C0"/>
                </a:solidFill>
              </a:rPr>
              <a:t>Cerebral aqueduct obstruction</a:t>
            </a:r>
          </a:p>
        </p:txBody>
      </p:sp>
      <p:pic>
        <p:nvPicPr>
          <p:cNvPr id="133123" name="Content Placeholder 3" descr="3.jpg"/>
          <p:cNvPicPr>
            <a:picLocks noGrp="1" noChangeAspect="1"/>
          </p:cNvPicPr>
          <p:nvPr>
            <p:ph idx="1"/>
          </p:nvPr>
        </p:nvPicPr>
        <p:blipFill>
          <a:blip r:embed="rId2" cstate="print"/>
          <a:srcRect/>
          <a:stretch>
            <a:fillRect/>
          </a:stretch>
        </p:blipFill>
        <p:spPr>
          <a:xfrm>
            <a:off x="1219200" y="1600200"/>
            <a:ext cx="7263434" cy="4306358"/>
          </a:xfrm>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normAutofit/>
          </a:bodyPr>
          <a:lstStyle/>
          <a:p>
            <a:r>
              <a:rPr lang="en-US" sz="4000" b="1" dirty="0" smtClean="0">
                <a:solidFill>
                  <a:srgbClr val="0070C0"/>
                </a:solidFill>
              </a:rPr>
              <a:t>Obstructive hydrocephalus</a:t>
            </a:r>
          </a:p>
        </p:txBody>
      </p:sp>
      <p:pic>
        <p:nvPicPr>
          <p:cNvPr id="134147" name="Picture 2"/>
          <p:cNvPicPr>
            <a:picLocks noGrp="1" noChangeAspect="1" noChangeArrowheads="1"/>
          </p:cNvPicPr>
          <p:nvPr>
            <p:ph idx="1"/>
          </p:nvPr>
        </p:nvPicPr>
        <p:blipFill>
          <a:blip r:embed="rId2"/>
          <a:srcRect/>
          <a:stretch>
            <a:fillRect/>
          </a:stretch>
        </p:blipFill>
        <p:spPr>
          <a:xfrm>
            <a:off x="1083846" y="1752600"/>
            <a:ext cx="3268179" cy="3886200"/>
          </a:xfrm>
          <a:noFill/>
        </p:spPr>
      </p:pic>
      <p:sp>
        <p:nvSpPr>
          <p:cNvPr id="4" name="Rectangle 3"/>
          <p:cNvSpPr/>
          <p:nvPr/>
        </p:nvSpPr>
        <p:spPr>
          <a:xfrm>
            <a:off x="4800600" y="1752600"/>
            <a:ext cx="3276600" cy="4093428"/>
          </a:xfrm>
          <a:prstGeom prst="rect">
            <a:avLst/>
          </a:prstGeom>
        </p:spPr>
        <p:txBody>
          <a:bodyPr wrap="square">
            <a:spAutoFit/>
          </a:bodyPr>
          <a:lstStyle/>
          <a:p>
            <a:pPr lvl="0" algn="just" fontAlgn="base">
              <a:spcBef>
                <a:spcPct val="0"/>
              </a:spcBef>
              <a:spcAft>
                <a:spcPct val="0"/>
              </a:spcAft>
            </a:pPr>
            <a:r>
              <a:rPr lang="en-US" sz="2000" dirty="0" smtClean="0">
                <a:latin typeface="+mj-lt"/>
                <a:ea typeface="Times New Roman" pitchFamily="18" charset="0"/>
                <a:cs typeface="Arial" pitchFamily="34" charset="0"/>
              </a:rPr>
              <a:t>Figure:  This is a non contrast axial plan CT scan of head showing gross ventriculomegaly of both lateral ventricles   with non visualization/ obscuration of the third ventricle.</a:t>
            </a:r>
            <a:endParaRPr lang="en-US" altLang="ja-JP" sz="2000" dirty="0" smtClean="0">
              <a:latin typeface="+mj-lt"/>
              <a:cs typeface="BurigangaSushreeMJ" pitchFamily="2" charset="0"/>
            </a:endParaRPr>
          </a:p>
          <a:p>
            <a:pPr lvl="0" algn="just" eaLnBrk="0" fontAlgn="base" hangingPunct="0">
              <a:spcBef>
                <a:spcPct val="0"/>
              </a:spcBef>
              <a:spcAft>
                <a:spcPct val="0"/>
              </a:spcAft>
            </a:pPr>
            <a:r>
              <a:rPr lang="en-US" altLang="ja-JP" sz="2000" dirty="0" smtClean="0">
                <a:latin typeface="+mj-lt"/>
                <a:cs typeface="BurigangaSushreeMJ" pitchFamily="2" charset="0"/>
              </a:rPr>
              <a:t>So, my radiological diagnosis is</a:t>
            </a:r>
            <a:r>
              <a:rPr lang="en-US" altLang="ja-JP" sz="2000" b="1" dirty="0" smtClean="0">
                <a:latin typeface="+mj-lt"/>
                <a:ea typeface="Times New Roman" pitchFamily="18" charset="0"/>
                <a:cs typeface="Times New Roman" pitchFamily="18" charset="0"/>
              </a:rPr>
              <a:t> </a:t>
            </a:r>
            <a:r>
              <a:rPr lang="en-US" altLang="ja-JP" sz="2000" b="1" dirty="0" smtClean="0">
                <a:solidFill>
                  <a:srgbClr val="FF0000"/>
                </a:solidFill>
                <a:latin typeface="+mj-lt"/>
                <a:ea typeface="Times New Roman" pitchFamily="18" charset="0"/>
                <a:cs typeface="Times New Roman" pitchFamily="18" charset="0"/>
              </a:rPr>
              <a:t>Obstructive / non communicating  hydrocephalus </a:t>
            </a:r>
            <a:r>
              <a:rPr lang="en-US" altLang="ja-JP" sz="2000" dirty="0" smtClean="0">
                <a:latin typeface="+mj-lt"/>
                <a:ea typeface="Times New Roman" pitchFamily="18" charset="0"/>
                <a:cs typeface="Times New Roman" pitchFamily="18" charset="0"/>
              </a:rPr>
              <a:t>due to cerebral aqueduct obstruction.</a:t>
            </a:r>
            <a:r>
              <a:rPr lang="en-US" altLang="ja-JP" sz="2000" dirty="0" smtClean="0">
                <a:latin typeface="+mj-lt"/>
                <a:cs typeface="Arial" pitchFamily="34" charset="0"/>
              </a:rPr>
              <a:t> </a:t>
            </a: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New 1\12.jpg"/>
          <p:cNvPicPr>
            <a:picLocks noGrp="1"/>
          </p:cNvPicPr>
          <p:nvPr>
            <p:ph idx="1"/>
          </p:nvPr>
        </p:nvPicPr>
        <p:blipFill>
          <a:blip r:embed="rId2" cstate="print"/>
          <a:srcRect/>
          <a:stretch>
            <a:fillRect/>
          </a:stretch>
        </p:blipFill>
        <p:spPr bwMode="auto">
          <a:xfrm>
            <a:off x="685800" y="1600200"/>
            <a:ext cx="3352800" cy="4038599"/>
          </a:xfrm>
          <a:prstGeom prst="rect">
            <a:avLst/>
          </a:prstGeom>
          <a:noFill/>
          <a:ln w="9525">
            <a:noFill/>
            <a:miter lim="800000"/>
            <a:headEnd/>
            <a:tailEnd/>
          </a:ln>
        </p:spPr>
      </p:pic>
      <p:sp>
        <p:nvSpPr>
          <p:cNvPr id="111617" name="Rectangle 1"/>
          <p:cNvSpPr>
            <a:spLocks noChangeArrowheads="1"/>
          </p:cNvSpPr>
          <p:nvPr/>
        </p:nvSpPr>
        <p:spPr bwMode="auto">
          <a:xfrm>
            <a:off x="4495800" y="1752600"/>
            <a:ext cx="37338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mj-lt"/>
                <a:ea typeface="Times New Roman" pitchFamily="18" charset="0"/>
                <a:cs typeface="Arial" pitchFamily="34" charset="0"/>
              </a:rPr>
              <a:t>Figure:  This is a non contrast axial plan CT scan of head showing gross ventriculomegaly of both lateral ventricles   with non visualization/ obscuration of the third ventricle.</a:t>
            </a:r>
            <a:endParaRPr kumimoji="0" lang="en-US" altLang="ja-JP" sz="2000" b="0" i="0" u="none" strike="noStrike" cap="none" normalizeH="0" baseline="0" dirty="0" smtClean="0">
              <a:ln>
                <a:noFill/>
              </a:ln>
              <a:solidFill>
                <a:schemeClr val="tx1"/>
              </a:solidFill>
              <a:effectLst/>
              <a:latin typeface="+mj-lt"/>
              <a:ea typeface="+mj-ea"/>
              <a:cs typeface="BurigangaSushreeMJ"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solidFill>
                  <a:srgbClr val="FF0000"/>
                </a:solidFill>
                <a:effectLst/>
                <a:latin typeface="+mj-lt"/>
                <a:ea typeface="+mj-ea"/>
                <a:cs typeface="BurigangaSushreeMJ" pitchFamily="2" charset="0"/>
              </a:rPr>
              <a:t>So, my radiological diagnosis is</a:t>
            </a:r>
            <a:r>
              <a:rPr kumimoji="0" lang="en-US" altLang="ja-JP" sz="2000" b="1" i="0" u="none" strike="noStrike" cap="none" normalizeH="0" baseline="0" dirty="0" smtClean="0">
                <a:ln>
                  <a:noFill/>
                </a:ln>
                <a:solidFill>
                  <a:srgbClr val="FF0000"/>
                </a:solidFill>
                <a:effectLst/>
                <a:latin typeface="+mj-lt"/>
                <a:ea typeface="Times New Roman" pitchFamily="18" charset="0"/>
                <a:cs typeface="Times New Roman" pitchFamily="18" charset="0"/>
              </a:rPr>
              <a:t> </a:t>
            </a:r>
            <a:r>
              <a:rPr kumimoji="0" lang="en-US" altLang="ja-JP" sz="2000" b="0" i="0" u="none" strike="noStrike" cap="none" normalizeH="0" baseline="0" dirty="0" smtClean="0">
                <a:ln>
                  <a:noFill/>
                </a:ln>
                <a:solidFill>
                  <a:srgbClr val="FF0000"/>
                </a:solidFill>
                <a:effectLst/>
                <a:latin typeface="+mj-lt"/>
                <a:ea typeface="Times New Roman" pitchFamily="18" charset="0"/>
                <a:cs typeface="Times New Roman" pitchFamily="18" charset="0"/>
              </a:rPr>
              <a:t>Obstructive/ non communicating  hydrocephalus due to cerebral aqueduct obstruction.</a:t>
            </a:r>
            <a:r>
              <a:rPr kumimoji="0" lang="en-US" altLang="ja-JP" sz="2000" b="0" i="0" u="none" strike="noStrike" cap="none" normalizeH="0" baseline="0" dirty="0" smtClean="0">
                <a:ln>
                  <a:noFill/>
                </a:ln>
                <a:solidFill>
                  <a:srgbClr val="FF0000"/>
                </a:solidFill>
                <a:effectLst/>
                <a:latin typeface="+mj-lt"/>
                <a:cs typeface="Arial" pitchFamily="34" charset="0"/>
              </a:rPr>
              <a:t> </a:t>
            </a:r>
          </a:p>
        </p:txBody>
      </p:sp>
      <p:sp>
        <p:nvSpPr>
          <p:cNvPr id="5" name="Rectangle 4"/>
          <p:cNvSpPr/>
          <p:nvPr/>
        </p:nvSpPr>
        <p:spPr>
          <a:xfrm>
            <a:off x="2133600" y="457200"/>
            <a:ext cx="5318635" cy="646331"/>
          </a:xfrm>
          <a:prstGeom prst="rect">
            <a:avLst/>
          </a:prstGeom>
        </p:spPr>
        <p:txBody>
          <a:bodyPr wrap="none">
            <a:spAutoFit/>
          </a:bodyPr>
          <a:lstStyle/>
          <a:p>
            <a:r>
              <a:rPr lang="en-US" sz="3600" b="1" dirty="0" smtClean="0">
                <a:solidFill>
                  <a:srgbClr val="0070C0"/>
                </a:solidFill>
              </a:rPr>
              <a:t>Obstructive hydrocephalus</a:t>
            </a:r>
            <a:endParaRPr lang="en-US" sz="3600" dirty="0">
              <a:solidFill>
                <a:srgbClr val="0070C0"/>
              </a:solidFill>
            </a:endParaRPr>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600200"/>
            <a:ext cx="3505200" cy="3810000"/>
          </a:xfrm>
        </p:spPr>
        <p:txBody>
          <a:bodyPr>
            <a:noAutofit/>
          </a:bodyPr>
          <a:lstStyle/>
          <a:p>
            <a:pPr lvl="0" algn="l"/>
            <a:r>
              <a:rPr lang="en-US" sz="2000" dirty="0" smtClean="0"/>
              <a:t>Figure:  This is a multi slice axial plan CT scan of the head showing a large hyperdense mass lesion in the </a:t>
            </a:r>
            <a:r>
              <a:rPr lang="en-US" sz="2000" dirty="0" err="1" smtClean="0"/>
              <a:t>sellar</a:t>
            </a:r>
            <a:r>
              <a:rPr lang="en-US" sz="2000" dirty="0" smtClean="0"/>
              <a:t> region with dilated lateral ventricle. </a:t>
            </a:r>
            <a:br>
              <a:rPr lang="en-US" sz="2000" dirty="0" smtClean="0"/>
            </a:br>
            <a:r>
              <a:rPr lang="en-US" sz="2000" dirty="0" smtClean="0"/>
              <a:t>The postcontrast images showing there is homogeneous enhancement the lesion. </a:t>
            </a:r>
            <a:br>
              <a:rPr lang="en-US" sz="2000" dirty="0" smtClean="0"/>
            </a:br>
            <a:r>
              <a:rPr lang="en-US" sz="2000" dirty="0" smtClean="0"/>
              <a:t>So my radiological diagnosis is pituitary macroadenoma with </a:t>
            </a:r>
            <a:r>
              <a:rPr lang="en-US" sz="2000" b="1" dirty="0" smtClean="0">
                <a:solidFill>
                  <a:srgbClr val="FF0000"/>
                </a:solidFill>
              </a:rPr>
              <a:t>obstructive  hydrocephalus.</a:t>
            </a:r>
            <a:endParaRPr lang="en-US" sz="2000" b="1" dirty="0">
              <a:solidFill>
                <a:srgbClr val="FF0000"/>
              </a:solidFill>
            </a:endParaRPr>
          </a:p>
        </p:txBody>
      </p:sp>
      <p:pic>
        <p:nvPicPr>
          <p:cNvPr id="4" name="Content Placeholder 3" descr="C:\Users\HP\Desktop\a5097978428d0d_sellar-region2.jpg"/>
          <p:cNvPicPr>
            <a:picLocks noGrp="1"/>
          </p:cNvPicPr>
          <p:nvPr>
            <p:ph idx="1"/>
          </p:nvPr>
        </p:nvPicPr>
        <p:blipFill>
          <a:blip r:embed="rId2"/>
          <a:srcRect/>
          <a:stretch>
            <a:fillRect/>
          </a:stretch>
        </p:blipFill>
        <p:spPr bwMode="auto">
          <a:xfrm>
            <a:off x="381000" y="1828800"/>
            <a:ext cx="4876800" cy="3429000"/>
          </a:xfrm>
          <a:prstGeom prst="rect">
            <a:avLst/>
          </a:prstGeom>
          <a:noFill/>
          <a:ln w="9525">
            <a:noFill/>
            <a:miter lim="800000"/>
            <a:headEnd/>
            <a:tailEnd/>
          </a:ln>
        </p:spPr>
      </p:pic>
      <p:sp>
        <p:nvSpPr>
          <p:cNvPr id="5" name="Rectangle 4"/>
          <p:cNvSpPr/>
          <p:nvPr/>
        </p:nvSpPr>
        <p:spPr>
          <a:xfrm>
            <a:off x="914400" y="457200"/>
            <a:ext cx="5318635" cy="646331"/>
          </a:xfrm>
          <a:prstGeom prst="rect">
            <a:avLst/>
          </a:prstGeom>
        </p:spPr>
        <p:txBody>
          <a:bodyPr wrap="none">
            <a:spAutoFit/>
          </a:bodyPr>
          <a:lstStyle/>
          <a:p>
            <a:r>
              <a:rPr lang="en-US" sz="3600" b="1" dirty="0" smtClean="0">
                <a:solidFill>
                  <a:srgbClr val="0070C0"/>
                </a:solidFill>
              </a:rPr>
              <a:t>Obstructive hydrocephalus</a:t>
            </a:r>
            <a:endParaRPr lang="en-US" sz="3600" dirty="0"/>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2057400"/>
            <a:ext cx="1828800" cy="762000"/>
          </a:xfrm>
        </p:spPr>
        <p:txBody>
          <a:bodyPr>
            <a:normAutofit/>
          </a:bodyPr>
          <a:lstStyle/>
          <a:p>
            <a:pPr>
              <a:buNone/>
            </a:pPr>
            <a:r>
              <a:rPr lang="en-US" sz="4000" b="1" dirty="0" smtClean="0">
                <a:solidFill>
                  <a:srgbClr val="0070C0"/>
                </a:solidFill>
              </a:rPr>
              <a:t>F. ICSOL</a:t>
            </a:r>
            <a:endParaRPr lang="en-US" sz="4000" b="1" dirty="0">
              <a:solidFill>
                <a:srgbClr val="0070C0"/>
              </a:solidFill>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9400" y="2819400"/>
            <a:ext cx="4114800" cy="990600"/>
          </a:xfrm>
        </p:spPr>
        <p:txBody>
          <a:bodyPr/>
          <a:lstStyle/>
          <a:p>
            <a:pPr>
              <a:buNone/>
            </a:pPr>
            <a:r>
              <a:rPr lang="en-US" b="1" dirty="0" smtClean="0">
                <a:solidFill>
                  <a:srgbClr val="7030A0"/>
                </a:solidFill>
              </a:rPr>
              <a:t>Primary brain tumours</a:t>
            </a:r>
            <a:endParaRPr lang="en-US" b="1" dirty="0">
              <a:solidFill>
                <a:srgbClr val="7030A0"/>
              </a:solidFill>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Astrocytoma</a:t>
            </a:r>
            <a:endParaRPr lang="en-US" dirty="0"/>
          </a:p>
        </p:txBody>
      </p:sp>
      <p:pic>
        <p:nvPicPr>
          <p:cNvPr id="4" name="Picture 1"/>
          <p:cNvPicPr>
            <a:picLocks noChangeAspect="1" noChangeArrowheads="1"/>
          </p:cNvPicPr>
          <p:nvPr/>
        </p:nvPicPr>
        <p:blipFill>
          <a:blip r:embed="rId2"/>
          <a:srcRect l="37482" t="36458" r="40849" b="38542"/>
          <a:stretch>
            <a:fillRect/>
          </a:stretch>
        </p:blipFill>
        <p:spPr bwMode="auto">
          <a:xfrm>
            <a:off x="1828800" y="1371600"/>
            <a:ext cx="4800600" cy="3113903"/>
          </a:xfrm>
          <a:prstGeom prst="rect">
            <a:avLst/>
          </a:prstGeom>
          <a:noFill/>
          <a:ln w="9525">
            <a:noFill/>
            <a:miter lim="800000"/>
            <a:headEnd/>
            <a:tailEnd/>
          </a:ln>
          <a:effectLst/>
        </p:spPr>
      </p:pic>
      <p:sp>
        <p:nvSpPr>
          <p:cNvPr id="5" name="Rectangle 4"/>
          <p:cNvSpPr/>
          <p:nvPr/>
        </p:nvSpPr>
        <p:spPr>
          <a:xfrm>
            <a:off x="762000" y="4572000"/>
            <a:ext cx="7391400" cy="1938992"/>
          </a:xfrm>
          <a:prstGeom prst="rect">
            <a:avLst/>
          </a:prstGeom>
        </p:spPr>
        <p:txBody>
          <a:bodyPr wrap="square">
            <a:spAutoFit/>
          </a:bodyPr>
          <a:lstStyle/>
          <a:p>
            <a:pPr algn="just"/>
            <a:r>
              <a:rPr lang="en-US" sz="2000" dirty="0" smtClean="0"/>
              <a:t>Figure : CT shows a solid-cystic heterogeneous lesion on the left </a:t>
            </a:r>
            <a:r>
              <a:rPr lang="en-US" sz="2000" dirty="0" err="1" smtClean="0"/>
              <a:t>thalamo-lenticular</a:t>
            </a:r>
            <a:r>
              <a:rPr lang="en-US" sz="2000" dirty="0" smtClean="0"/>
              <a:t> region, with intense postcontrast enhancement of the solid portion (arrow). The lesion is well circumscribed, with no associated vasogenic edema. It collapses the third ventricle, causing dilatation of the lateral ventricles. So my radiological diagnosis is  </a:t>
            </a:r>
            <a:r>
              <a:rPr lang="en-US" sz="2000" b="1" dirty="0" err="1" smtClean="0">
                <a:solidFill>
                  <a:srgbClr val="FF0000"/>
                </a:solidFill>
              </a:rPr>
              <a:t>Thalamo-lenticular</a:t>
            </a:r>
            <a:r>
              <a:rPr lang="en-US" sz="2000" b="1" dirty="0" smtClean="0">
                <a:solidFill>
                  <a:srgbClr val="FF0000"/>
                </a:solidFill>
              </a:rPr>
              <a:t> </a:t>
            </a:r>
            <a:r>
              <a:rPr lang="en-US" sz="2000" b="1" dirty="0" err="1" smtClean="0">
                <a:solidFill>
                  <a:srgbClr val="FF0000"/>
                </a:solidFill>
              </a:rPr>
              <a:t>pilocytic</a:t>
            </a:r>
            <a:r>
              <a:rPr lang="en-US" sz="2000" b="1" dirty="0" smtClean="0">
                <a:solidFill>
                  <a:srgbClr val="FF0000"/>
                </a:solidFill>
              </a:rPr>
              <a:t> astrocytoma</a:t>
            </a:r>
            <a:endParaRPr lang="en-US" sz="2000" b="1" dirty="0">
              <a:solidFill>
                <a:srgbClr val="FF0000"/>
              </a:solidFill>
            </a:endParaRPr>
          </a:p>
        </p:txBody>
      </p:sp>
      <p:pic>
        <p:nvPicPr>
          <p:cNvPr id="6"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Grp="1" noChangeAspect="1" noChangeArrowheads="1"/>
          </p:cNvPicPr>
          <p:nvPr>
            <p:ph idx="1"/>
          </p:nvPr>
        </p:nvPicPr>
        <p:blipFill>
          <a:blip r:embed="rId2">
            <a:lum bright="-20000" contrast="30000"/>
          </a:blip>
          <a:srcRect r="31325"/>
          <a:stretch>
            <a:fillRect/>
          </a:stretch>
        </p:blipFill>
        <p:spPr>
          <a:xfrm>
            <a:off x="1143000" y="989042"/>
            <a:ext cx="3429000" cy="4303774"/>
          </a:xfrm>
          <a:noFill/>
        </p:spPr>
      </p:pic>
      <p:pic>
        <p:nvPicPr>
          <p:cNvPr id="3" name="Picture 2"/>
          <p:cNvPicPr>
            <a:picLocks noChangeAspect="1" noChangeArrowheads="1"/>
          </p:cNvPicPr>
          <p:nvPr/>
        </p:nvPicPr>
        <p:blipFill>
          <a:blip r:embed="rId2">
            <a:lum bright="-20000" contrast="40000"/>
          </a:blip>
          <a:srcRect l="69880" t="27956" b="27315"/>
          <a:stretch>
            <a:fillRect/>
          </a:stretch>
        </p:blipFill>
        <p:spPr>
          <a:xfrm>
            <a:off x="5257800" y="990600"/>
            <a:ext cx="3352800" cy="4291583"/>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a:xfrm>
            <a:off x="685800" y="5105400"/>
            <a:ext cx="6705600" cy="1295400"/>
          </a:xfrm>
        </p:spPr>
        <p:txBody>
          <a:bodyPr>
            <a:normAutofit fontScale="90000"/>
          </a:bodyPr>
          <a:lstStyle/>
          <a:p>
            <a:pPr algn="just"/>
            <a:r>
              <a:rPr lang="en-US" sz="2000" dirty="0" smtClean="0"/>
              <a:t>Figure: CT Identified is a mass lesion of the right cerebellar hemisphere characterised by a cystic core and thick rim of solid tissue which compresses the 4</a:t>
            </a:r>
            <a:r>
              <a:rPr lang="en-US" sz="2000" baseline="30000" dirty="0" smtClean="0"/>
              <a:t>th</a:t>
            </a:r>
            <a:r>
              <a:rPr lang="en-US" sz="2000" dirty="0" smtClean="0"/>
              <a:t> ventricle and brainstem resulting in obstruction of the aqueduct of </a:t>
            </a:r>
            <a:r>
              <a:rPr lang="en-US" sz="2000" dirty="0" err="1" smtClean="0"/>
              <a:t>Sylvius</a:t>
            </a:r>
            <a:r>
              <a:rPr lang="en-US" sz="2000" dirty="0" smtClean="0"/>
              <a:t> and obstructive hydrocephalus.</a:t>
            </a:r>
          </a:p>
        </p:txBody>
      </p:sp>
      <p:pic>
        <p:nvPicPr>
          <p:cNvPr id="158723" name="Picture 2"/>
          <p:cNvPicPr>
            <a:picLocks noChangeAspect="1" noChangeArrowheads="1"/>
          </p:cNvPicPr>
          <p:nvPr/>
        </p:nvPicPr>
        <p:blipFill>
          <a:blip r:embed="rId2"/>
          <a:srcRect/>
          <a:stretch>
            <a:fillRect/>
          </a:stretch>
        </p:blipFill>
        <p:spPr bwMode="auto">
          <a:xfrm>
            <a:off x="762000" y="1295400"/>
            <a:ext cx="3200400" cy="3657600"/>
          </a:xfrm>
          <a:prstGeom prst="rect">
            <a:avLst/>
          </a:prstGeom>
          <a:noFill/>
          <a:ln w="9525">
            <a:noFill/>
            <a:miter lim="800000"/>
            <a:headEnd/>
            <a:tailEnd/>
          </a:ln>
        </p:spPr>
      </p:pic>
      <p:pic>
        <p:nvPicPr>
          <p:cNvPr id="158724" name="Picture 3"/>
          <p:cNvPicPr>
            <a:picLocks noChangeAspect="1" noChangeArrowheads="1"/>
          </p:cNvPicPr>
          <p:nvPr/>
        </p:nvPicPr>
        <p:blipFill>
          <a:blip r:embed="rId3"/>
          <a:srcRect/>
          <a:stretch>
            <a:fillRect/>
          </a:stretch>
        </p:blipFill>
        <p:spPr bwMode="auto">
          <a:xfrm>
            <a:off x="4038600" y="1295400"/>
            <a:ext cx="3276600" cy="3657600"/>
          </a:xfrm>
          <a:prstGeom prst="rect">
            <a:avLst/>
          </a:prstGeom>
          <a:noFill/>
          <a:ln w="9525">
            <a:noFill/>
            <a:miter lim="800000"/>
            <a:headEnd/>
            <a:tailEnd/>
          </a:ln>
        </p:spPr>
      </p:pic>
      <p:sp>
        <p:nvSpPr>
          <p:cNvPr id="5" name="Rectangle 4"/>
          <p:cNvSpPr/>
          <p:nvPr/>
        </p:nvSpPr>
        <p:spPr>
          <a:xfrm>
            <a:off x="533400" y="152400"/>
            <a:ext cx="4744376" cy="707886"/>
          </a:xfrm>
          <a:prstGeom prst="rect">
            <a:avLst/>
          </a:prstGeom>
        </p:spPr>
        <p:txBody>
          <a:bodyPr wrap="none">
            <a:spAutoFit/>
          </a:bodyPr>
          <a:lstStyle/>
          <a:p>
            <a:r>
              <a:rPr lang="en-US" sz="4000" b="1" dirty="0" err="1" smtClean="0">
                <a:solidFill>
                  <a:srgbClr val="0070C0"/>
                </a:solidFill>
              </a:rPr>
              <a:t>Pilocytic</a:t>
            </a:r>
            <a:r>
              <a:rPr lang="en-US" sz="4000" b="1" dirty="0" smtClean="0">
                <a:solidFill>
                  <a:srgbClr val="0070C0"/>
                </a:solidFill>
              </a:rPr>
              <a:t> astrocytoma</a:t>
            </a:r>
            <a:endParaRPr lang="en-US" sz="4000" dirty="0"/>
          </a:p>
        </p:txBody>
      </p:sp>
      <p:pic>
        <p:nvPicPr>
          <p:cNvPr id="6"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Pituitary adenoma</a:t>
            </a:r>
            <a:endParaRPr lang="en-US" dirty="0"/>
          </a:p>
        </p:txBody>
      </p:sp>
      <p:pic>
        <p:nvPicPr>
          <p:cNvPr id="134146" name="Picture 2"/>
          <p:cNvPicPr>
            <a:picLocks noGrp="1" noChangeAspect="1" noChangeArrowheads="1"/>
          </p:cNvPicPr>
          <p:nvPr>
            <p:ph idx="1"/>
          </p:nvPr>
        </p:nvPicPr>
        <p:blipFill>
          <a:blip r:embed="rId2"/>
          <a:srcRect/>
          <a:stretch>
            <a:fillRect/>
          </a:stretch>
        </p:blipFill>
        <p:spPr bwMode="auto">
          <a:xfrm>
            <a:off x="762000" y="1600200"/>
            <a:ext cx="2895600" cy="2895600"/>
          </a:xfrm>
          <a:prstGeom prst="rect">
            <a:avLst/>
          </a:prstGeom>
          <a:noFill/>
          <a:ln w="9525">
            <a:noFill/>
            <a:miter lim="800000"/>
            <a:headEnd/>
            <a:tailEnd/>
          </a:ln>
          <a:effectLst/>
        </p:spPr>
      </p:pic>
      <p:pic>
        <p:nvPicPr>
          <p:cNvPr id="134147" name="Picture 3"/>
          <p:cNvPicPr>
            <a:picLocks noChangeAspect="1" noChangeArrowheads="1"/>
          </p:cNvPicPr>
          <p:nvPr/>
        </p:nvPicPr>
        <p:blipFill>
          <a:blip r:embed="rId3"/>
          <a:srcRect/>
          <a:stretch>
            <a:fillRect/>
          </a:stretch>
        </p:blipFill>
        <p:spPr bwMode="auto">
          <a:xfrm>
            <a:off x="3657600" y="1600200"/>
            <a:ext cx="2971800" cy="2971800"/>
          </a:xfrm>
          <a:prstGeom prst="rect">
            <a:avLst/>
          </a:prstGeom>
          <a:noFill/>
          <a:ln w="9525">
            <a:noFill/>
            <a:miter lim="800000"/>
            <a:headEnd/>
            <a:tailEnd/>
          </a:ln>
          <a:effectLst/>
        </p:spPr>
      </p:pic>
      <p:sp>
        <p:nvSpPr>
          <p:cNvPr id="6" name="Rectangle 5"/>
          <p:cNvSpPr/>
          <p:nvPr/>
        </p:nvSpPr>
        <p:spPr>
          <a:xfrm>
            <a:off x="609600" y="5029200"/>
            <a:ext cx="6096000" cy="1200329"/>
          </a:xfrm>
          <a:prstGeom prst="rect">
            <a:avLst/>
          </a:prstGeom>
        </p:spPr>
        <p:txBody>
          <a:bodyPr wrap="square">
            <a:spAutoFit/>
          </a:bodyPr>
          <a:lstStyle/>
          <a:p>
            <a:r>
              <a:rPr lang="en-US" dirty="0" smtClean="0"/>
              <a:t>CT demonstrates a large mass in the region of the pituitary fossa. A slightly hyperdense component extends superiorly indenting the floor of the third ventricle.  The mass demonstrates moderate enhancement/</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457200" y="152400"/>
            <a:ext cx="8229600" cy="792163"/>
          </a:xfrm>
        </p:spPr>
        <p:txBody>
          <a:bodyPr>
            <a:normAutofit/>
          </a:bodyPr>
          <a:lstStyle/>
          <a:p>
            <a:r>
              <a:rPr lang="en-US" sz="4000" b="1" dirty="0" smtClean="0">
                <a:solidFill>
                  <a:srgbClr val="0070C0"/>
                </a:solidFill>
              </a:rPr>
              <a:t>Pituitary macroadenoma</a:t>
            </a:r>
          </a:p>
        </p:txBody>
      </p:sp>
      <p:pic>
        <p:nvPicPr>
          <p:cNvPr id="144387" name="Picture 2" descr="DSC06788.jpg"/>
          <p:cNvPicPr>
            <a:picLocks noChangeAspect="1"/>
          </p:cNvPicPr>
          <p:nvPr/>
        </p:nvPicPr>
        <p:blipFill>
          <a:blip r:embed="rId2" cstate="print">
            <a:lum bright="-10000" contrast="10000"/>
          </a:blip>
          <a:srcRect/>
          <a:stretch>
            <a:fillRect/>
          </a:stretch>
        </p:blipFill>
        <p:spPr bwMode="auto">
          <a:xfrm>
            <a:off x="762000" y="1371600"/>
            <a:ext cx="3050563" cy="3695700"/>
          </a:xfrm>
          <a:prstGeom prst="rect">
            <a:avLst/>
          </a:prstGeom>
          <a:noFill/>
          <a:ln w="9525">
            <a:noFill/>
            <a:miter lim="800000"/>
            <a:headEnd/>
            <a:tailEnd/>
          </a:ln>
        </p:spPr>
      </p:pic>
      <p:pic>
        <p:nvPicPr>
          <p:cNvPr id="40961" name="Picture 1"/>
          <p:cNvPicPr>
            <a:picLocks noChangeAspect="1" noChangeArrowheads="1"/>
          </p:cNvPicPr>
          <p:nvPr/>
        </p:nvPicPr>
        <p:blipFill>
          <a:blip r:embed="rId3">
            <a:lum bright="-10000" contrast="20000"/>
          </a:blip>
          <a:srcRect l="4082" r="14286"/>
          <a:stretch>
            <a:fillRect/>
          </a:stretch>
        </p:blipFill>
        <p:spPr bwMode="auto">
          <a:xfrm>
            <a:off x="4114800" y="1371600"/>
            <a:ext cx="3048000" cy="3733800"/>
          </a:xfrm>
          <a:prstGeom prst="rect">
            <a:avLst/>
          </a:prstGeom>
          <a:noFill/>
          <a:ln w="9525">
            <a:noFill/>
            <a:miter lim="800000"/>
            <a:headEnd/>
            <a:tailEnd/>
          </a:ln>
          <a:effectLst/>
        </p:spPr>
      </p:pic>
      <p:sp>
        <p:nvSpPr>
          <p:cNvPr id="5" name="Rectangle 4"/>
          <p:cNvSpPr/>
          <p:nvPr/>
        </p:nvSpPr>
        <p:spPr>
          <a:xfrm>
            <a:off x="838200" y="5103674"/>
            <a:ext cx="6324600" cy="1200329"/>
          </a:xfrm>
          <a:prstGeom prst="rect">
            <a:avLst/>
          </a:prstGeom>
        </p:spPr>
        <p:txBody>
          <a:bodyPr wrap="square">
            <a:spAutoFit/>
          </a:bodyPr>
          <a:lstStyle/>
          <a:p>
            <a:r>
              <a:rPr lang="en-US" dirty="0" smtClean="0"/>
              <a:t>Axial CT </a:t>
            </a:r>
            <a:r>
              <a:rPr lang="en-US" dirty="0" err="1" smtClean="0"/>
              <a:t>cntrast</a:t>
            </a:r>
            <a:r>
              <a:rPr lang="en-US" dirty="0" smtClean="0"/>
              <a:t>  shows a large mass is seen within </a:t>
            </a:r>
            <a:r>
              <a:rPr lang="en-US" dirty="0" err="1" smtClean="0"/>
              <a:t>sellar</a:t>
            </a:r>
            <a:r>
              <a:rPr lang="en-US" dirty="0" smtClean="0"/>
              <a:t> fossa and </a:t>
            </a:r>
            <a:r>
              <a:rPr lang="en-US" dirty="0" err="1" smtClean="0"/>
              <a:t>suprasellar</a:t>
            </a:r>
            <a:r>
              <a:rPr lang="en-US" dirty="0" smtClean="0"/>
              <a:t> cistern that causes ballooned </a:t>
            </a:r>
            <a:r>
              <a:rPr lang="en-US" dirty="0" err="1" smtClean="0"/>
              <a:t>sella</a:t>
            </a:r>
            <a:r>
              <a:rPr lang="en-US" dirty="0" smtClean="0"/>
              <a:t> and compresses the optic chiasm and floor of 3rd ventricle superiorly. </a:t>
            </a:r>
            <a:r>
              <a:rPr lang="en-US" dirty="0" err="1" smtClean="0"/>
              <a:t>Sellar</a:t>
            </a:r>
            <a:r>
              <a:rPr lang="en-US" dirty="0" smtClean="0"/>
              <a:t> floor and upper </a:t>
            </a:r>
            <a:r>
              <a:rPr lang="en-US" dirty="0" err="1" smtClean="0"/>
              <a:t>clivus</a:t>
            </a:r>
            <a:r>
              <a:rPr lang="en-US" dirty="0" smtClean="0"/>
              <a:t> and </a:t>
            </a:r>
            <a:r>
              <a:rPr lang="en-US" dirty="0" err="1" smtClean="0"/>
              <a:t>sphenoidal</a:t>
            </a:r>
            <a:r>
              <a:rPr lang="en-US" dirty="0" smtClean="0"/>
              <a:t> sinus are invaded by the mass. </a:t>
            </a:r>
            <a:endParaRPr lang="en-US" dirty="0"/>
          </a:p>
        </p:txBody>
      </p:sp>
      <p:pic>
        <p:nvPicPr>
          <p:cNvPr id="6"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smtClean="0">
                <a:solidFill>
                  <a:srgbClr val="0070C0"/>
                </a:solidFill>
              </a:rPr>
              <a:t>Craniopharyngioma</a:t>
            </a:r>
            <a:endParaRPr lang="en-US" sz="4000" dirty="0"/>
          </a:p>
        </p:txBody>
      </p:sp>
      <p:pic>
        <p:nvPicPr>
          <p:cNvPr id="3" name="Picture 3"/>
          <p:cNvPicPr>
            <a:picLocks noChangeAspect="1" noChangeArrowheads="1"/>
          </p:cNvPicPr>
          <p:nvPr/>
        </p:nvPicPr>
        <p:blipFill>
          <a:blip r:embed="rId2" cstate="print"/>
          <a:srcRect r="50793"/>
          <a:stretch>
            <a:fillRect/>
          </a:stretch>
        </p:blipFill>
        <p:spPr bwMode="auto">
          <a:xfrm flipH="1">
            <a:off x="609600" y="1524000"/>
            <a:ext cx="2362200" cy="2905074"/>
          </a:xfrm>
          <a:prstGeom prst="rect">
            <a:avLst/>
          </a:prstGeom>
          <a:noFill/>
          <a:ln w="9525">
            <a:noFill/>
            <a:miter lim="800000"/>
            <a:headEnd/>
            <a:tailEnd/>
          </a:ln>
          <a:effectLst/>
        </p:spPr>
      </p:pic>
      <p:pic>
        <p:nvPicPr>
          <p:cNvPr id="133123" name="Picture 3"/>
          <p:cNvPicPr>
            <a:picLocks noChangeAspect="1" noChangeArrowheads="1"/>
          </p:cNvPicPr>
          <p:nvPr/>
        </p:nvPicPr>
        <p:blipFill>
          <a:blip r:embed="rId3"/>
          <a:srcRect/>
          <a:stretch>
            <a:fillRect/>
          </a:stretch>
        </p:blipFill>
        <p:spPr bwMode="auto">
          <a:xfrm>
            <a:off x="3048000" y="1524000"/>
            <a:ext cx="2612904" cy="2924175"/>
          </a:xfrm>
          <a:prstGeom prst="rect">
            <a:avLst/>
          </a:prstGeom>
          <a:noFill/>
          <a:ln w="9525">
            <a:noFill/>
            <a:miter lim="800000"/>
            <a:headEnd/>
            <a:tailEnd/>
          </a:ln>
          <a:effectLst/>
        </p:spPr>
      </p:pic>
      <p:sp>
        <p:nvSpPr>
          <p:cNvPr id="6" name="Rectangle 5"/>
          <p:cNvSpPr/>
          <p:nvPr/>
        </p:nvSpPr>
        <p:spPr>
          <a:xfrm>
            <a:off x="685800" y="4648200"/>
            <a:ext cx="4572000" cy="1477328"/>
          </a:xfrm>
          <a:prstGeom prst="rect">
            <a:avLst/>
          </a:prstGeom>
        </p:spPr>
        <p:txBody>
          <a:bodyPr>
            <a:spAutoFit/>
          </a:bodyPr>
          <a:lstStyle/>
          <a:p>
            <a:r>
              <a:rPr lang="en-US" dirty="0" smtClean="0"/>
              <a:t>Figure: Axial CT scans shows note the large lesion with calcification which is  located in the </a:t>
            </a:r>
            <a:r>
              <a:rPr lang="en-US" dirty="0" err="1" smtClean="0"/>
              <a:t>suprasellar</a:t>
            </a:r>
            <a:r>
              <a:rPr lang="en-US" dirty="0" smtClean="0"/>
              <a:t> region Contrast enhanced CT demonstrates a </a:t>
            </a:r>
            <a:r>
              <a:rPr lang="en-US" dirty="0" err="1" smtClean="0"/>
              <a:t>suprasellar</a:t>
            </a:r>
            <a:r>
              <a:rPr lang="en-US" dirty="0" smtClean="0"/>
              <a:t> mass which vividly enhances.</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43400"/>
            <a:ext cx="8458200" cy="1905000"/>
          </a:xfrm>
        </p:spPr>
        <p:txBody>
          <a:bodyPr>
            <a:noAutofit/>
          </a:bodyPr>
          <a:lstStyle/>
          <a:p>
            <a:pPr lvl="0" algn="l"/>
            <a:r>
              <a:rPr lang="en-US" sz="2000" dirty="0" smtClean="0"/>
              <a:t>Figure: This is a multi slice axial plan CT scan of the head showing a mixed density mass lesion in the right fronto-parietal of the brain with midline shift(A).</a:t>
            </a:r>
            <a:br>
              <a:rPr lang="en-US" sz="2000" dirty="0" smtClean="0"/>
            </a:br>
            <a:r>
              <a:rPr lang="en-US" sz="2000" dirty="0" smtClean="0"/>
              <a:t>The postcontrast images showing there is homogeneous enhancement the lesion(B&amp;C). </a:t>
            </a:r>
            <a:br>
              <a:rPr lang="en-US" sz="2000" dirty="0" smtClean="0"/>
            </a:br>
            <a:r>
              <a:rPr lang="en-US" sz="2000" dirty="0" smtClean="0">
                <a:solidFill>
                  <a:srgbClr val="FF0000"/>
                </a:solidFill>
              </a:rPr>
              <a:t>So my radiological diagnosis is large meningioma</a:t>
            </a:r>
            <a:r>
              <a:rPr lang="en-US" sz="2000" dirty="0" smtClean="0"/>
              <a:t>.</a:t>
            </a:r>
            <a:endParaRPr lang="en-US" sz="2000" dirty="0"/>
          </a:p>
        </p:txBody>
      </p:sp>
      <p:pic>
        <p:nvPicPr>
          <p:cNvPr id="1026" name="Picture 2"/>
          <p:cNvPicPr>
            <a:picLocks noChangeAspect="1" noChangeArrowheads="1"/>
          </p:cNvPicPr>
          <p:nvPr/>
        </p:nvPicPr>
        <p:blipFill>
          <a:blip r:embed="rId2"/>
          <a:srcRect l="29283" t="25347" r="28550" b="48264"/>
          <a:stretch>
            <a:fillRect/>
          </a:stretch>
        </p:blipFill>
        <p:spPr bwMode="auto">
          <a:xfrm>
            <a:off x="381000" y="1219200"/>
            <a:ext cx="8229600" cy="3124200"/>
          </a:xfrm>
          <a:prstGeom prst="rect">
            <a:avLst/>
          </a:prstGeom>
          <a:noFill/>
          <a:ln w="9525">
            <a:noFill/>
            <a:miter lim="800000"/>
            <a:headEnd/>
            <a:tailEnd/>
          </a:ln>
          <a:effectLst/>
        </p:spPr>
      </p:pic>
      <p:sp>
        <p:nvSpPr>
          <p:cNvPr id="6" name="Rectangle 5"/>
          <p:cNvSpPr/>
          <p:nvPr/>
        </p:nvSpPr>
        <p:spPr>
          <a:xfrm>
            <a:off x="3124200" y="304800"/>
            <a:ext cx="2616422" cy="646331"/>
          </a:xfrm>
          <a:prstGeom prst="rect">
            <a:avLst/>
          </a:prstGeom>
        </p:spPr>
        <p:txBody>
          <a:bodyPr wrap="none">
            <a:spAutoFit/>
          </a:bodyPr>
          <a:lstStyle/>
          <a:p>
            <a:r>
              <a:rPr lang="en-US" sz="3600" b="1" dirty="0" err="1" smtClean="0">
                <a:solidFill>
                  <a:srgbClr val="0070C0"/>
                </a:solidFill>
              </a:rPr>
              <a:t>Meningioma</a:t>
            </a:r>
            <a:endParaRPr lang="en-US" sz="3600"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457200" y="76200"/>
            <a:ext cx="8229600" cy="715963"/>
          </a:xfrm>
        </p:spPr>
        <p:txBody>
          <a:bodyPr>
            <a:normAutofit fontScale="90000"/>
          </a:bodyPr>
          <a:lstStyle/>
          <a:p>
            <a:r>
              <a:rPr lang="en-US" b="1" dirty="0" smtClean="0">
                <a:solidFill>
                  <a:srgbClr val="0070C0"/>
                </a:solidFill>
              </a:rPr>
              <a:t>Meningioma</a:t>
            </a:r>
          </a:p>
        </p:txBody>
      </p:sp>
      <p:pic>
        <p:nvPicPr>
          <p:cNvPr id="159747" name="Picture 2" descr="Picture 8 021.jpg"/>
          <p:cNvPicPr>
            <a:picLocks noChangeAspect="1"/>
          </p:cNvPicPr>
          <p:nvPr/>
        </p:nvPicPr>
        <p:blipFill>
          <a:blip r:embed="rId2" cstate="print"/>
          <a:srcRect/>
          <a:stretch>
            <a:fillRect/>
          </a:stretch>
        </p:blipFill>
        <p:spPr bwMode="auto">
          <a:xfrm>
            <a:off x="748445" y="1226028"/>
            <a:ext cx="3442555" cy="4184172"/>
          </a:xfrm>
          <a:prstGeom prst="rect">
            <a:avLst/>
          </a:prstGeom>
          <a:noFill/>
          <a:ln w="9525">
            <a:noFill/>
            <a:miter lim="800000"/>
            <a:headEnd/>
            <a:tailEnd/>
          </a:ln>
        </p:spPr>
      </p:pic>
      <p:pic>
        <p:nvPicPr>
          <p:cNvPr id="159748" name="Picture 3" descr="Picture 8 022.jpg"/>
          <p:cNvPicPr>
            <a:picLocks noChangeAspect="1"/>
          </p:cNvPicPr>
          <p:nvPr/>
        </p:nvPicPr>
        <p:blipFill>
          <a:blip r:embed="rId3" cstate="print"/>
          <a:srcRect/>
          <a:stretch>
            <a:fillRect/>
          </a:stretch>
        </p:blipFill>
        <p:spPr bwMode="auto">
          <a:xfrm>
            <a:off x="5053623" y="1219200"/>
            <a:ext cx="3328378" cy="4343400"/>
          </a:xfrm>
          <a:prstGeom prst="rect">
            <a:avLst/>
          </a:prstGeom>
          <a:noFill/>
          <a:ln w="9525">
            <a:noFill/>
            <a:miter lim="800000"/>
            <a:headEnd/>
            <a:tailEnd/>
          </a:ln>
        </p:spPr>
      </p:pic>
      <p:sp>
        <p:nvSpPr>
          <p:cNvPr id="5" name="Rectangle 4"/>
          <p:cNvSpPr/>
          <p:nvPr/>
        </p:nvSpPr>
        <p:spPr>
          <a:xfrm>
            <a:off x="838200" y="4953000"/>
            <a:ext cx="1371600" cy="4572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Plain CT</a:t>
            </a:r>
          </a:p>
        </p:txBody>
      </p:sp>
      <p:sp>
        <p:nvSpPr>
          <p:cNvPr id="6" name="Rectangle 5"/>
          <p:cNvSpPr/>
          <p:nvPr/>
        </p:nvSpPr>
        <p:spPr>
          <a:xfrm>
            <a:off x="5029200" y="5029200"/>
            <a:ext cx="1371600" cy="4572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Contrast CT</a:t>
            </a:r>
          </a:p>
        </p:txBody>
      </p:sp>
      <p:sp>
        <p:nvSpPr>
          <p:cNvPr id="8" name="Rectangle 7"/>
          <p:cNvSpPr/>
          <p:nvPr/>
        </p:nvSpPr>
        <p:spPr>
          <a:xfrm>
            <a:off x="304800" y="5638800"/>
            <a:ext cx="8610600" cy="1015663"/>
          </a:xfrm>
          <a:prstGeom prst="rect">
            <a:avLst/>
          </a:prstGeom>
        </p:spPr>
        <p:txBody>
          <a:bodyPr wrap="square">
            <a:spAutoFit/>
          </a:bodyPr>
          <a:lstStyle/>
          <a:p>
            <a:pPr algn="ctr">
              <a:defRPr/>
            </a:pPr>
            <a:r>
              <a:rPr lang="en-US" sz="2000" dirty="0" smtClean="0"/>
              <a:t>This is a multi slice axial plan CT scan of the head showing a </a:t>
            </a:r>
            <a:r>
              <a:rPr lang="en-US" sz="2000" dirty="0" err="1" smtClean="0"/>
              <a:t>isodense</a:t>
            </a:r>
            <a:r>
              <a:rPr lang="en-US" sz="2000" dirty="0" smtClean="0"/>
              <a:t> shadow in </a:t>
            </a:r>
            <a:r>
              <a:rPr lang="en-US" sz="2000" dirty="0" err="1" smtClean="0"/>
              <a:t>fronto</a:t>
            </a:r>
            <a:r>
              <a:rPr lang="en-US" sz="2000" dirty="0" smtClean="0"/>
              <a:t>-parietal region, just underneath the skull. After giving contrast it take contrast uniformly. So, my radiological diagnosis is </a:t>
            </a:r>
            <a:r>
              <a:rPr lang="en-US" sz="2000" b="1" dirty="0" err="1" smtClean="0"/>
              <a:t>Meningioma</a:t>
            </a:r>
            <a:r>
              <a:rPr lang="en-US" sz="2000" dirty="0" smtClean="0"/>
              <a:t>.</a:t>
            </a:r>
            <a:endParaRPr lang="en-US" sz="2000" dirty="0"/>
          </a:p>
        </p:txBody>
      </p:sp>
      <p:pic>
        <p:nvPicPr>
          <p:cNvPr id="9"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box(in)">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9748"/>
                                        </p:tgtEl>
                                        <p:attrNameLst>
                                          <p:attrName>style.visibility</p:attrName>
                                        </p:attrNameLst>
                                      </p:cBhvr>
                                      <p:to>
                                        <p:strVal val="visible"/>
                                      </p:to>
                                    </p:set>
                                    <p:animEffect transition="in" filter="box(in)">
                                      <p:cBhvr>
                                        <p:cTn id="12" dur="500"/>
                                        <p:tgtEl>
                                          <p:spTgt spid="1597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9746"/>
                                        </p:tgtEl>
                                        <p:attrNameLst>
                                          <p:attrName>style.visibility</p:attrName>
                                        </p:attrNameLst>
                                      </p:cBhvr>
                                      <p:to>
                                        <p:strVal val="visible"/>
                                      </p:to>
                                    </p:set>
                                    <p:animEffect transition="in" filter="box(in)">
                                      <p:cBhvr>
                                        <p:cTn id="17" dur="5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normAutofit/>
          </a:bodyPr>
          <a:lstStyle/>
          <a:p>
            <a:r>
              <a:rPr lang="en-US" sz="4000" b="1" dirty="0" smtClean="0">
                <a:solidFill>
                  <a:srgbClr val="0070C0"/>
                </a:solidFill>
              </a:rPr>
              <a:t>Meningioma</a:t>
            </a:r>
          </a:p>
        </p:txBody>
      </p:sp>
      <p:pic>
        <p:nvPicPr>
          <p:cNvPr id="168963" name="Picture 2" descr="Meningioma 1.jpg"/>
          <p:cNvPicPr>
            <a:picLocks noChangeAspect="1"/>
          </p:cNvPicPr>
          <p:nvPr/>
        </p:nvPicPr>
        <p:blipFill>
          <a:blip r:embed="rId2" cstate="print"/>
          <a:srcRect/>
          <a:stretch>
            <a:fillRect/>
          </a:stretch>
        </p:blipFill>
        <p:spPr bwMode="auto">
          <a:xfrm>
            <a:off x="838200" y="1828800"/>
            <a:ext cx="3015325" cy="3429000"/>
          </a:xfrm>
          <a:prstGeom prst="rect">
            <a:avLst/>
          </a:prstGeom>
          <a:noFill/>
          <a:ln w="9525">
            <a:noFill/>
            <a:miter lim="800000"/>
            <a:headEnd/>
            <a:tailEnd/>
          </a:ln>
        </p:spPr>
      </p:pic>
      <p:pic>
        <p:nvPicPr>
          <p:cNvPr id="168964" name="Picture 3" descr="Meningioma 2.jpg"/>
          <p:cNvPicPr>
            <a:picLocks noChangeAspect="1"/>
          </p:cNvPicPr>
          <p:nvPr/>
        </p:nvPicPr>
        <p:blipFill>
          <a:blip r:embed="rId3" cstate="print"/>
          <a:srcRect/>
          <a:stretch>
            <a:fillRect/>
          </a:stretch>
        </p:blipFill>
        <p:spPr bwMode="auto">
          <a:xfrm>
            <a:off x="4038600" y="1828800"/>
            <a:ext cx="2819400" cy="344556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8963"/>
                                        </p:tgtEl>
                                        <p:attrNameLst>
                                          <p:attrName>style.visibility</p:attrName>
                                        </p:attrNameLst>
                                      </p:cBhvr>
                                      <p:to>
                                        <p:strVal val="visible"/>
                                      </p:to>
                                    </p:set>
                                    <p:animEffect transition="in" filter="box(in)">
                                      <p:cBhvr>
                                        <p:cTn id="7" dur="500"/>
                                        <p:tgtEl>
                                          <p:spTgt spid="168963"/>
                                        </p:tgtEl>
                                      </p:cBhvr>
                                    </p:animEffect>
                                  </p:childTnLst>
                                </p:cTn>
                              </p:par>
                              <p:par>
                                <p:cTn id="8" presetID="4" presetClass="entr" presetSubtype="16" fill="hold" nodeType="withEffect">
                                  <p:stCondLst>
                                    <p:cond delay="0"/>
                                  </p:stCondLst>
                                  <p:childTnLst>
                                    <p:set>
                                      <p:cBhvr>
                                        <p:cTn id="9" dur="1" fill="hold">
                                          <p:stCondLst>
                                            <p:cond delay="0"/>
                                          </p:stCondLst>
                                        </p:cTn>
                                        <p:tgtEl>
                                          <p:spTgt spid="168964"/>
                                        </p:tgtEl>
                                        <p:attrNameLst>
                                          <p:attrName>style.visibility</p:attrName>
                                        </p:attrNameLst>
                                      </p:cBhvr>
                                      <p:to>
                                        <p:strVal val="visible"/>
                                      </p:to>
                                    </p:set>
                                    <p:animEffect transition="in" filter="box(in)">
                                      <p:cBhvr>
                                        <p:cTn id="10" dur="500"/>
                                        <p:tgtEl>
                                          <p:spTgt spid="16896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68962"/>
                                        </p:tgtEl>
                                        <p:attrNameLst>
                                          <p:attrName>style.visibility</p:attrName>
                                        </p:attrNameLst>
                                      </p:cBhvr>
                                      <p:to>
                                        <p:strVal val="visible"/>
                                      </p:to>
                                    </p:set>
                                    <p:animEffect transition="in" filter="box(in)">
                                      <p:cBhvr>
                                        <p:cTn id="15" dur="500"/>
                                        <p:tgtEl>
                                          <p:spTgt spid="168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P\Desktop\medulloblastomapreCT.jpg"/>
          <p:cNvPicPr/>
          <p:nvPr/>
        </p:nvPicPr>
        <p:blipFill>
          <a:blip r:embed="rId2"/>
          <a:srcRect/>
          <a:stretch>
            <a:fillRect/>
          </a:stretch>
        </p:blipFill>
        <p:spPr bwMode="auto">
          <a:xfrm>
            <a:off x="457200" y="2057400"/>
            <a:ext cx="2514600" cy="3505200"/>
          </a:xfrm>
          <a:prstGeom prst="rect">
            <a:avLst/>
          </a:prstGeom>
          <a:noFill/>
          <a:ln w="9525">
            <a:noFill/>
            <a:miter lim="800000"/>
            <a:headEnd/>
            <a:tailEnd/>
          </a:ln>
        </p:spPr>
      </p:pic>
      <p:pic>
        <p:nvPicPr>
          <p:cNvPr id="4" name="Picture 3" descr="C:\Users\HP\Desktop\medulloblastomapostCT.jpg"/>
          <p:cNvPicPr/>
          <p:nvPr/>
        </p:nvPicPr>
        <p:blipFill>
          <a:blip r:embed="rId3"/>
          <a:srcRect/>
          <a:stretch>
            <a:fillRect/>
          </a:stretch>
        </p:blipFill>
        <p:spPr bwMode="auto">
          <a:xfrm>
            <a:off x="3048000" y="2057400"/>
            <a:ext cx="2667000" cy="3505200"/>
          </a:xfrm>
          <a:prstGeom prst="rect">
            <a:avLst/>
          </a:prstGeom>
          <a:noFill/>
          <a:ln w="9525">
            <a:noFill/>
            <a:miter lim="800000"/>
            <a:headEnd/>
            <a:tailEnd/>
          </a:ln>
        </p:spPr>
      </p:pic>
      <p:cxnSp>
        <p:nvCxnSpPr>
          <p:cNvPr id="6" name="Straight Arrow Connector 5"/>
          <p:cNvCxnSpPr/>
          <p:nvPr/>
        </p:nvCxnSpPr>
        <p:spPr>
          <a:xfrm>
            <a:off x="1981200" y="4724400"/>
            <a:ext cx="2590800" cy="76200"/>
          </a:xfrm>
          <a:prstGeom prst="straightConnector1">
            <a:avLst/>
          </a:prstGeom>
          <a:ln>
            <a:headEnd type="arrow"/>
            <a:tailEnd type="arrow"/>
          </a:ln>
        </p:spPr>
        <p:style>
          <a:lnRef idx="2">
            <a:schemeClr val="accent6"/>
          </a:lnRef>
          <a:fillRef idx="0">
            <a:schemeClr val="accent6"/>
          </a:fillRef>
          <a:effectRef idx="1">
            <a:schemeClr val="accent6"/>
          </a:effectRef>
          <a:fontRef idx="minor">
            <a:schemeClr val="tx1"/>
          </a:fontRef>
        </p:style>
      </p:cxnSp>
      <p:sp>
        <p:nvSpPr>
          <p:cNvPr id="7" name="Rectangle 6"/>
          <p:cNvSpPr/>
          <p:nvPr/>
        </p:nvSpPr>
        <p:spPr>
          <a:xfrm>
            <a:off x="5943600" y="1841242"/>
            <a:ext cx="2819400" cy="4093428"/>
          </a:xfrm>
          <a:prstGeom prst="rect">
            <a:avLst/>
          </a:prstGeom>
        </p:spPr>
        <p:txBody>
          <a:bodyPr wrap="square">
            <a:spAutoFit/>
          </a:bodyPr>
          <a:lstStyle/>
          <a:p>
            <a:pPr lvl="0" algn="just"/>
            <a:r>
              <a:rPr lang="en-US" sz="2000" dirty="0" smtClean="0"/>
              <a:t>Figure:  This is a multi slice axial plan CT scan of the head showing hyperdense ring shadow in the cerebellum with compression of the 4</a:t>
            </a:r>
            <a:r>
              <a:rPr lang="en-US" sz="2000" baseline="30000" dirty="0" smtClean="0"/>
              <a:t>th</a:t>
            </a:r>
            <a:r>
              <a:rPr lang="en-US" sz="2000" dirty="0" smtClean="0"/>
              <a:t> ventricle and post contrast enhancing diffusely and homogeneously. </a:t>
            </a:r>
          </a:p>
          <a:p>
            <a:pPr algn="just"/>
            <a:r>
              <a:rPr lang="en-US" sz="2000" dirty="0" smtClean="0"/>
              <a:t>So my radiological diagnosis is </a:t>
            </a:r>
            <a:r>
              <a:rPr lang="en-US" sz="2000" dirty="0" err="1" smtClean="0">
                <a:solidFill>
                  <a:srgbClr val="FF0000"/>
                </a:solidFill>
              </a:rPr>
              <a:t>medulloblastoma</a:t>
            </a:r>
            <a:r>
              <a:rPr lang="en-US" sz="2000" dirty="0" smtClean="0"/>
              <a:t>.</a:t>
            </a:r>
            <a:endParaRPr lang="en-US" sz="2000" dirty="0"/>
          </a:p>
        </p:txBody>
      </p:sp>
      <p:sp>
        <p:nvSpPr>
          <p:cNvPr id="8" name="Rectangle 7"/>
          <p:cNvSpPr/>
          <p:nvPr/>
        </p:nvSpPr>
        <p:spPr>
          <a:xfrm>
            <a:off x="838200" y="609600"/>
            <a:ext cx="4082015" cy="707886"/>
          </a:xfrm>
          <a:prstGeom prst="rect">
            <a:avLst/>
          </a:prstGeom>
        </p:spPr>
        <p:txBody>
          <a:bodyPr wrap="none">
            <a:spAutoFit/>
          </a:bodyPr>
          <a:lstStyle/>
          <a:p>
            <a:r>
              <a:rPr lang="en-US" sz="4000" b="1" dirty="0" smtClean="0">
                <a:solidFill>
                  <a:srgbClr val="0070C0"/>
                </a:solidFill>
              </a:rPr>
              <a:t>Medulloblastoma</a:t>
            </a:r>
            <a:endParaRPr lang="en-US" sz="4000" b="1" dirty="0">
              <a:solidFill>
                <a:srgbClr val="0070C0"/>
              </a:solidFill>
            </a:endParaRPr>
          </a:p>
        </p:txBody>
      </p:sp>
      <p:pic>
        <p:nvPicPr>
          <p:cNvPr id="9"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4800600" cy="1143000"/>
          </a:xfrm>
        </p:spPr>
        <p:txBody>
          <a:bodyPr>
            <a:normAutofit/>
          </a:bodyPr>
          <a:lstStyle/>
          <a:p>
            <a:r>
              <a:rPr lang="en-US" altLang="ja-JP" sz="4000" b="1" dirty="0" smtClean="0">
                <a:solidFill>
                  <a:srgbClr val="0070C0"/>
                </a:solidFill>
                <a:ea typeface="Times New Roman" pitchFamily="18" charset="0"/>
                <a:cs typeface="Times New Roman" pitchFamily="18" charset="0"/>
              </a:rPr>
              <a:t>Germinoma</a:t>
            </a:r>
            <a:endParaRPr lang="en-US" sz="4000" b="1" dirty="0">
              <a:solidFill>
                <a:srgbClr val="0070C0"/>
              </a:solidFill>
            </a:endParaRPr>
          </a:p>
        </p:txBody>
      </p:sp>
      <p:pic>
        <p:nvPicPr>
          <p:cNvPr id="3" name="Picture 2" descr="C:\Users\HP\Desktop\a5097978434596_pinealis3.jpg"/>
          <p:cNvPicPr/>
          <p:nvPr/>
        </p:nvPicPr>
        <p:blipFill>
          <a:blip r:embed="rId2"/>
          <a:srcRect r="6104" b="49268"/>
          <a:stretch>
            <a:fillRect/>
          </a:stretch>
        </p:blipFill>
        <p:spPr bwMode="auto">
          <a:xfrm>
            <a:off x="609600" y="1981200"/>
            <a:ext cx="4648200" cy="2667000"/>
          </a:xfrm>
          <a:prstGeom prst="rect">
            <a:avLst/>
          </a:prstGeom>
          <a:noFill/>
          <a:ln w="9525">
            <a:noFill/>
            <a:miter lim="800000"/>
            <a:headEnd/>
            <a:tailEnd/>
          </a:ln>
        </p:spPr>
      </p:pic>
      <p:sp>
        <p:nvSpPr>
          <p:cNvPr id="92161" name="Rectangle 1"/>
          <p:cNvSpPr>
            <a:spLocks noChangeArrowheads="1"/>
          </p:cNvSpPr>
          <p:nvPr/>
        </p:nvSpPr>
        <p:spPr bwMode="auto">
          <a:xfrm>
            <a:off x="5562600" y="1600200"/>
            <a:ext cx="33528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mj-lt"/>
                <a:ea typeface="Times New Roman" pitchFamily="18" charset="0"/>
                <a:cs typeface="Arial" pitchFamily="34" charset="0"/>
              </a:rPr>
              <a:t>Figure: This is a non contrast axial CT scan of the head showing a hyper dense with calcification   in the pineal region. There is homogeneous enhancement, which is common for a tumor in the pineal region.</a:t>
            </a:r>
            <a:endParaRPr kumimoji="0" lang="en-US" altLang="ja-JP" sz="2000" b="0" i="0" u="none" strike="noStrike" cap="none" normalizeH="0" baseline="0" dirty="0" smtClean="0">
              <a:ln>
                <a:noFill/>
              </a:ln>
              <a:solidFill>
                <a:schemeClr val="tx1"/>
              </a:solidFill>
              <a:effectLst/>
              <a:latin typeface="+mj-l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000" b="0" i="0" u="none" strike="noStrike" cap="none" normalizeH="0" baseline="0" dirty="0" smtClean="0">
                <a:ln>
                  <a:noFill/>
                </a:ln>
                <a:effectLst/>
                <a:latin typeface="+mj-lt"/>
                <a:ea typeface="Times New Roman" pitchFamily="18" charset="0"/>
                <a:cs typeface="Times New Roman" pitchFamily="18" charset="0"/>
              </a:rPr>
              <a:t>So, my radiological diagnosis is most likely a </a:t>
            </a:r>
            <a:r>
              <a:rPr kumimoji="0" lang="en-US" altLang="ja-JP" sz="2000" b="1" i="0" u="none" strike="noStrike" cap="none" normalizeH="0" baseline="0" dirty="0" err="1" smtClean="0">
                <a:ln>
                  <a:noFill/>
                </a:ln>
                <a:solidFill>
                  <a:srgbClr val="FF0000"/>
                </a:solidFill>
                <a:effectLst/>
                <a:latin typeface="+mj-lt"/>
                <a:ea typeface="Times New Roman" pitchFamily="18" charset="0"/>
                <a:cs typeface="Times New Roman" pitchFamily="18" charset="0"/>
              </a:rPr>
              <a:t>germinoma</a:t>
            </a:r>
            <a:r>
              <a:rPr kumimoji="0" lang="en-US" altLang="ja-JP" sz="2000" b="1" i="0" u="none" strike="noStrike" cap="none" normalizeH="0" baseline="0" dirty="0" smtClean="0">
                <a:ln>
                  <a:noFill/>
                </a:ln>
                <a:solidFill>
                  <a:srgbClr val="FF0000"/>
                </a:solidFill>
                <a:effectLst/>
                <a:latin typeface="+mj-lt"/>
                <a:ea typeface="Times New Roman" pitchFamily="18" charset="0"/>
                <a:cs typeface="Times New Roman" pitchFamily="18" charset="0"/>
              </a:rPr>
              <a:t>.</a:t>
            </a:r>
            <a:r>
              <a:rPr kumimoji="0" lang="en-US" altLang="ja-JP" sz="2000" b="1" i="0" u="none" strike="noStrike" cap="none" normalizeH="0" baseline="0" dirty="0" smtClean="0">
                <a:ln>
                  <a:noFill/>
                </a:ln>
                <a:solidFill>
                  <a:srgbClr val="FF0000"/>
                </a:solidFill>
                <a:effectLst/>
                <a:latin typeface="+mj-lt"/>
                <a:cs typeface="Arial" pitchFamily="34" charset="0"/>
              </a:rPr>
              <a:t> </a:t>
            </a: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0" y="457200"/>
            <a:ext cx="8534400" cy="639762"/>
          </a:xfrm>
        </p:spPr>
        <p:txBody>
          <a:bodyPr>
            <a:noAutofit/>
          </a:bodyPr>
          <a:lstStyle/>
          <a:p>
            <a:r>
              <a:rPr lang="en-US" sz="3600" b="1" dirty="0" smtClean="0">
                <a:solidFill>
                  <a:srgbClr val="0070C0"/>
                </a:solidFill>
              </a:rPr>
              <a:t>Germinoma with obstructive hydrocephalus</a:t>
            </a:r>
          </a:p>
        </p:txBody>
      </p:sp>
      <p:pic>
        <p:nvPicPr>
          <p:cNvPr id="153603" name="Picture 2"/>
          <p:cNvPicPr>
            <a:picLocks noChangeAspect="1" noChangeArrowheads="1"/>
          </p:cNvPicPr>
          <p:nvPr/>
        </p:nvPicPr>
        <p:blipFill>
          <a:blip r:embed="rId2"/>
          <a:srcRect/>
          <a:stretch>
            <a:fillRect/>
          </a:stretch>
        </p:blipFill>
        <p:spPr bwMode="auto">
          <a:xfrm>
            <a:off x="3886200" y="1219200"/>
            <a:ext cx="3050326" cy="3657600"/>
          </a:xfrm>
          <a:prstGeom prst="rect">
            <a:avLst/>
          </a:prstGeom>
          <a:noFill/>
          <a:ln w="9525">
            <a:noFill/>
            <a:miter lim="800000"/>
            <a:headEnd/>
            <a:tailEnd/>
          </a:ln>
        </p:spPr>
      </p:pic>
      <p:pic>
        <p:nvPicPr>
          <p:cNvPr id="33793" name="Picture 1"/>
          <p:cNvPicPr>
            <a:picLocks noChangeAspect="1" noChangeArrowheads="1"/>
          </p:cNvPicPr>
          <p:nvPr/>
        </p:nvPicPr>
        <p:blipFill>
          <a:blip r:embed="rId3"/>
          <a:srcRect l="7494" t="5621" r="15691" b="2576"/>
          <a:stretch>
            <a:fillRect/>
          </a:stretch>
        </p:blipFill>
        <p:spPr bwMode="auto">
          <a:xfrm>
            <a:off x="685800" y="1219200"/>
            <a:ext cx="3124200" cy="3733800"/>
          </a:xfrm>
          <a:prstGeom prst="rect">
            <a:avLst/>
          </a:prstGeom>
          <a:noFill/>
          <a:ln w="9525">
            <a:noFill/>
            <a:miter lim="800000"/>
            <a:headEnd/>
            <a:tailEnd/>
          </a:ln>
          <a:effectLst/>
        </p:spPr>
      </p:pic>
      <p:sp>
        <p:nvSpPr>
          <p:cNvPr id="5" name="Rectangle 4"/>
          <p:cNvSpPr/>
          <p:nvPr/>
        </p:nvSpPr>
        <p:spPr>
          <a:xfrm>
            <a:off x="609600" y="5105400"/>
            <a:ext cx="6934200" cy="1477328"/>
          </a:xfrm>
          <a:prstGeom prst="rect">
            <a:avLst/>
          </a:prstGeom>
        </p:spPr>
        <p:txBody>
          <a:bodyPr wrap="square">
            <a:spAutoFit/>
          </a:bodyPr>
          <a:lstStyle/>
          <a:p>
            <a:r>
              <a:rPr lang="en-US" dirty="0" smtClean="0"/>
              <a:t>Figure: CT demonstrates A large lobulated  mixed density mass is centered on the pineal gland, engulfing the pineal calcification which is enhanced after contrast . It is somewhat hyperdense compared to adjacent brain. The midbrain is distorted, compressed and demonstrates low density suggestive of edema. Obstructive hydrocephalus is present. </a:t>
            </a:r>
            <a:endParaRPr lang="en-US" dirty="0"/>
          </a:p>
        </p:txBody>
      </p:sp>
      <p:pic>
        <p:nvPicPr>
          <p:cNvPr id="6"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Grp="1" noChangeAspect="1" noChangeArrowheads="1"/>
          </p:cNvPicPr>
          <p:nvPr>
            <p:ph idx="1"/>
          </p:nvPr>
        </p:nvPicPr>
        <p:blipFill>
          <a:blip r:embed="rId2">
            <a:lum bright="-30000" contrast="40000"/>
          </a:blip>
          <a:srcRect l="76062" t="39535" b="38372"/>
          <a:stretch>
            <a:fillRect/>
          </a:stretch>
        </p:blipFill>
        <p:spPr>
          <a:xfrm>
            <a:off x="5486399" y="2209800"/>
            <a:ext cx="3043989" cy="2514600"/>
          </a:xfrm>
          <a:noFill/>
        </p:spPr>
      </p:pic>
      <p:pic>
        <p:nvPicPr>
          <p:cNvPr id="3" name="Picture 2"/>
          <p:cNvPicPr>
            <a:picLocks noChangeAspect="1" noChangeArrowheads="1"/>
          </p:cNvPicPr>
          <p:nvPr/>
        </p:nvPicPr>
        <p:blipFill>
          <a:blip r:embed="rId2">
            <a:lum bright="-20000" contrast="30000"/>
          </a:blip>
          <a:srcRect r="26019"/>
          <a:stretch>
            <a:fillRect/>
          </a:stretch>
        </p:blipFill>
        <p:spPr>
          <a:xfrm>
            <a:off x="1066800" y="1066800"/>
            <a:ext cx="3962400" cy="4793900"/>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410200"/>
            <a:ext cx="6781800" cy="914400"/>
          </a:xfrm>
        </p:spPr>
        <p:txBody>
          <a:bodyPr>
            <a:noAutofit/>
          </a:bodyPr>
          <a:lstStyle/>
          <a:p>
            <a:pPr algn="l"/>
            <a:r>
              <a:rPr lang="en-US" sz="2000" dirty="0" smtClean="0"/>
              <a:t>Figure: CT Hyperdense and Homogenous  Enhancement in CNS  Lymphoma .</a:t>
            </a:r>
            <a:endParaRPr lang="en-US" sz="2000" dirty="0"/>
          </a:p>
        </p:txBody>
      </p:sp>
      <p:pic>
        <p:nvPicPr>
          <p:cNvPr id="117762" name="Picture 2"/>
          <p:cNvPicPr>
            <a:picLocks noChangeAspect="1" noChangeArrowheads="1"/>
          </p:cNvPicPr>
          <p:nvPr/>
        </p:nvPicPr>
        <p:blipFill>
          <a:blip r:embed="rId2"/>
          <a:srcRect l="7367" t="23278" r="9875" b="11587"/>
          <a:stretch>
            <a:fillRect/>
          </a:stretch>
        </p:blipFill>
        <p:spPr bwMode="auto">
          <a:xfrm>
            <a:off x="920260" y="1447800"/>
            <a:ext cx="6699739" cy="3958936"/>
          </a:xfrm>
          <a:prstGeom prst="rect">
            <a:avLst/>
          </a:prstGeom>
          <a:noFill/>
          <a:ln w="9525">
            <a:noFill/>
            <a:miter lim="800000"/>
            <a:headEnd/>
            <a:tailEnd/>
          </a:ln>
          <a:effectLst/>
        </p:spPr>
      </p:pic>
      <p:sp>
        <p:nvSpPr>
          <p:cNvPr id="4" name="Rectangle 3"/>
          <p:cNvSpPr/>
          <p:nvPr/>
        </p:nvSpPr>
        <p:spPr>
          <a:xfrm>
            <a:off x="1752600" y="152400"/>
            <a:ext cx="3504998" cy="646331"/>
          </a:xfrm>
          <a:prstGeom prst="rect">
            <a:avLst/>
          </a:prstGeom>
        </p:spPr>
        <p:txBody>
          <a:bodyPr wrap="none">
            <a:spAutoFit/>
          </a:bodyPr>
          <a:lstStyle/>
          <a:p>
            <a:r>
              <a:rPr lang="en-US" sz="3600" b="1" dirty="0" smtClean="0">
                <a:solidFill>
                  <a:srgbClr val="0070C0"/>
                </a:solidFill>
              </a:rPr>
              <a:t>CNS  Lymphoma </a:t>
            </a:r>
            <a:endParaRPr lang="en-US" sz="3600" b="1" dirty="0">
              <a:solidFill>
                <a:srgbClr val="0070C0"/>
              </a:solidFill>
            </a:endParaRPr>
          </a:p>
        </p:txBody>
      </p:sp>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7200" y="152400"/>
            <a:ext cx="8229600" cy="792163"/>
          </a:xfrm>
        </p:spPr>
        <p:txBody>
          <a:bodyPr>
            <a:normAutofit/>
          </a:bodyPr>
          <a:lstStyle/>
          <a:p>
            <a:r>
              <a:rPr lang="en-US" sz="4000" b="1" dirty="0" smtClean="0">
                <a:solidFill>
                  <a:srgbClr val="0070C0"/>
                </a:solidFill>
              </a:rPr>
              <a:t>Acoustic </a:t>
            </a:r>
            <a:r>
              <a:rPr lang="en-US" sz="4000" b="1" dirty="0" err="1" smtClean="0">
                <a:solidFill>
                  <a:srgbClr val="0070C0"/>
                </a:solidFill>
              </a:rPr>
              <a:t>schwanoma</a:t>
            </a:r>
            <a:endParaRPr lang="en-US" sz="4000" b="1" dirty="0" smtClean="0">
              <a:solidFill>
                <a:srgbClr val="0070C0"/>
              </a:solidFill>
            </a:endParaRPr>
          </a:p>
        </p:txBody>
      </p:sp>
      <p:pic>
        <p:nvPicPr>
          <p:cNvPr id="7170" name="Picture 2"/>
          <p:cNvPicPr>
            <a:picLocks noChangeAspect="1" noChangeArrowheads="1"/>
          </p:cNvPicPr>
          <p:nvPr/>
        </p:nvPicPr>
        <p:blipFill>
          <a:blip r:embed="rId2"/>
          <a:srcRect/>
          <a:stretch>
            <a:fillRect/>
          </a:stretch>
        </p:blipFill>
        <p:spPr bwMode="auto">
          <a:xfrm>
            <a:off x="685800" y="1752600"/>
            <a:ext cx="3029494" cy="34575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029166" y="1752600"/>
            <a:ext cx="2981233" cy="3402494"/>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000" b="1" dirty="0" smtClean="0">
                <a:solidFill>
                  <a:srgbClr val="0070C0"/>
                </a:solidFill>
              </a:rPr>
              <a:t>Cerebral ring enhancing lesion</a:t>
            </a:r>
            <a:endParaRPr lang="en-US" sz="4000" b="1" dirty="0">
              <a:solidFill>
                <a:srgbClr val="0070C0"/>
              </a:solidFill>
            </a:endParaRPr>
          </a:p>
        </p:txBody>
      </p:sp>
      <p:sp>
        <p:nvSpPr>
          <p:cNvPr id="3" name="Title 1"/>
          <p:cNvSpPr txBox="1">
            <a:spLocks/>
          </p:cNvSpPr>
          <p:nvPr/>
        </p:nvSpPr>
        <p:spPr>
          <a:xfrm>
            <a:off x="1295400" y="1676400"/>
            <a:ext cx="7391400" cy="34591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mj-lt"/>
                <a:ea typeface="+mj-ea"/>
                <a:cs typeface="+mj-cs"/>
              </a:rPr>
              <a:t> </a:t>
            </a:r>
            <a:br>
              <a:rPr kumimoji="0" lang="en-US" sz="1800" b="0" i="0" u="none" strike="noStrike" kern="1200" cap="none" spc="0" normalizeH="0" baseline="0" noProof="0" dirty="0" smtClean="0">
                <a:ln>
                  <a:noFill/>
                </a:ln>
                <a:solidFill>
                  <a:schemeClr val="tx1"/>
                </a:solidFill>
                <a:effectLst/>
                <a:uLnTx/>
                <a:uFillTx/>
                <a:latin typeface="+mj-lt"/>
                <a:ea typeface="+mj-ea"/>
                <a:cs typeface="+mj-cs"/>
              </a:rPr>
            </a:br>
            <a:endParaRPr kumimoji="0" lang="en-US" sz="18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mj-lt"/>
                <a:ea typeface="+mj-ea"/>
                <a:cs typeface="+mj-cs"/>
              </a:rPr>
              <a:t>MAGIC DR mnemonic</a:t>
            </a:r>
            <a:r>
              <a:rPr kumimoji="0" lang="en-US" sz="2800" i="0" u="none" strike="noStrike" kern="1200" cap="none" spc="0" normalizeH="0" baseline="0" noProof="0" dirty="0" smtClean="0">
                <a:ln>
                  <a:noFill/>
                </a:ln>
                <a:solidFill>
                  <a:schemeClr val="tx1"/>
                </a:solidFill>
                <a:effectLst/>
                <a:uLnTx/>
                <a:uFillTx/>
                <a:latin typeface="+mj-lt"/>
                <a:ea typeface="+mj-ea"/>
                <a:cs typeface="+mj-cs"/>
              </a:rPr>
              <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r>
              <a:rPr kumimoji="0" lang="en-US" sz="2800" i="0" u="none" strike="noStrike" kern="1200" cap="none" spc="0" normalizeH="0" baseline="0" noProof="0" dirty="0" smtClean="0">
                <a:ln>
                  <a:noFill/>
                </a:ln>
                <a:solidFill>
                  <a:schemeClr val="tx1"/>
                </a:solidFill>
                <a:effectLst/>
                <a:uLnTx/>
                <a:uFillTx/>
                <a:latin typeface="+mj-lt"/>
                <a:ea typeface="+mj-ea"/>
                <a:cs typeface="+mj-cs"/>
              </a:rPr>
              <a:t>M - Metastasis</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r>
              <a:rPr kumimoji="0" lang="en-US" sz="2800" i="0" u="none" strike="noStrike" kern="1200" cap="none" spc="0" normalizeH="0" baseline="0" noProof="0" dirty="0" smtClean="0">
                <a:ln>
                  <a:noFill/>
                </a:ln>
                <a:solidFill>
                  <a:schemeClr val="tx1"/>
                </a:solidFill>
                <a:effectLst/>
                <a:uLnTx/>
                <a:uFillTx/>
                <a:latin typeface="+mj-lt"/>
                <a:ea typeface="+mj-ea"/>
                <a:cs typeface="+mj-cs"/>
              </a:rPr>
              <a:t>A - Abscess</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r>
              <a:rPr kumimoji="0" lang="en-US" sz="2800" i="0" u="none" strike="noStrike" kern="1200" cap="none" spc="0" normalizeH="0" baseline="0" noProof="0" dirty="0" smtClean="0">
                <a:ln>
                  <a:noFill/>
                </a:ln>
                <a:solidFill>
                  <a:schemeClr val="tx1"/>
                </a:solidFill>
                <a:effectLst/>
                <a:uLnTx/>
                <a:uFillTx/>
                <a:latin typeface="+mj-lt"/>
                <a:ea typeface="+mj-ea"/>
                <a:cs typeface="+mj-cs"/>
              </a:rPr>
              <a:t>G - Glioblastoma multiforme</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r>
              <a:rPr kumimoji="0" lang="en-US" sz="2800" i="0" u="none" strike="noStrike" kern="1200" cap="none" spc="0" normalizeH="0" baseline="0" noProof="0" dirty="0" smtClean="0">
                <a:ln>
                  <a:noFill/>
                </a:ln>
                <a:solidFill>
                  <a:schemeClr val="tx1"/>
                </a:solidFill>
                <a:effectLst/>
                <a:uLnTx/>
                <a:uFillTx/>
                <a:latin typeface="+mj-lt"/>
                <a:ea typeface="+mj-ea"/>
                <a:cs typeface="+mj-cs"/>
              </a:rPr>
              <a:t>I - Infarct (subacute phase)</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r>
              <a:rPr kumimoji="0" lang="en-US" sz="2800" i="0" u="none" strike="noStrike" kern="1200" cap="none" spc="0" normalizeH="0" baseline="0" noProof="0" dirty="0" smtClean="0">
                <a:ln>
                  <a:noFill/>
                </a:ln>
                <a:solidFill>
                  <a:schemeClr val="tx1"/>
                </a:solidFill>
                <a:effectLst/>
                <a:uLnTx/>
                <a:uFillTx/>
                <a:latin typeface="+mj-lt"/>
                <a:ea typeface="+mj-ea"/>
                <a:cs typeface="+mj-cs"/>
              </a:rPr>
              <a:t>C - Contusion</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r>
              <a:rPr kumimoji="0" lang="en-US" sz="2800" i="0" u="none" strike="noStrike" kern="1200" cap="none" spc="0" normalizeH="0" baseline="0" noProof="0" dirty="0" smtClean="0">
                <a:ln>
                  <a:noFill/>
                </a:ln>
                <a:solidFill>
                  <a:schemeClr val="tx1"/>
                </a:solidFill>
                <a:effectLst/>
                <a:uLnTx/>
                <a:uFillTx/>
                <a:latin typeface="+mj-lt"/>
                <a:ea typeface="+mj-ea"/>
                <a:cs typeface="+mj-cs"/>
              </a:rPr>
              <a:t>D - Demyelinating disease (e.g. tumefactive MS)</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r>
              <a:rPr kumimoji="0" lang="en-US" sz="2800" i="0" u="none" strike="noStrike" kern="1200" cap="none" spc="0" normalizeH="0" baseline="0" noProof="0" dirty="0" smtClean="0">
                <a:ln>
                  <a:noFill/>
                </a:ln>
                <a:solidFill>
                  <a:schemeClr val="tx1"/>
                </a:solidFill>
                <a:effectLst/>
                <a:uLnTx/>
                <a:uFillTx/>
                <a:latin typeface="+mj-lt"/>
                <a:ea typeface="+mj-ea"/>
                <a:cs typeface="+mj-cs"/>
              </a:rPr>
              <a:t>R - Radiation necrosis</a:t>
            </a:r>
            <a:br>
              <a:rPr kumimoji="0" lang="en-US" sz="2800" i="0" u="none" strike="noStrike" kern="1200" cap="none" spc="0" normalizeH="0" baseline="0" noProof="0" dirty="0" smtClean="0">
                <a:ln>
                  <a:noFill/>
                </a:ln>
                <a:solidFill>
                  <a:schemeClr val="tx1"/>
                </a:solidFill>
                <a:effectLst/>
                <a:uLnTx/>
                <a:uFillTx/>
                <a:latin typeface="+mj-lt"/>
                <a:ea typeface="+mj-ea"/>
                <a:cs typeface="+mj-cs"/>
              </a:rPr>
            </a:br>
            <a:endParaRPr kumimoji="0" lang="en-US" sz="280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7200" y="274638"/>
            <a:ext cx="7391400" cy="715962"/>
          </a:xfrm>
        </p:spPr>
        <p:txBody>
          <a:bodyPr>
            <a:normAutofit fontScale="90000"/>
          </a:bodyPr>
          <a:lstStyle/>
          <a:p>
            <a:r>
              <a:rPr lang="en-US" b="1" dirty="0" smtClean="0">
                <a:solidFill>
                  <a:srgbClr val="FF0000"/>
                </a:solidFill>
                <a:latin typeface="Arial Narrow" pitchFamily="34" charset="0"/>
                <a:cs typeface="Times New Roman" charset="0"/>
              </a:rPr>
              <a:t> </a:t>
            </a:r>
            <a:br>
              <a:rPr lang="en-US" b="1" dirty="0" smtClean="0">
                <a:solidFill>
                  <a:srgbClr val="FF0000"/>
                </a:solidFill>
                <a:latin typeface="Arial Narrow" pitchFamily="34" charset="0"/>
                <a:cs typeface="Times New Roman" charset="0"/>
              </a:rPr>
            </a:br>
            <a:r>
              <a:rPr lang="en-US" b="1" dirty="0" smtClean="0">
                <a:solidFill>
                  <a:srgbClr val="0070C0"/>
                </a:solidFill>
                <a:cs typeface="Times New Roman" charset="0"/>
              </a:rPr>
              <a:t>Single ring enhanced lesions</a:t>
            </a:r>
            <a:r>
              <a:rPr lang="en-US" sz="4000" dirty="0" smtClean="0">
                <a:cs typeface="Times New Roman" charset="0"/>
              </a:rPr>
              <a:t/>
            </a:r>
            <a:br>
              <a:rPr lang="en-US" sz="4000" dirty="0" smtClean="0">
                <a:cs typeface="Times New Roman" charset="0"/>
              </a:rPr>
            </a:br>
            <a:endParaRPr lang="en-US" dirty="0" smtClean="0"/>
          </a:p>
        </p:txBody>
      </p:sp>
      <p:sp>
        <p:nvSpPr>
          <p:cNvPr id="4" name="Rectangle 3"/>
          <p:cNvSpPr/>
          <p:nvPr/>
        </p:nvSpPr>
        <p:spPr>
          <a:xfrm>
            <a:off x="914400" y="1905000"/>
            <a:ext cx="6934200" cy="2973122"/>
          </a:xfrm>
          <a:prstGeom prst="rect">
            <a:avLst/>
          </a:prstGeom>
        </p:spPr>
        <p:txBody>
          <a:bodyPr wrap="square">
            <a:spAutoFit/>
          </a:bodyPr>
          <a:lstStyle/>
          <a:p>
            <a:pPr marL="342900" marR="0" lvl="0" indent="-342900" algn="just">
              <a:lnSpc>
                <a:spcPct val="130000"/>
              </a:lnSpc>
              <a:spcBef>
                <a:spcPts val="0"/>
              </a:spcBef>
              <a:spcAft>
                <a:spcPts val="0"/>
              </a:spcAft>
              <a:buFont typeface="+mj-lt"/>
              <a:buAutoNum type="arabicPeriod"/>
              <a:tabLst>
                <a:tab pos="457200" algn="l"/>
              </a:tabLst>
            </a:pPr>
            <a:r>
              <a:rPr lang="en-US" sz="2400" dirty="0" smtClean="0">
                <a:latin typeface="+mj-lt"/>
                <a:ea typeface="Calibri"/>
                <a:cs typeface="Times New Roman"/>
              </a:rPr>
              <a:t>Cerebral abscess</a:t>
            </a:r>
            <a:endParaRPr lang="en-US" sz="2400" dirty="0" smtClean="0">
              <a:latin typeface="+mj-lt"/>
              <a:ea typeface="Times New Roman"/>
              <a:cs typeface="Times New Roman"/>
            </a:endParaRP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latin typeface="+mj-lt"/>
                <a:ea typeface="Calibri"/>
                <a:cs typeface="Times New Roman"/>
              </a:rPr>
              <a:t>Primary brain tumour ( usually glioma)</a:t>
            </a:r>
            <a:endParaRPr lang="en-US" sz="2400" dirty="0" smtClean="0">
              <a:latin typeface="+mj-lt"/>
              <a:ea typeface="Times New Roman"/>
              <a:cs typeface="Times New Roman"/>
            </a:endParaRP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latin typeface="+mj-lt"/>
                <a:ea typeface="Calibri"/>
                <a:cs typeface="Times New Roman"/>
              </a:rPr>
              <a:t>Single metastasis</a:t>
            </a:r>
            <a:endParaRPr lang="en-US" sz="2400" dirty="0" smtClean="0">
              <a:latin typeface="+mj-lt"/>
              <a:ea typeface="Times New Roman"/>
              <a:cs typeface="Times New Roman"/>
            </a:endParaRP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latin typeface="+mj-lt"/>
                <a:ea typeface="Calibri"/>
                <a:cs typeface="Times New Roman"/>
              </a:rPr>
              <a:t>Single tuberculoma</a:t>
            </a:r>
            <a:endParaRPr lang="en-US" sz="2400" dirty="0" smtClean="0">
              <a:latin typeface="+mj-lt"/>
              <a:ea typeface="Times New Roman"/>
              <a:cs typeface="Times New Roman"/>
            </a:endParaRPr>
          </a:p>
          <a:p>
            <a:pPr algn="just">
              <a:lnSpc>
                <a:spcPct val="130000"/>
              </a:lnSpc>
            </a:pPr>
            <a:r>
              <a:rPr lang="en-US" sz="2400" dirty="0" smtClean="0">
                <a:latin typeface="+mj-lt"/>
                <a:ea typeface="Calibri"/>
                <a:cs typeface="Times New Roman"/>
              </a:rPr>
              <a:t>** Ring enhancement is due to breakage of BBB due to compression by rapidly  growing SOL</a:t>
            </a:r>
            <a:endParaRPr lang="en-US" sz="2400" dirty="0">
              <a:latin typeface="+mj-lt"/>
              <a:ea typeface="Times New Roman"/>
              <a:cs typeface="Times New Roman"/>
            </a:endParaRPr>
          </a:p>
        </p:txBody>
      </p:sp>
      <p:pic>
        <p:nvPicPr>
          <p:cNvPr id="5"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219200" y="457200"/>
            <a:ext cx="6666364" cy="4919777"/>
          </a:xfrm>
          <a:prstGeom prst="rect">
            <a:avLst/>
          </a:prstGeom>
          <a:noFill/>
          <a:ln w="9525">
            <a:noFill/>
            <a:miter lim="800000"/>
            <a:headEnd/>
            <a:tailEnd/>
          </a:ln>
          <a:effectLst/>
        </p:spPr>
      </p:pic>
      <p:sp>
        <p:nvSpPr>
          <p:cNvPr id="5" name="Rectangle 4"/>
          <p:cNvSpPr/>
          <p:nvPr/>
        </p:nvSpPr>
        <p:spPr>
          <a:xfrm>
            <a:off x="1219200" y="5486400"/>
            <a:ext cx="6705600" cy="707886"/>
          </a:xfrm>
          <a:prstGeom prst="rect">
            <a:avLst/>
          </a:prstGeom>
        </p:spPr>
        <p:txBody>
          <a:bodyPr wrap="square">
            <a:spAutoFit/>
          </a:bodyPr>
          <a:lstStyle/>
          <a:p>
            <a:r>
              <a:rPr lang="en-US" sz="2000" dirty="0" smtClean="0"/>
              <a:t>Figure: A = metastasis, B = abscess, C = radiation necrosis, </a:t>
            </a:r>
          </a:p>
          <a:p>
            <a:r>
              <a:rPr lang="en-US" sz="2000" dirty="0" smtClean="0"/>
              <a:t>             D = GBM, E = demyelination,     F = contusion.</a:t>
            </a:r>
            <a:endParaRPr lang="en-US" sz="2000" dirty="0"/>
          </a:p>
        </p:txBody>
      </p:sp>
      <p:pic>
        <p:nvPicPr>
          <p:cNvPr id="4"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b="1" dirty="0" smtClean="0">
                <a:solidFill>
                  <a:srgbClr val="0070C0"/>
                </a:solidFill>
              </a:rPr>
              <a:t>Enhancing wall characteristics</a:t>
            </a:r>
          </a:p>
        </p:txBody>
      </p:sp>
      <p:sp>
        <p:nvSpPr>
          <p:cNvPr id="2" name="Content Placeholder 1"/>
          <p:cNvSpPr>
            <a:spLocks noGrp="1"/>
          </p:cNvSpPr>
          <p:nvPr>
            <p:ph idx="1"/>
          </p:nvPr>
        </p:nvSpPr>
        <p:spPr>
          <a:xfrm>
            <a:off x="457200" y="1600201"/>
            <a:ext cx="8229600" cy="2362200"/>
          </a:xfrm>
        </p:spPr>
        <p:txBody>
          <a:bodyPr>
            <a:normAutofit/>
          </a:bodyPr>
          <a:lstStyle/>
          <a:p>
            <a:pPr marL="914400" lvl="1" indent="-457200">
              <a:buFont typeface="+mj-lt"/>
              <a:buAutoNum type="arabicPeriod"/>
            </a:pPr>
            <a:r>
              <a:rPr lang="en-US" dirty="0" smtClean="0"/>
              <a:t>Thick and nodular favours neoplasm</a:t>
            </a:r>
          </a:p>
          <a:p>
            <a:pPr marL="914400" lvl="1" indent="-457200">
              <a:buFont typeface="+mj-lt"/>
              <a:buAutoNum type="arabicPeriod"/>
            </a:pPr>
            <a:r>
              <a:rPr lang="en-US" dirty="0" smtClean="0"/>
              <a:t>Thin and regular favours abscess</a:t>
            </a:r>
          </a:p>
          <a:p>
            <a:pPr marL="914400" lvl="1" indent="-457200">
              <a:buFont typeface="+mj-lt"/>
              <a:buAutoNum type="arabicPeriod"/>
            </a:pPr>
            <a:r>
              <a:rPr lang="en-US" dirty="0" smtClean="0"/>
              <a:t>Incomplete ring often opened toward the cortex favours demyelination</a:t>
            </a:r>
          </a:p>
          <a:p>
            <a:pPr>
              <a:buNone/>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solidFill>
                  <a:srgbClr val="0070C0"/>
                </a:solidFill>
                <a:cs typeface="Times New Roman" charset="0"/>
              </a:rPr>
              <a:t>Ring enhanced lesions</a:t>
            </a:r>
            <a:r>
              <a:rPr lang="en-US" sz="4000" dirty="0" smtClean="0">
                <a:cs typeface="Times New Roman" charset="0"/>
              </a:rPr>
              <a:t/>
            </a:r>
            <a:br>
              <a:rPr lang="en-US" sz="4000" dirty="0" smtClean="0">
                <a:cs typeface="Times New Roman" charset="0"/>
              </a:rPr>
            </a:br>
            <a:endParaRPr lang="en-US" dirty="0"/>
          </a:p>
        </p:txBody>
      </p:sp>
      <p:sp>
        <p:nvSpPr>
          <p:cNvPr id="3" name="Title 1"/>
          <p:cNvSpPr txBox="1">
            <a:spLocks/>
          </p:cNvSpPr>
          <p:nvPr/>
        </p:nvSpPr>
        <p:spPr>
          <a:xfrm>
            <a:off x="762000" y="2286000"/>
            <a:ext cx="82296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533400" y="2514600"/>
            <a:ext cx="4419600" cy="2573012"/>
          </a:xfrm>
          <a:prstGeom prst="rect">
            <a:avLst/>
          </a:prstGeom>
        </p:spPr>
        <p:txBody>
          <a:bodyPr wrap="square">
            <a:spAutoFit/>
          </a:bodyPr>
          <a:lstStyle/>
          <a:p>
            <a:pPr marL="342900" indent="-342900" algn="just">
              <a:lnSpc>
                <a:spcPct val="130000"/>
              </a:lnSpc>
              <a:tabLst>
                <a:tab pos="457200" algn="l"/>
              </a:tabLst>
            </a:pPr>
            <a:r>
              <a:rPr lang="en-US" sz="2800" b="1" dirty="0" smtClean="0">
                <a:solidFill>
                  <a:srgbClr val="0070C0"/>
                </a:solidFill>
                <a:cs typeface="Times New Roman" charset="0"/>
              </a:rPr>
              <a:t>Complete ring</a:t>
            </a: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ea typeface="Calibri"/>
                <a:cs typeface="Times New Roman"/>
              </a:rPr>
              <a:t>Cerebral abscess</a:t>
            </a:r>
            <a:endParaRPr lang="en-US" sz="2400" dirty="0" smtClean="0">
              <a:ea typeface="Times New Roman"/>
              <a:cs typeface="Times New Roman"/>
            </a:endParaRP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ea typeface="Calibri"/>
                <a:cs typeface="Times New Roman"/>
              </a:rPr>
              <a:t>Primary brain tumour</a:t>
            </a:r>
            <a:endParaRPr lang="en-US" sz="2400" dirty="0" smtClean="0">
              <a:ea typeface="Times New Roman"/>
              <a:cs typeface="Times New Roman"/>
            </a:endParaRP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ea typeface="Calibri"/>
                <a:cs typeface="Times New Roman"/>
              </a:rPr>
              <a:t>Metastasis</a:t>
            </a:r>
            <a:endParaRPr lang="en-US" sz="2400" dirty="0" smtClean="0">
              <a:ea typeface="Times New Roman"/>
              <a:cs typeface="Times New Roman"/>
            </a:endParaRP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ea typeface="Calibri"/>
                <a:cs typeface="Times New Roman"/>
              </a:rPr>
              <a:t>Tuberculoma</a:t>
            </a:r>
            <a:endParaRPr lang="en-US" sz="2400" dirty="0" smtClean="0">
              <a:ea typeface="Times New Roman"/>
              <a:cs typeface="Times New Roman"/>
            </a:endParaRPr>
          </a:p>
        </p:txBody>
      </p:sp>
      <p:sp>
        <p:nvSpPr>
          <p:cNvPr id="5" name="Rectangle 4"/>
          <p:cNvSpPr/>
          <p:nvPr/>
        </p:nvSpPr>
        <p:spPr>
          <a:xfrm>
            <a:off x="5029200" y="2590800"/>
            <a:ext cx="3886200" cy="1132618"/>
          </a:xfrm>
          <a:prstGeom prst="rect">
            <a:avLst/>
          </a:prstGeom>
        </p:spPr>
        <p:txBody>
          <a:bodyPr wrap="square">
            <a:spAutoFit/>
          </a:bodyPr>
          <a:lstStyle/>
          <a:p>
            <a:pPr marL="342900" indent="-342900" algn="just">
              <a:lnSpc>
                <a:spcPct val="130000"/>
              </a:lnSpc>
              <a:tabLst>
                <a:tab pos="457200" algn="l"/>
              </a:tabLst>
            </a:pPr>
            <a:r>
              <a:rPr lang="en-US" sz="2800" b="1" dirty="0" smtClean="0">
                <a:solidFill>
                  <a:srgbClr val="0070C0"/>
                </a:solidFill>
                <a:cs typeface="Times New Roman" charset="0"/>
              </a:rPr>
              <a:t>Incomplete / Open ring</a:t>
            </a:r>
          </a:p>
          <a:p>
            <a:pPr marL="342900" marR="0" lvl="0" indent="-342900" algn="just">
              <a:lnSpc>
                <a:spcPct val="130000"/>
              </a:lnSpc>
              <a:spcBef>
                <a:spcPts val="0"/>
              </a:spcBef>
              <a:spcAft>
                <a:spcPts val="0"/>
              </a:spcAft>
              <a:buFont typeface="+mj-lt"/>
              <a:buAutoNum type="arabicPeriod"/>
              <a:tabLst>
                <a:tab pos="457200" algn="l"/>
              </a:tabLst>
            </a:pPr>
            <a:r>
              <a:rPr lang="en-US" sz="2400" dirty="0" smtClean="0"/>
              <a:t>Demyelinating disease</a:t>
            </a:r>
            <a:endParaRPr lang="en-US" sz="2400" dirty="0" smtClean="0">
              <a:ea typeface="Times New Roman"/>
              <a:cs typeface="Times New Roman"/>
            </a:endParaRPr>
          </a:p>
        </p:txBody>
      </p:sp>
      <p:pic>
        <p:nvPicPr>
          <p:cNvPr id="6" name="Picture 2"/>
          <p:cNvPicPr>
            <a:picLocks noChangeAspect="1" noChangeArrowheads="1"/>
          </p:cNvPicPr>
          <p:nvPr/>
        </p:nvPicPr>
        <p:blipFill>
          <a:blip r:embed="rId2"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rgbClr val="0070C0"/>
                </a:solidFill>
                <a:cs typeface="Times New Roman" charset="0"/>
              </a:rPr>
              <a:t/>
            </a:r>
            <a:br>
              <a:rPr lang="en-US" b="1" dirty="0" smtClean="0">
                <a:solidFill>
                  <a:srgbClr val="0070C0"/>
                </a:solidFill>
                <a:cs typeface="Times New Roman" charset="0"/>
              </a:rPr>
            </a:br>
            <a:r>
              <a:rPr lang="en-US" b="1" dirty="0" smtClean="0">
                <a:solidFill>
                  <a:srgbClr val="0070C0"/>
                </a:solidFill>
                <a:cs typeface="Times New Roman" charset="0"/>
              </a:rPr>
              <a:t>Ring enhanced lesions</a:t>
            </a:r>
            <a:r>
              <a:rPr lang="en-US" sz="4000" dirty="0" smtClean="0">
                <a:cs typeface="Times New Roman" charset="0"/>
              </a:rPr>
              <a:t/>
            </a:r>
            <a:br>
              <a:rPr lang="en-US" sz="4000" dirty="0" smtClean="0">
                <a:cs typeface="Times New Roman" charset="0"/>
              </a:rPr>
            </a:br>
            <a:endParaRPr lang="en-US" dirty="0"/>
          </a:p>
        </p:txBody>
      </p:sp>
      <p:pic>
        <p:nvPicPr>
          <p:cNvPr id="1026" name="Picture 2"/>
          <p:cNvPicPr>
            <a:picLocks noChangeAspect="1" noChangeArrowheads="1"/>
          </p:cNvPicPr>
          <p:nvPr/>
        </p:nvPicPr>
        <p:blipFill>
          <a:blip r:embed="rId2"/>
          <a:srcRect l="1709" t="22816" r="2564" b="22995"/>
          <a:stretch>
            <a:fillRect/>
          </a:stretch>
        </p:blipFill>
        <p:spPr bwMode="auto">
          <a:xfrm>
            <a:off x="381000" y="2286000"/>
            <a:ext cx="8534400" cy="2895600"/>
          </a:xfrm>
          <a:prstGeom prst="rect">
            <a:avLst/>
          </a:prstGeom>
          <a:noFill/>
          <a:ln w="9525">
            <a:noFill/>
            <a:miter lim="800000"/>
            <a:headEnd/>
            <a:tailEnd/>
          </a:ln>
          <a:effectLst/>
        </p:spPr>
      </p:pic>
      <p:pic>
        <p:nvPicPr>
          <p:cNvPr id="4" name="Picture 3"/>
          <p:cNvPicPr>
            <a:picLocks noChangeAspect="1" noChangeArrowheads="1"/>
          </p:cNvPicPr>
          <p:nvPr/>
        </p:nvPicPr>
        <p:blipFill>
          <a:blip r:embed="rId2"/>
          <a:srcRect l="1709" t="78431" r="2564" b="4456"/>
          <a:stretch>
            <a:fillRect/>
          </a:stretch>
        </p:blipFill>
        <p:spPr bwMode="auto">
          <a:xfrm>
            <a:off x="381000" y="1219200"/>
            <a:ext cx="8534400" cy="9144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8382000" y="0"/>
            <a:ext cx="762000" cy="772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838200" y="5410200"/>
            <a:ext cx="7620000" cy="1143000"/>
          </a:xfrm>
        </p:spPr>
        <p:txBody>
          <a:bodyPr>
            <a:normAutofit fontScale="90000"/>
          </a:bodyPr>
          <a:lstStyle/>
          <a:p>
            <a:pPr algn="just"/>
            <a:r>
              <a:rPr lang="en-US" sz="2400" b="1" dirty="0" smtClean="0">
                <a:solidFill>
                  <a:srgbClr val="0070C0"/>
                </a:solidFill>
              </a:rPr>
              <a:t>Figure: Glioblastoma multiforme</a:t>
            </a:r>
            <a:r>
              <a:rPr lang="en-US" sz="2400" dirty="0" smtClean="0"/>
              <a:t>. The CT and MRI studies show a large, necrotic left hemispheric glioblastoma associated with</a:t>
            </a:r>
            <a:br>
              <a:rPr lang="en-US" sz="2400" dirty="0" smtClean="0"/>
            </a:br>
            <a:r>
              <a:rPr lang="en-US" sz="2400" dirty="0" smtClean="0"/>
              <a:t>extensive </a:t>
            </a:r>
            <a:r>
              <a:rPr lang="en-US" sz="2400" dirty="0" err="1" smtClean="0"/>
              <a:t>perilesional</a:t>
            </a:r>
            <a:r>
              <a:rPr lang="en-US" sz="2400" dirty="0" smtClean="0"/>
              <a:t> vasogenic oedema resulting mass effect</a:t>
            </a:r>
          </a:p>
        </p:txBody>
      </p:sp>
      <p:pic>
        <p:nvPicPr>
          <p:cNvPr id="156675" name="Picture 2"/>
          <p:cNvPicPr>
            <a:picLocks noChangeAspect="1" noChangeArrowheads="1"/>
          </p:cNvPicPr>
          <p:nvPr/>
        </p:nvPicPr>
        <p:blipFill>
          <a:blip r:embed="rId2"/>
          <a:srcRect/>
          <a:stretch>
            <a:fillRect/>
          </a:stretch>
        </p:blipFill>
        <p:spPr bwMode="auto">
          <a:xfrm>
            <a:off x="1219200" y="1219200"/>
            <a:ext cx="3376245" cy="4114800"/>
          </a:xfrm>
          <a:prstGeom prst="rect">
            <a:avLst/>
          </a:prstGeom>
          <a:noFill/>
          <a:ln w="9525">
            <a:noFill/>
            <a:miter lim="800000"/>
            <a:headEnd/>
            <a:tailEnd/>
          </a:ln>
        </p:spPr>
      </p:pic>
      <p:pic>
        <p:nvPicPr>
          <p:cNvPr id="156676" name="Picture 3"/>
          <p:cNvPicPr>
            <a:picLocks noChangeAspect="1" noChangeArrowheads="1"/>
          </p:cNvPicPr>
          <p:nvPr/>
        </p:nvPicPr>
        <p:blipFill>
          <a:blip r:embed="rId3"/>
          <a:srcRect/>
          <a:stretch>
            <a:fillRect/>
          </a:stretch>
        </p:blipFill>
        <p:spPr bwMode="auto">
          <a:xfrm>
            <a:off x="4648200" y="1219200"/>
            <a:ext cx="3499460" cy="413702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82000" y="0"/>
            <a:ext cx="762000" cy="772251"/>
          </a:xfrm>
          <a:prstGeom prst="rect">
            <a:avLst/>
          </a:prstGeom>
          <a:noFill/>
          <a:ln w="9525">
            <a:noFill/>
            <a:miter lim="800000"/>
            <a:headEnd/>
            <a:tailEnd/>
          </a:ln>
          <a:effectLst/>
        </p:spPr>
      </p:pic>
      <p:sp>
        <p:nvSpPr>
          <p:cNvPr id="6" name="Rectangle 5"/>
          <p:cNvSpPr/>
          <p:nvPr/>
        </p:nvSpPr>
        <p:spPr>
          <a:xfrm>
            <a:off x="2209800" y="228600"/>
            <a:ext cx="5005858" cy="646331"/>
          </a:xfrm>
          <a:prstGeom prst="rect">
            <a:avLst/>
          </a:prstGeom>
        </p:spPr>
        <p:txBody>
          <a:bodyPr wrap="none">
            <a:spAutoFit/>
          </a:bodyPr>
          <a:lstStyle/>
          <a:p>
            <a:r>
              <a:rPr lang="en-US" sz="3600" b="1" dirty="0" smtClean="0">
                <a:solidFill>
                  <a:srgbClr val="0070C0"/>
                </a:solidFill>
              </a:rPr>
              <a:t>Glioblastoma multiforme</a:t>
            </a:r>
            <a:endParaRPr lang="en-US" sz="3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1845</TotalTime>
  <Words>3316</Words>
  <Application>Microsoft Office PowerPoint</Application>
  <PresentationFormat>On-screen Show (4:3)</PresentationFormat>
  <Paragraphs>404</Paragraphs>
  <Slides>125</Slides>
  <Notes>8</Notes>
  <HiddenSlides>0</HiddenSlides>
  <MMClips>0</MMClip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Office Theme</vt:lpstr>
      <vt:lpstr>Hypodense lesion in CT brain</vt:lpstr>
      <vt:lpstr>Slide 2</vt:lpstr>
      <vt:lpstr>Slide 3</vt:lpstr>
      <vt:lpstr>Slide 4</vt:lpstr>
      <vt:lpstr>Vascular territory of brain</vt:lpstr>
      <vt:lpstr>Slide 6</vt:lpstr>
      <vt:lpstr>Slide 7</vt:lpstr>
      <vt:lpstr>Slide 8</vt:lpstr>
      <vt:lpstr>Slide 9</vt:lpstr>
      <vt:lpstr>Functional areas of brain </vt:lpstr>
      <vt:lpstr>Sources of embolism</vt:lpstr>
      <vt:lpstr>Slide 12</vt:lpstr>
      <vt:lpstr>  Ischemic stroke on CT </vt:lpstr>
      <vt:lpstr>Figure:  This is a multi slice axial plan CT scan of the head showing the early CT sign (&lt;6h) of ischemic stroke with “loss of gray-white matter differentiation” in basal ganglia.</vt:lpstr>
      <vt:lpstr>Early hyperacute: ˃3–12 hours </vt:lpstr>
      <vt:lpstr>Figure:  This is a multi slice axial plan CT scan of the head showing the hypodensity of insular cortex known as “insular ribbon sign”.  </vt:lpstr>
      <vt:lpstr> Acute: 12 hours -7 days </vt:lpstr>
      <vt:lpstr>Subacute:1 -2 weeks</vt:lpstr>
      <vt:lpstr>Chronic:  ≥4 weeks– months</vt:lpstr>
      <vt:lpstr> Alberta stroke program early CT score (ASPECTS) </vt:lpstr>
      <vt:lpstr> Alberta stroke program early CT score (ASPECTS) </vt:lpstr>
      <vt:lpstr>Alberta stroke program early CT score (ASPECTS)</vt:lpstr>
      <vt:lpstr> Posterior circulation - Alberta stroke program early CT score (pc-ASPECTS) </vt:lpstr>
      <vt:lpstr>Clinical use of ASPECTS</vt:lpstr>
      <vt:lpstr>ACA territory infarct</vt:lpstr>
      <vt:lpstr>PCA territory infarct</vt:lpstr>
      <vt:lpstr> </vt:lpstr>
      <vt:lpstr>PCA territory infarct</vt:lpstr>
      <vt:lpstr>MCA territory infarct</vt:lpstr>
      <vt:lpstr>MCA territory infarct</vt:lpstr>
      <vt:lpstr>MCA territory infarct</vt:lpstr>
      <vt:lpstr>ACA &amp; MCA  territory infarct</vt:lpstr>
      <vt:lpstr>Slide 33</vt:lpstr>
      <vt:lpstr>Bilateral infarct of variable ages</vt:lpstr>
      <vt:lpstr>  Cortical infarct in MCA Territory</vt:lpstr>
      <vt:lpstr>Fig: Sites of infraction in relation to cerebral arteries </vt:lpstr>
      <vt:lpstr>Lacunars infarct</vt:lpstr>
      <vt:lpstr>Slide 38</vt:lpstr>
      <vt:lpstr>Infarct in a patient  of hypovolumic shock</vt:lpstr>
      <vt:lpstr>Bilateral infarct in  hypoxic ischaemic encephalopathy</vt:lpstr>
      <vt:lpstr>Basal ganglia Infarct</vt:lpstr>
      <vt:lpstr>Bil. Cerebellum &amp; brain stem infarct</vt:lpstr>
      <vt:lpstr>Thalamic infarct</vt:lpstr>
      <vt:lpstr>Infarct in right MCA territory with gyral-enhancement</vt:lpstr>
      <vt:lpstr>Slide 45</vt:lpstr>
      <vt:lpstr>Slide 46</vt:lpstr>
      <vt:lpstr>Slide 47</vt:lpstr>
      <vt:lpstr>B. Old hemorrhage </vt:lpstr>
      <vt:lpstr>Old hemorrhage : Resolving haematoma</vt:lpstr>
      <vt:lpstr>Old hemorrhage </vt:lpstr>
      <vt:lpstr>C. Cystic lesion in brain  </vt:lpstr>
      <vt:lpstr>Slide 52</vt:lpstr>
      <vt:lpstr>Porencephalic cyst/cavity after stroke</vt:lpstr>
      <vt:lpstr>Slide 54</vt:lpstr>
      <vt:lpstr>Slide 55</vt:lpstr>
      <vt:lpstr>Arachnoid cysts </vt:lpstr>
      <vt:lpstr>Epidermoid cyst</vt:lpstr>
      <vt:lpstr>Dermoid cyst</vt:lpstr>
      <vt:lpstr>Ruptured dermoid cyst</vt:lpstr>
      <vt:lpstr>Slide 60</vt:lpstr>
      <vt:lpstr> Cerebral edema  </vt:lpstr>
      <vt:lpstr>Cytotoxic edema</vt:lpstr>
      <vt:lpstr>Vasogenic edema</vt:lpstr>
      <vt:lpstr>Slide 64</vt:lpstr>
      <vt:lpstr>  Differentiation of  Cytotoxic vs Vasogenic edema  </vt:lpstr>
      <vt:lpstr>Interstitial edema</vt:lpstr>
      <vt:lpstr> Osmotic edema </vt:lpstr>
      <vt:lpstr>E. Hydrocephalus</vt:lpstr>
      <vt:lpstr>Figure: Baby with hydrocephalus</vt:lpstr>
      <vt:lpstr>Communicating hydrocephalus</vt:lpstr>
      <vt:lpstr>Communicating hydrocephalus </vt:lpstr>
      <vt:lpstr>Obstructive hydrocephalus due to cerebral aqueduct obstruction</vt:lpstr>
      <vt:lpstr>Cerebral aqueduct obstruction</vt:lpstr>
      <vt:lpstr>Obstructive hydrocephalus</vt:lpstr>
      <vt:lpstr>Slide 75</vt:lpstr>
      <vt:lpstr>Figure:  This is a multi slice axial plan CT scan of the head showing a large hyperdense mass lesion in the sellar region with dilated lateral ventricle.  The postcontrast images showing there is homogeneous enhancement the lesion.  So my radiological diagnosis is pituitary macroadenoma with obstructive  hydrocephalus.</vt:lpstr>
      <vt:lpstr>Slide 77</vt:lpstr>
      <vt:lpstr>Slide 78</vt:lpstr>
      <vt:lpstr>Astrocytoma</vt:lpstr>
      <vt:lpstr>Figure: CT Identified is a mass lesion of the right cerebellar hemisphere characterised by a cystic core and thick rim of solid tissue which compresses the 4th ventricle and brainstem resulting in obstruction of the aqueduct of Sylvius and obstructive hydrocephalus.</vt:lpstr>
      <vt:lpstr>Pituitary adenoma</vt:lpstr>
      <vt:lpstr>Pituitary macroadenoma</vt:lpstr>
      <vt:lpstr>Craniopharyngioma</vt:lpstr>
      <vt:lpstr>Figure: This is a multi slice axial plan CT scan of the head showing a mixed density mass lesion in the right fronto-parietal of the brain with midline shift(A). The postcontrast images showing there is homogeneous enhancement the lesion(B&amp;C).  So my radiological diagnosis is large meningioma.</vt:lpstr>
      <vt:lpstr>Meningioma</vt:lpstr>
      <vt:lpstr>Meningioma</vt:lpstr>
      <vt:lpstr>Slide 87</vt:lpstr>
      <vt:lpstr>Germinoma</vt:lpstr>
      <vt:lpstr>Germinoma with obstructive hydrocephalus</vt:lpstr>
      <vt:lpstr>Figure: CT Hyperdense and Homogenous  Enhancement in CNS  Lymphoma .</vt:lpstr>
      <vt:lpstr>Acoustic schwanoma</vt:lpstr>
      <vt:lpstr> Cerebral ring enhancing lesion</vt:lpstr>
      <vt:lpstr>  Single ring enhanced lesions </vt:lpstr>
      <vt:lpstr>Slide 94</vt:lpstr>
      <vt:lpstr>Slide 95</vt:lpstr>
      <vt:lpstr>Enhancing wall characteristics</vt:lpstr>
      <vt:lpstr>Ring enhanced lesions </vt:lpstr>
      <vt:lpstr> Ring enhanced lesions </vt:lpstr>
      <vt:lpstr>Figure: Glioblastoma multiforme. The CT and MRI studies show a large, necrotic left hemispheric glioblastoma associated with extensive perilesional vasogenic oedema resulting mass effect</vt:lpstr>
      <vt:lpstr>Malignant astrocytoma</vt:lpstr>
      <vt:lpstr>Brain abscess</vt:lpstr>
      <vt:lpstr> 1.Tuberculoma  2. Secondaries  3. Multiple abscess Same D/D but sequence is changed: ** Tuberculoma and metastasis is usually multiple whereas cerebral abscess is usually single.  </vt:lpstr>
      <vt:lpstr> Multiple cerebral metastases </vt:lpstr>
      <vt:lpstr>Secondaries/ metastases in the brain</vt:lpstr>
      <vt:lpstr>Secondary metastasis in the brain</vt:lpstr>
      <vt:lpstr>Multiple brain abscess</vt:lpstr>
      <vt:lpstr>Tuberculoma</vt:lpstr>
      <vt:lpstr>Difference between Infarct and ICSOL</vt:lpstr>
      <vt:lpstr>Slide 109</vt:lpstr>
      <vt:lpstr> Meningitis</vt:lpstr>
      <vt:lpstr>Meningoencephalitis with Hydrocephalus</vt:lpstr>
      <vt:lpstr>Meningoencephalitis with Hydrocephalus</vt:lpstr>
      <vt:lpstr>Figure:  This is a non contrast multislice axial plan CT scan of Head showing generalized disappearances of all sulci and slit like lateral ventricles. So my radiological diagnosis is Cerebral oedema probably  in Encephalitis</vt:lpstr>
      <vt:lpstr>Encephalitis</vt:lpstr>
      <vt:lpstr>Slide 115</vt:lpstr>
      <vt:lpstr>H. Air/ Paranasal sinus</vt:lpstr>
      <vt:lpstr>Paranasal sinus in CT</vt:lpstr>
      <vt:lpstr>Pneumocephalus</vt:lpstr>
      <vt:lpstr>Pneumocephalus</vt:lpstr>
      <vt:lpstr>Acute Maxillary sinusitis</vt:lpstr>
      <vt:lpstr>Chronic Maxillary sinusitis</vt:lpstr>
      <vt:lpstr>Ethmoidal &amp; Sphenoid sinusitis</vt:lpstr>
      <vt:lpstr>Frontal sinusitis</vt:lpstr>
      <vt:lpstr>Sphenoid sinusitis</vt:lpstr>
      <vt:lpstr>Slide 125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Hypodense lesion in CT brain</dc:title>
  <dc:creator>HP</dc:creator>
  <cp:lastModifiedBy>user</cp:lastModifiedBy>
  <cp:revision>63</cp:revision>
  <dcterms:created xsi:type="dcterms:W3CDTF">2018-12-23T04:14:16Z</dcterms:created>
  <dcterms:modified xsi:type="dcterms:W3CDTF">2022-12-24T05:01:30Z</dcterms:modified>
</cp:coreProperties>
</file>