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9" r:id="rId4"/>
    <p:sldId id="258" r:id="rId5"/>
    <p:sldId id="259" r:id="rId6"/>
    <p:sldId id="260" r:id="rId7"/>
    <p:sldId id="305" r:id="rId8"/>
    <p:sldId id="261" r:id="rId9"/>
    <p:sldId id="299" r:id="rId10"/>
    <p:sldId id="314" r:id="rId11"/>
    <p:sldId id="320" r:id="rId12"/>
    <p:sldId id="318" r:id="rId13"/>
    <p:sldId id="321" r:id="rId14"/>
    <p:sldId id="323" r:id="rId15"/>
    <p:sldId id="315" r:id="rId16"/>
    <p:sldId id="316" r:id="rId17"/>
    <p:sldId id="317" r:id="rId18"/>
    <p:sldId id="312" r:id="rId19"/>
    <p:sldId id="313" r:id="rId20"/>
    <p:sldId id="307" r:id="rId21"/>
    <p:sldId id="298" r:id="rId22"/>
    <p:sldId id="306" r:id="rId23"/>
    <p:sldId id="264" r:id="rId24"/>
    <p:sldId id="300" r:id="rId25"/>
    <p:sldId id="324" r:id="rId26"/>
    <p:sldId id="325" r:id="rId27"/>
    <p:sldId id="304" r:id="rId28"/>
    <p:sldId id="267" r:id="rId29"/>
    <p:sldId id="326" r:id="rId30"/>
    <p:sldId id="308" r:id="rId31"/>
    <p:sldId id="309" r:id="rId32"/>
    <p:sldId id="310" r:id="rId33"/>
    <p:sldId id="281" r:id="rId34"/>
    <p:sldId id="268" r:id="rId35"/>
    <p:sldId id="292" r:id="rId36"/>
    <p:sldId id="293" r:id="rId37"/>
    <p:sldId id="269" r:id="rId38"/>
    <p:sldId id="284" r:id="rId39"/>
    <p:sldId id="285" r:id="rId40"/>
    <p:sldId id="288" r:id="rId41"/>
    <p:sldId id="286" r:id="rId42"/>
    <p:sldId id="282" r:id="rId43"/>
    <p:sldId id="291" r:id="rId44"/>
    <p:sldId id="270" r:id="rId45"/>
    <p:sldId id="287" r:id="rId46"/>
    <p:sldId id="297" r:id="rId47"/>
    <p:sldId id="273" r:id="rId48"/>
    <p:sldId id="274" r:id="rId49"/>
    <p:sldId id="290" r:id="rId50"/>
    <p:sldId id="289" r:id="rId51"/>
    <p:sldId id="275" r:id="rId52"/>
    <p:sldId id="276" r:id="rId53"/>
    <p:sldId id="277" r:id="rId54"/>
    <p:sldId id="278" r:id="rId55"/>
    <p:sldId id="295" r:id="rId56"/>
    <p:sldId id="283" r:id="rId57"/>
    <p:sldId id="279" r:id="rId58"/>
    <p:sldId id="280" r:id="rId59"/>
    <p:sldId id="329" r:id="rId60"/>
    <p:sldId id="328" r:id="rId61"/>
    <p:sldId id="29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D72B5B-E81B-4CE0-B095-10C0946AF06D}"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72B5B-E81B-4CE0-B095-10C0946AF06D}"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72B5B-E81B-4CE0-B095-10C0946AF06D}"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72B5B-E81B-4CE0-B095-10C0946AF06D}"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72B5B-E81B-4CE0-B095-10C0946AF06D}"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D72B5B-E81B-4CE0-B095-10C0946AF06D}"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72B5B-E81B-4CE0-B095-10C0946AF06D}"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D72B5B-E81B-4CE0-B095-10C0946AF06D}"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72B5B-E81B-4CE0-B095-10C0946AF06D}"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72B5B-E81B-4CE0-B095-10C0946AF06D}"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72B5B-E81B-4CE0-B095-10C0946AF06D}"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CE065-AA20-498E-9191-404F3DFD51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72B5B-E81B-4CE0-B095-10C0946AF06D}"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CE065-AA20-498E-9191-404F3DFD51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ncbi.nlm.nih.gov/pmc/articles/PMC4176788/table/T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1470025"/>
          </a:xfrm>
        </p:spPr>
        <p:txBody>
          <a:bodyPr>
            <a:normAutofit fontScale="90000"/>
          </a:bodyPr>
          <a:lstStyle/>
          <a:p>
            <a:r>
              <a:rPr lang="en-US" b="1" dirty="0" smtClean="0">
                <a:solidFill>
                  <a:srgbClr val="0070C0"/>
                </a:solidFill>
              </a:rPr>
              <a:t>Intracranial Space Occupying Lesions   in MRI-2</a:t>
            </a:r>
            <a:r>
              <a:rPr lang="en-US" dirty="0" smtClean="0"/>
              <a:t/>
            </a:r>
            <a:br>
              <a:rPr lang="en-US" dirty="0" smtClean="0"/>
            </a:br>
            <a:endParaRPr lang="en-US" dirty="0"/>
          </a:p>
        </p:txBody>
      </p:sp>
      <p:sp>
        <p:nvSpPr>
          <p:cNvPr id="3" name="Subtitle 2"/>
          <p:cNvSpPr>
            <a:spLocks noGrp="1"/>
          </p:cNvSpPr>
          <p:nvPr>
            <p:ph type="subTitle" idx="1"/>
          </p:nvPr>
        </p:nvSpPr>
        <p:spPr/>
        <p:txBody>
          <a:bodyPr>
            <a:normAutofit fontScale="47500" lnSpcReduction="20000"/>
          </a:bodyPr>
          <a:lstStyle/>
          <a:p>
            <a:r>
              <a:rPr lang="en-US" sz="6700" b="1" dirty="0" smtClean="0">
                <a:solidFill>
                  <a:srgbClr val="0070C0"/>
                </a:solidFill>
              </a:rPr>
              <a:t>Prof. Dr</a:t>
            </a:r>
            <a:r>
              <a:rPr lang="en-US" sz="6700" b="1" dirty="0" smtClean="0">
                <a:solidFill>
                  <a:srgbClr val="0070C0"/>
                </a:solidFill>
              </a:rPr>
              <a:t>. Aminur Rahman</a:t>
            </a:r>
          </a:p>
          <a:p>
            <a:r>
              <a:rPr lang="en-US" b="1" dirty="0" smtClean="0">
                <a:solidFill>
                  <a:srgbClr val="00B050"/>
                </a:solidFill>
              </a:rPr>
              <a:t>FCPS (Med), MD(Neuro) ,FINR (Switzerland), FACP (USA</a:t>
            </a:r>
            <a:r>
              <a:rPr lang="en-US" b="1" dirty="0" smtClean="0">
                <a:solidFill>
                  <a:srgbClr val="00B050"/>
                </a:solidFill>
              </a:rPr>
              <a:t>),FICP(India)</a:t>
            </a:r>
            <a:endParaRPr lang="en-US" b="1" dirty="0" smtClean="0">
              <a:solidFill>
                <a:srgbClr val="00B050"/>
              </a:solidFill>
            </a:endParaRPr>
          </a:p>
          <a:p>
            <a:r>
              <a:rPr lang="en-US" b="1" dirty="0" smtClean="0">
                <a:solidFill>
                  <a:srgbClr val="00B050"/>
                </a:solidFill>
              </a:rPr>
              <a:t>Trained  Interventional Neuroradiology (Thailand) , MAAN(USA)</a:t>
            </a:r>
          </a:p>
          <a:p>
            <a:r>
              <a:rPr lang="en-US" sz="4000" b="1" dirty="0" smtClean="0">
                <a:solidFill>
                  <a:srgbClr val="FF0000"/>
                </a:solidFill>
              </a:rPr>
              <a:t>Professor and Head</a:t>
            </a:r>
            <a:endParaRPr lang="en-US" sz="4000" b="1" dirty="0" smtClean="0">
              <a:solidFill>
                <a:srgbClr val="FF0000"/>
              </a:solidFill>
            </a:endParaRPr>
          </a:p>
          <a:p>
            <a:r>
              <a:rPr lang="en-US" sz="3600" dirty="0" smtClean="0">
                <a:solidFill>
                  <a:schemeClr val="accent2">
                    <a:lumMod val="75000"/>
                  </a:schemeClr>
                </a:solidFill>
              </a:rPr>
              <a:t>Department of Neurology</a:t>
            </a:r>
          </a:p>
          <a:p>
            <a:r>
              <a:rPr lang="en-US" sz="3500" b="1" dirty="0" smtClean="0">
                <a:solidFill>
                  <a:schemeClr val="tx1"/>
                </a:solidFill>
              </a:rPr>
              <a:t>Sir Salimullah Medical College </a:t>
            </a:r>
          </a:p>
          <a:p>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4000" b="1" dirty="0" smtClean="0">
                <a:solidFill>
                  <a:srgbClr val="0070C0"/>
                </a:solidFill>
              </a:rPr>
              <a:t>MR spectroscopy</a:t>
            </a:r>
            <a:endParaRPr lang="en-US" sz="4000" dirty="0">
              <a:solidFill>
                <a:srgbClr val="0070C0"/>
              </a:solidFill>
            </a:endParaRPr>
          </a:p>
        </p:txBody>
      </p:sp>
      <p:sp>
        <p:nvSpPr>
          <p:cNvPr id="3" name="Content Placeholder 2"/>
          <p:cNvSpPr>
            <a:spLocks noGrp="1"/>
          </p:cNvSpPr>
          <p:nvPr>
            <p:ph idx="1"/>
          </p:nvPr>
        </p:nvSpPr>
        <p:spPr>
          <a:xfrm>
            <a:off x="533400" y="1219200"/>
            <a:ext cx="8229600" cy="5181600"/>
          </a:xfrm>
        </p:spPr>
        <p:txBody>
          <a:bodyPr>
            <a:normAutofit fontScale="70000" lnSpcReduction="20000"/>
          </a:bodyPr>
          <a:lstStyle/>
          <a:p>
            <a:pPr algn="just"/>
            <a:r>
              <a:rPr lang="en-US" sz="4000" dirty="0" smtClean="0"/>
              <a:t>Proton </a:t>
            </a:r>
            <a:r>
              <a:rPr lang="en-US" sz="4000" dirty="0"/>
              <a:t>MRS enables noninvasive in vivo quantification of normal and abnormal metabolite concentration in the brain. </a:t>
            </a:r>
            <a:endParaRPr lang="en-US" sz="4000" dirty="0" smtClean="0"/>
          </a:p>
          <a:p>
            <a:pPr algn="just"/>
            <a:r>
              <a:rPr lang="en-US" sz="4000" dirty="0" smtClean="0"/>
              <a:t>It </a:t>
            </a:r>
            <a:r>
              <a:rPr lang="en-US" sz="4000" dirty="0"/>
              <a:t>has been proved to offer valuable complementary data to the classical MR protocol </a:t>
            </a:r>
            <a:r>
              <a:rPr lang="en-US" sz="4000" dirty="0" smtClean="0"/>
              <a:t>, </a:t>
            </a:r>
            <a:r>
              <a:rPr lang="en-US" sz="4000" dirty="0"/>
              <a:t>assisting in the differential diagnosis of intracranial cystic lesions </a:t>
            </a:r>
            <a:r>
              <a:rPr lang="en-US" sz="4000" dirty="0" smtClean="0"/>
              <a:t>, </a:t>
            </a:r>
            <a:r>
              <a:rPr lang="en-US" sz="4000" dirty="0"/>
              <a:t>granulomas </a:t>
            </a:r>
            <a:r>
              <a:rPr lang="en-US" sz="4000" dirty="0" smtClean="0"/>
              <a:t> </a:t>
            </a:r>
            <a:r>
              <a:rPr lang="en-US" sz="4000" dirty="0"/>
              <a:t>and </a:t>
            </a:r>
            <a:r>
              <a:rPr lang="en-US" sz="4000" dirty="0" smtClean="0"/>
              <a:t>encephalitis.</a:t>
            </a:r>
          </a:p>
          <a:p>
            <a:pPr algn="just"/>
            <a:r>
              <a:rPr lang="en-US" sz="4000" b="1" dirty="0">
                <a:solidFill>
                  <a:srgbClr val="FF0000"/>
                </a:solidFill>
              </a:rPr>
              <a:t>Main metabolites </a:t>
            </a:r>
            <a:r>
              <a:rPr lang="en-US" sz="4000" dirty="0"/>
              <a:t>identified are N-</a:t>
            </a:r>
            <a:r>
              <a:rPr lang="en-US" sz="4000" dirty="0" err="1"/>
              <a:t>acetylaspartate</a:t>
            </a:r>
            <a:r>
              <a:rPr lang="en-US" sz="4000" dirty="0"/>
              <a:t> (NAA; marker of neuronal viability), </a:t>
            </a:r>
            <a:r>
              <a:rPr lang="en-US" sz="4000" dirty="0" err="1"/>
              <a:t>choline</a:t>
            </a:r>
            <a:r>
              <a:rPr lang="en-US" sz="4000" dirty="0"/>
              <a:t> (marker of cellular membrane turnover), </a:t>
            </a:r>
            <a:r>
              <a:rPr lang="en-US" sz="4000" dirty="0" err="1"/>
              <a:t>creatine</a:t>
            </a:r>
            <a:r>
              <a:rPr lang="en-US" sz="4000" dirty="0"/>
              <a:t> (cerebral metabolism marker), myo-inositol (</a:t>
            </a:r>
            <a:r>
              <a:rPr lang="en-US" sz="4000" dirty="0" err="1"/>
              <a:t>astrocyte</a:t>
            </a:r>
            <a:r>
              <a:rPr lang="en-US" sz="4000" dirty="0"/>
              <a:t> marker), lactate (not present in the adult normal brain, indicates anaerobic </a:t>
            </a:r>
            <a:r>
              <a:rPr lang="en-US" sz="4000" dirty="0" err="1"/>
              <a:t>glycolysis</a:t>
            </a:r>
            <a:r>
              <a:rPr lang="en-US" sz="4000" dirty="0"/>
              <a:t>) and free lipids (necrosis).</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solidFill>
                  <a:srgbClr val="0070C0"/>
                </a:solidFill>
              </a:rPr>
              <a:t>MRS of Tuberculoma</a:t>
            </a:r>
            <a:endParaRPr lang="en-US" b="1" dirty="0">
              <a:solidFill>
                <a:srgbClr val="0070C0"/>
              </a:solidFill>
            </a:endParaRPr>
          </a:p>
        </p:txBody>
      </p:sp>
      <p:pic>
        <p:nvPicPr>
          <p:cNvPr id="1026" name="Picture 2"/>
          <p:cNvPicPr>
            <a:picLocks noGrp="1" noChangeAspect="1" noChangeArrowheads="1"/>
          </p:cNvPicPr>
          <p:nvPr>
            <p:ph idx="1"/>
          </p:nvPr>
        </p:nvPicPr>
        <p:blipFill>
          <a:blip r:embed="rId2"/>
          <a:srcRect l="3731" r="1763"/>
          <a:stretch>
            <a:fillRect/>
          </a:stretch>
        </p:blipFill>
        <p:spPr bwMode="auto">
          <a:xfrm>
            <a:off x="1600200" y="1066800"/>
            <a:ext cx="5562600" cy="4347307"/>
          </a:xfrm>
          <a:prstGeom prst="rect">
            <a:avLst/>
          </a:prstGeom>
          <a:noFill/>
          <a:ln w="9525">
            <a:noFill/>
            <a:miter lim="800000"/>
            <a:headEnd/>
            <a:tailEnd/>
          </a:ln>
          <a:effectLst/>
        </p:spPr>
      </p:pic>
      <p:sp>
        <p:nvSpPr>
          <p:cNvPr id="5" name="Rectangle 4"/>
          <p:cNvSpPr/>
          <p:nvPr/>
        </p:nvSpPr>
        <p:spPr>
          <a:xfrm>
            <a:off x="762000" y="5562600"/>
            <a:ext cx="7696200" cy="1015663"/>
          </a:xfrm>
          <a:prstGeom prst="rect">
            <a:avLst/>
          </a:prstGeom>
        </p:spPr>
        <p:txBody>
          <a:bodyPr wrap="square">
            <a:spAutoFit/>
          </a:bodyPr>
          <a:lstStyle/>
          <a:p>
            <a:pPr algn="just"/>
            <a:r>
              <a:rPr lang="en-US" sz="2000" dirty="0" smtClean="0"/>
              <a:t>Figure : The magnetic resonance spectroscopy brain in the case of tuberculoma showing grossly diminished N-</a:t>
            </a:r>
            <a:r>
              <a:rPr lang="en-US" sz="2000" dirty="0" err="1" smtClean="0"/>
              <a:t>acetylaspartate</a:t>
            </a:r>
            <a:r>
              <a:rPr lang="en-US" sz="2000" dirty="0" smtClean="0"/>
              <a:t> peak and a distinct lipid peak</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idx="1"/>
          </p:nvPr>
        </p:nvPicPr>
        <p:blipFill>
          <a:blip r:embed="rId2"/>
          <a:srcRect/>
          <a:stretch>
            <a:fillRect/>
          </a:stretch>
        </p:blipFill>
        <p:spPr bwMode="auto">
          <a:xfrm>
            <a:off x="762000" y="1371600"/>
            <a:ext cx="7481119" cy="3110706"/>
          </a:xfrm>
          <a:prstGeom prst="rect">
            <a:avLst/>
          </a:prstGeom>
          <a:noFill/>
          <a:ln w="9525">
            <a:noFill/>
            <a:miter lim="800000"/>
            <a:headEnd/>
            <a:tailEnd/>
          </a:ln>
          <a:effectLst/>
        </p:spPr>
      </p:pic>
      <p:sp>
        <p:nvSpPr>
          <p:cNvPr id="5" name="Rectangle 4"/>
          <p:cNvSpPr/>
          <p:nvPr/>
        </p:nvSpPr>
        <p:spPr>
          <a:xfrm>
            <a:off x="533400" y="4800600"/>
            <a:ext cx="8229600" cy="1200329"/>
          </a:xfrm>
          <a:prstGeom prst="rect">
            <a:avLst/>
          </a:prstGeom>
        </p:spPr>
        <p:txBody>
          <a:bodyPr wrap="square">
            <a:spAutoFit/>
          </a:bodyPr>
          <a:lstStyle/>
          <a:p>
            <a:pPr algn="just"/>
            <a:r>
              <a:rPr lang="en-US" sz="2400" dirty="0" smtClean="0"/>
              <a:t>Figure : The magnetic resonance spectroscopy brain in the case of tuberculoma showing grossly diminished N-</a:t>
            </a:r>
            <a:r>
              <a:rPr lang="en-US" sz="2400" dirty="0" err="1" smtClean="0"/>
              <a:t>acetylaspartate</a:t>
            </a:r>
            <a:r>
              <a:rPr lang="en-US" sz="2400" dirty="0" smtClean="0"/>
              <a:t> peak and a distinct lipid peak.</a:t>
            </a:r>
            <a:endParaRPr lang="en-US" sz="2400" dirty="0"/>
          </a:p>
        </p:txBody>
      </p:sp>
      <p:sp>
        <p:nvSpPr>
          <p:cNvPr id="4" name="Rectangle 3"/>
          <p:cNvSpPr/>
          <p:nvPr/>
        </p:nvSpPr>
        <p:spPr>
          <a:xfrm>
            <a:off x="2362200" y="381000"/>
            <a:ext cx="4602478" cy="707886"/>
          </a:xfrm>
          <a:prstGeom prst="rect">
            <a:avLst/>
          </a:prstGeom>
        </p:spPr>
        <p:txBody>
          <a:bodyPr wrap="none">
            <a:spAutoFit/>
          </a:bodyPr>
          <a:lstStyle/>
          <a:p>
            <a:r>
              <a:rPr lang="en-US" sz="4000" b="1" dirty="0" smtClean="0">
                <a:solidFill>
                  <a:srgbClr val="0070C0"/>
                </a:solidFill>
              </a:rPr>
              <a:t>MRS of Tuberculoma</a:t>
            </a:r>
            <a:endParaRPr lang="en-US"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91200"/>
            <a:ext cx="7391400" cy="838200"/>
          </a:xfrm>
        </p:spPr>
        <p:txBody>
          <a:bodyPr>
            <a:normAutofit fontScale="90000"/>
          </a:bodyPr>
          <a:lstStyle/>
          <a:p>
            <a:pPr algn="just"/>
            <a:r>
              <a:rPr lang="en-US" sz="2200" dirty="0" smtClean="0"/>
              <a:t/>
            </a:r>
            <a:br>
              <a:rPr lang="en-US" sz="2200" dirty="0" smtClean="0"/>
            </a:br>
            <a:r>
              <a:rPr lang="en-US" sz="2200" dirty="0" smtClean="0"/>
              <a:t>Figure: The magnetic resonance spectroscopy brain in </a:t>
            </a:r>
            <a:r>
              <a:rPr lang="en-US" sz="2200" dirty="0" err="1" smtClean="0"/>
              <a:t>neurocysticercosis</a:t>
            </a:r>
            <a:r>
              <a:rPr lang="en-US" sz="2200" dirty="0" smtClean="0"/>
              <a:t> showing moderately diminished N-</a:t>
            </a:r>
            <a:r>
              <a:rPr lang="en-US" sz="2200" dirty="0" err="1" smtClean="0"/>
              <a:t>acetylaspartate</a:t>
            </a:r>
            <a:r>
              <a:rPr lang="en-US" sz="2200" dirty="0" smtClean="0"/>
              <a:t> and presence of a lactate peak but absence of a lipid peak.</a:t>
            </a:r>
            <a:br>
              <a:rPr lang="en-US" sz="2200" dirty="0" smtClean="0"/>
            </a:br>
            <a:endParaRPr lang="en-US" sz="2200" dirty="0"/>
          </a:p>
        </p:txBody>
      </p:sp>
      <p:pic>
        <p:nvPicPr>
          <p:cNvPr id="2050" name="Picture 2"/>
          <p:cNvPicPr>
            <a:picLocks noGrp="1" noChangeAspect="1" noChangeArrowheads="1"/>
          </p:cNvPicPr>
          <p:nvPr>
            <p:ph idx="1"/>
          </p:nvPr>
        </p:nvPicPr>
        <p:blipFill>
          <a:blip r:embed="rId2">
            <a:lum bright="-20000" contrast="20000"/>
          </a:blip>
          <a:srcRect/>
          <a:stretch>
            <a:fillRect/>
          </a:stretch>
        </p:blipFill>
        <p:spPr bwMode="auto">
          <a:xfrm>
            <a:off x="1524000" y="1371600"/>
            <a:ext cx="5336125" cy="4191000"/>
          </a:xfrm>
          <a:prstGeom prst="rect">
            <a:avLst/>
          </a:prstGeom>
          <a:noFill/>
          <a:ln w="9525">
            <a:noFill/>
            <a:miter lim="800000"/>
            <a:headEnd/>
            <a:tailEnd/>
          </a:ln>
          <a:effectLst/>
        </p:spPr>
      </p:pic>
      <p:sp>
        <p:nvSpPr>
          <p:cNvPr id="5" name="Rectangle 4"/>
          <p:cNvSpPr/>
          <p:nvPr/>
        </p:nvSpPr>
        <p:spPr>
          <a:xfrm>
            <a:off x="1447800" y="304800"/>
            <a:ext cx="5784340" cy="707886"/>
          </a:xfrm>
          <a:prstGeom prst="rect">
            <a:avLst/>
          </a:prstGeom>
        </p:spPr>
        <p:txBody>
          <a:bodyPr wrap="none">
            <a:spAutoFit/>
          </a:bodyPr>
          <a:lstStyle/>
          <a:p>
            <a:r>
              <a:rPr lang="en-US" sz="4000" b="1" dirty="0" smtClean="0">
                <a:solidFill>
                  <a:srgbClr val="0070C0"/>
                </a:solidFill>
              </a:rPr>
              <a:t>MRS of </a:t>
            </a:r>
            <a:r>
              <a:rPr lang="en-US" sz="4000" b="1" dirty="0" err="1" smtClean="0">
                <a:solidFill>
                  <a:srgbClr val="0070C0"/>
                </a:solidFill>
              </a:rPr>
              <a:t>Neurocysticercosis</a:t>
            </a:r>
            <a:endParaRPr lang="en-US" sz="4000" b="1" dirty="0">
              <a:solidFill>
                <a:srgbClr val="0070C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solidFill>
                  <a:srgbClr val="0070C0"/>
                </a:solidFill>
              </a:rPr>
              <a:t>MRS of Cerebral abscess</a:t>
            </a:r>
            <a:endParaRPr lang="en-US" dirty="0"/>
          </a:p>
        </p:txBody>
      </p:sp>
      <p:pic>
        <p:nvPicPr>
          <p:cNvPr id="4098" name="Picture 2"/>
          <p:cNvPicPr>
            <a:picLocks noGrp="1" noChangeAspect="1" noChangeArrowheads="1"/>
          </p:cNvPicPr>
          <p:nvPr>
            <p:ph idx="1"/>
          </p:nvPr>
        </p:nvPicPr>
        <p:blipFill>
          <a:blip r:embed="rId2">
            <a:lum bright="10000"/>
          </a:blip>
          <a:srcRect l="62855" t="49446" r="14552" b="10768"/>
          <a:stretch>
            <a:fillRect/>
          </a:stretch>
        </p:blipFill>
        <p:spPr bwMode="auto">
          <a:xfrm>
            <a:off x="1676400" y="1048750"/>
            <a:ext cx="5410200" cy="4769459"/>
          </a:xfrm>
          <a:prstGeom prst="rect">
            <a:avLst/>
          </a:prstGeom>
          <a:noFill/>
          <a:ln w="9525">
            <a:noFill/>
            <a:miter lim="800000"/>
            <a:headEnd/>
            <a:tailEnd/>
          </a:ln>
          <a:effectLst/>
        </p:spPr>
      </p:pic>
      <p:sp>
        <p:nvSpPr>
          <p:cNvPr id="5" name="Rectangle 4"/>
          <p:cNvSpPr/>
          <p:nvPr/>
        </p:nvSpPr>
        <p:spPr>
          <a:xfrm>
            <a:off x="838200" y="6019800"/>
            <a:ext cx="7620000" cy="707886"/>
          </a:xfrm>
          <a:prstGeom prst="rect">
            <a:avLst/>
          </a:prstGeom>
        </p:spPr>
        <p:txBody>
          <a:bodyPr wrap="square">
            <a:spAutoFit/>
          </a:bodyPr>
          <a:lstStyle/>
          <a:p>
            <a:r>
              <a:rPr lang="en-US" sz="2000" dirty="0" smtClean="0"/>
              <a:t>Fig: MRS shows high lipid as well as the presence of amino acid (0.9–1.0 </a:t>
            </a:r>
            <a:r>
              <a:rPr lang="en-US" sz="2000" dirty="0" err="1" smtClean="0"/>
              <a:t>ppm</a:t>
            </a:r>
            <a:r>
              <a:rPr lang="en-US" sz="2000" dirty="0" smtClean="0"/>
              <a:t>), acetate (1.92 </a:t>
            </a:r>
            <a:r>
              <a:rPr lang="en-US" sz="2000" dirty="0" err="1" smtClean="0"/>
              <a:t>ppm</a:t>
            </a:r>
            <a:r>
              <a:rPr lang="en-US" sz="2000" dirty="0" smtClean="0"/>
              <a:t>) and </a:t>
            </a:r>
            <a:r>
              <a:rPr lang="en-US" sz="2000" dirty="0" err="1" smtClean="0"/>
              <a:t>succinate</a:t>
            </a:r>
            <a:r>
              <a:rPr lang="en-US" sz="2000" dirty="0" smtClean="0"/>
              <a:t> peaks (2.42 </a:t>
            </a:r>
            <a:r>
              <a:rPr lang="en-US" sz="2000" dirty="0" err="1" smtClean="0"/>
              <a:t>ppm</a:t>
            </a:r>
            <a:r>
              <a:rPr lang="en-US" sz="2000" dirty="0" smtClean="0"/>
              <a:t>). </a:t>
            </a: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Extra-axial lesions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lgn="just"/>
            <a:r>
              <a:rPr lang="en-US" sz="2800" dirty="0" smtClean="0"/>
              <a:t>Extra-axial </a:t>
            </a:r>
            <a:r>
              <a:rPr lang="en-US" sz="2800" dirty="0"/>
              <a:t>lesions include epidural empyema, subdural empyema and </a:t>
            </a:r>
            <a:r>
              <a:rPr lang="en-US" sz="2800" dirty="0" err="1"/>
              <a:t>leptomeningitis</a:t>
            </a:r>
            <a:r>
              <a:rPr lang="en-US" sz="2800" dirty="0"/>
              <a:t>; </a:t>
            </a:r>
            <a:endParaRPr lang="en-US" sz="2800" dirty="0" smtClean="0"/>
          </a:p>
          <a:p>
            <a:pPr algn="just"/>
            <a:r>
              <a:rPr lang="en-US" sz="2800" dirty="0" smtClean="0"/>
              <a:t>it </a:t>
            </a:r>
            <a:r>
              <a:rPr lang="en-US" sz="2800" dirty="0"/>
              <a:t>is important to identify possible sources for infection (e.g., sinusitis, mastoiditis and </a:t>
            </a:r>
            <a:r>
              <a:rPr lang="en-US" sz="2800" dirty="0" err="1"/>
              <a:t>otitis</a:t>
            </a:r>
            <a:r>
              <a:rPr lang="en-US" sz="2800" dirty="0"/>
              <a:t> media) and complications (e.g., brain abscess, dural sinus thrombosis, infarction and hydrocephalus)</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Intra-axial temporal lobe lesion</a:t>
            </a:r>
            <a:r>
              <a:rPr lang="en-US" sz="3600" dirty="0" smtClean="0"/>
              <a:t/>
            </a:r>
            <a:br>
              <a:rPr lang="en-US" sz="3600" dirty="0" smtClean="0"/>
            </a:br>
            <a:endParaRPr lang="en-US" sz="3600" dirty="0"/>
          </a:p>
        </p:txBody>
      </p:sp>
      <p:sp>
        <p:nvSpPr>
          <p:cNvPr id="3" name="Content Placeholder 2"/>
          <p:cNvSpPr>
            <a:spLocks noGrp="1"/>
          </p:cNvSpPr>
          <p:nvPr>
            <p:ph idx="1"/>
          </p:nvPr>
        </p:nvSpPr>
        <p:spPr/>
        <p:txBody>
          <a:bodyPr>
            <a:normAutofit/>
          </a:bodyPr>
          <a:lstStyle/>
          <a:p>
            <a:pPr algn="just"/>
            <a:r>
              <a:rPr lang="en-US" sz="2800" dirty="0" smtClean="0"/>
              <a:t>Intra-axial </a:t>
            </a:r>
            <a:r>
              <a:rPr lang="en-US" sz="2800" dirty="0"/>
              <a:t>temporal lobe lesions include encephalitis (most notably </a:t>
            </a:r>
            <a:r>
              <a:rPr lang="en-US" sz="2800" dirty="0">
                <a:solidFill>
                  <a:srgbClr val="FF0000"/>
                </a:solidFill>
              </a:rPr>
              <a:t>herpes simplex encephalitis </a:t>
            </a:r>
            <a:r>
              <a:rPr lang="en-US" sz="2800" dirty="0"/>
              <a:t>and </a:t>
            </a:r>
            <a:r>
              <a:rPr lang="en-US" sz="2800" dirty="0">
                <a:solidFill>
                  <a:srgbClr val="FF0000"/>
                </a:solidFill>
              </a:rPr>
              <a:t>Japanese encephalitis [JE])</a:t>
            </a:r>
            <a:r>
              <a:rPr lang="en-US" sz="2800" dirty="0"/>
              <a:t>, </a:t>
            </a:r>
            <a:r>
              <a:rPr lang="en-US" sz="2800" b="1" dirty="0">
                <a:solidFill>
                  <a:srgbClr val="92D050"/>
                </a:solidFill>
              </a:rPr>
              <a:t>infarction, infiltrating gliomas and limbic encephalitis </a:t>
            </a:r>
            <a:r>
              <a:rPr lang="en-US" sz="2800" dirty="0" smtClean="0"/>
              <a:t>. </a:t>
            </a:r>
          </a:p>
          <a:p>
            <a:pPr algn="just"/>
            <a:r>
              <a:rPr lang="en-US" sz="2800" dirty="0" smtClean="0"/>
              <a:t>In </a:t>
            </a:r>
            <a:r>
              <a:rPr lang="en-US" sz="2800" dirty="0"/>
              <a:t>viral encephalitis, the clinical context (fever, headaches and seizures) and the imaging features (restricted diffusion and hypoperfusion) help the differential diagnosis.</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b="1" dirty="0" smtClean="0"/>
              <a:t/>
            </a:r>
            <a:br>
              <a:rPr lang="en-US" sz="4000" b="1" dirty="0" smtClean="0"/>
            </a:br>
            <a:r>
              <a:rPr lang="en-US" sz="4000" b="1" dirty="0" smtClean="0"/>
              <a:t>Intra-axial deep gray matter nuclei lesion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lgn="just"/>
            <a:r>
              <a:rPr lang="en-US" sz="2800" dirty="0" smtClean="0"/>
              <a:t>Intra-axial </a:t>
            </a:r>
            <a:r>
              <a:rPr lang="en-US" sz="2800" dirty="0"/>
              <a:t>deep gray matter nuclei lesions include multiple vascular, neoplasm, metabolic causes, but also </a:t>
            </a:r>
            <a:r>
              <a:rPr lang="en-US" sz="2800" b="1" dirty="0">
                <a:solidFill>
                  <a:srgbClr val="FF0000"/>
                </a:solidFill>
              </a:rPr>
              <a:t>infectious</a:t>
            </a:r>
            <a:r>
              <a:rPr lang="en-US" sz="2800" dirty="0"/>
              <a:t> (such as </a:t>
            </a:r>
            <a:r>
              <a:rPr lang="en-US" sz="2800" i="1" dirty="0"/>
              <a:t>Cryptococcus </a:t>
            </a:r>
            <a:r>
              <a:rPr lang="en-US" sz="2800" i="1" dirty="0" err="1"/>
              <a:t>pseudocysts</a:t>
            </a:r>
            <a:r>
              <a:rPr lang="en-US" sz="2800" i="1" dirty="0"/>
              <a:t>, </a:t>
            </a:r>
            <a:r>
              <a:rPr lang="en-US" sz="2800" dirty="0"/>
              <a:t>Creutzfeldt–Jakob disease). </a:t>
            </a:r>
            <a:endParaRPr lang="en-US" sz="2800" dirty="0" smtClean="0"/>
          </a:p>
          <a:p>
            <a:pPr algn="just"/>
            <a:r>
              <a:rPr lang="en-US" sz="2800" b="1" dirty="0" smtClean="0"/>
              <a:t>Bilaterally </a:t>
            </a:r>
            <a:r>
              <a:rPr lang="en-US" sz="2800" b="1" dirty="0"/>
              <a:t>symmetric </a:t>
            </a:r>
            <a:r>
              <a:rPr lang="en-US" sz="2800" dirty="0"/>
              <a:t>diffuse abnormalities involving entirely the basal ganglia suggest systemic or metabolic causes, while asymmetric or focal lesions involving partially the basal ganglia tend to indicate an infectious origin or </a:t>
            </a:r>
            <a:r>
              <a:rPr lang="en-US" sz="2800" dirty="0" smtClean="0"/>
              <a:t>neoplasms.</a:t>
            </a:r>
            <a:endParaRPr lang="en-US" sz="2800" dirty="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38400"/>
            <a:ext cx="8229600" cy="838200"/>
          </a:xfrm>
        </p:spPr>
        <p:txBody>
          <a:bodyPr>
            <a:normAutofit fontScale="92500" lnSpcReduction="20000"/>
          </a:bodyPr>
          <a:lstStyle/>
          <a:p>
            <a:pPr>
              <a:buNone/>
            </a:pPr>
            <a:r>
              <a:rPr lang="en-US" b="1" dirty="0" smtClean="0">
                <a:solidFill>
                  <a:srgbClr val="FF0000"/>
                </a:solidFill>
              </a:rPr>
              <a:t>Classification of lesions on  CNS infections in MRI </a:t>
            </a:r>
            <a:r>
              <a:rPr lang="en-US" dirty="0" smtClean="0">
                <a:solidFill>
                  <a:srgbClr val="FF0000"/>
                </a:solidFill>
              </a:rPr>
              <a:t/>
            </a:r>
            <a:br>
              <a:rPr lang="en-US" dirty="0" smtClean="0">
                <a:solidFill>
                  <a:srgbClr val="FF0000"/>
                </a:solidFill>
              </a:rPr>
            </a:br>
            <a:endParaRPr lang="en-US"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Autofit/>
          </a:bodyPr>
          <a:lstStyle/>
          <a:p>
            <a:r>
              <a:rPr lang="en-US" sz="2400" dirty="0"/>
              <a:t>Classification of </a:t>
            </a:r>
            <a:r>
              <a:rPr lang="en-US" sz="2400" dirty="0" smtClean="0"/>
              <a:t>lesions  </a:t>
            </a:r>
            <a:r>
              <a:rPr lang="en-US" sz="2400" dirty="0"/>
              <a:t>on conventional </a:t>
            </a:r>
            <a:r>
              <a:rPr lang="en-US" sz="2400" dirty="0" smtClean="0"/>
              <a:t>MRI in </a:t>
            </a:r>
            <a:r>
              <a:rPr lang="en-US" sz="2400" dirty="0"/>
              <a:t>suspected </a:t>
            </a:r>
            <a:r>
              <a:rPr lang="en-US" sz="2400" dirty="0" smtClean="0"/>
              <a:t>CNS </a:t>
            </a:r>
            <a:r>
              <a:rPr lang="en-US" sz="2400" dirty="0"/>
              <a:t>infections.</a:t>
            </a:r>
          </a:p>
        </p:txBody>
      </p:sp>
      <p:pic>
        <p:nvPicPr>
          <p:cNvPr id="58371" name="Picture 3"/>
          <p:cNvPicPr>
            <a:picLocks noGrp="1" noChangeAspect="1" noChangeArrowheads="1"/>
          </p:cNvPicPr>
          <p:nvPr>
            <p:ph idx="1"/>
          </p:nvPr>
        </p:nvPicPr>
        <p:blipFill>
          <a:blip r:embed="rId2"/>
          <a:srcRect/>
          <a:stretch>
            <a:fillRect/>
          </a:stretch>
        </p:blipFill>
        <p:spPr bwMode="auto">
          <a:xfrm>
            <a:off x="838200" y="2057400"/>
            <a:ext cx="8016255" cy="24296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Introduction </a:t>
            </a:r>
            <a:endParaRPr lang="en-US" sz="4000" b="1" dirty="0">
              <a:solidFill>
                <a:srgbClr val="0070C0"/>
              </a:solidFill>
            </a:endParaRPr>
          </a:p>
        </p:txBody>
      </p:sp>
      <p:sp>
        <p:nvSpPr>
          <p:cNvPr id="3" name="Content Placeholder 2"/>
          <p:cNvSpPr>
            <a:spLocks noGrp="1"/>
          </p:cNvSpPr>
          <p:nvPr>
            <p:ph idx="1"/>
          </p:nvPr>
        </p:nvSpPr>
        <p:spPr/>
        <p:txBody>
          <a:bodyPr>
            <a:normAutofit/>
          </a:bodyPr>
          <a:lstStyle/>
          <a:p>
            <a:pPr algn="just"/>
            <a:r>
              <a:rPr lang="en-US" sz="2800" dirty="0" smtClean="0"/>
              <a:t>Infectious </a:t>
            </a:r>
            <a:r>
              <a:rPr lang="en-US" sz="2800" dirty="0"/>
              <a:t>diseases affecting the central nervous system (CNS) range from acute to chronic, from indolent to life-threatening, and from self-limited to relentlessly </a:t>
            </a:r>
            <a:r>
              <a:rPr lang="en-US" sz="2800" dirty="0" smtClean="0"/>
              <a:t>progressive.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4000" b="1" dirty="0" smtClean="0"/>
              <a:t/>
            </a:r>
            <a:br>
              <a:rPr lang="en-US" sz="4000" b="1" dirty="0" smtClean="0"/>
            </a:br>
            <a:r>
              <a:rPr lang="en-US" sz="4000" b="1" dirty="0" smtClean="0"/>
              <a:t>Grey matter hyperintensity</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sz="2800" dirty="0" smtClean="0"/>
              <a:t>T2</a:t>
            </a:r>
            <a:r>
              <a:rPr lang="en-US" sz="2800" dirty="0"/>
              <a:t>/ FLAIR hyperintensity involving the grey matter may be seen in encephalitis as well as infarction. This differentiation is aided by diffusion and perfusion sequences </a:t>
            </a:r>
            <a:r>
              <a:rPr lang="en-US" sz="2800" dirty="0" smtClean="0"/>
              <a:t>(Table).</a:t>
            </a:r>
            <a:endParaRPr lang="en-US" sz="2800" dirty="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43000" y="2895600"/>
          <a:ext cx="6096000" cy="1097280"/>
        </p:xfrm>
        <a:graphic>
          <a:graphicData uri="http://schemas.openxmlformats.org/drawingml/2006/table">
            <a:tbl>
              <a:tblPr/>
              <a:tblGrid>
                <a:gridCol w="2032000"/>
                <a:gridCol w="2032000"/>
                <a:gridCol w="2032000"/>
              </a:tblGrid>
              <a:tr h="0">
                <a:tc>
                  <a:txBody>
                    <a:bodyPr/>
                    <a:lstStyle/>
                    <a:p>
                      <a:pPr algn="l" fontAlgn="t"/>
                      <a:endParaRPr lang="en-US" dirty="0"/>
                    </a:p>
                  </a:txBody>
                  <a:tcPr>
                    <a:lnL>
                      <a:noFill/>
                    </a:lnL>
                    <a:lnR>
                      <a:noFill/>
                    </a:lnR>
                    <a:lnT>
                      <a:noFill/>
                    </a:lnT>
                    <a:lnB>
                      <a:noFill/>
                    </a:lnB>
                  </a:tcPr>
                </a:tc>
                <a:tc>
                  <a:txBody>
                    <a:bodyPr/>
                    <a:lstStyle/>
                    <a:p>
                      <a:pPr fontAlgn="t"/>
                      <a:r>
                        <a:rPr lang="en-US" b="1"/>
                        <a:t>Diffusion</a:t>
                      </a:r>
                      <a:endParaRPr lang="en-US"/>
                    </a:p>
                  </a:txBody>
                  <a:tcPr>
                    <a:lnL>
                      <a:noFill/>
                    </a:lnL>
                    <a:lnR>
                      <a:noFill/>
                    </a:lnR>
                    <a:lnT>
                      <a:noFill/>
                    </a:lnT>
                    <a:lnB>
                      <a:noFill/>
                    </a:lnB>
                  </a:tcPr>
                </a:tc>
                <a:tc>
                  <a:txBody>
                    <a:bodyPr/>
                    <a:lstStyle/>
                    <a:p>
                      <a:pPr fontAlgn="t"/>
                      <a:r>
                        <a:rPr lang="en-US" b="1"/>
                        <a:t>Perfusion</a:t>
                      </a:r>
                      <a:endParaRPr lang="en-US"/>
                    </a:p>
                  </a:txBody>
                  <a:tcPr>
                    <a:lnL>
                      <a:noFill/>
                    </a:lnL>
                    <a:lnR>
                      <a:noFill/>
                    </a:lnR>
                    <a:lnT>
                      <a:noFill/>
                    </a:lnT>
                    <a:lnB>
                      <a:noFill/>
                    </a:lnB>
                  </a:tcPr>
                </a:tc>
              </a:tr>
              <a:tr h="0">
                <a:tc>
                  <a:txBody>
                    <a:bodyPr/>
                    <a:lstStyle/>
                    <a:p>
                      <a:pPr algn="l" fontAlgn="t"/>
                      <a:r>
                        <a:rPr lang="en-US"/>
                        <a:t>Infection</a:t>
                      </a:r>
                    </a:p>
                  </a:txBody>
                  <a:tcPr>
                    <a:lnL>
                      <a:noFill/>
                    </a:lnL>
                    <a:lnR>
                      <a:noFill/>
                    </a:lnR>
                    <a:lnT>
                      <a:noFill/>
                    </a:lnT>
                    <a:lnB>
                      <a:noFill/>
                    </a:lnB>
                  </a:tcPr>
                </a:tc>
                <a:tc>
                  <a:txBody>
                    <a:bodyPr/>
                    <a:lstStyle/>
                    <a:p>
                      <a:pPr fontAlgn="t"/>
                      <a:r>
                        <a:rPr lang="en-US"/>
                        <a:t>Restricted</a:t>
                      </a:r>
                    </a:p>
                  </a:txBody>
                  <a:tcPr>
                    <a:lnL>
                      <a:noFill/>
                    </a:lnL>
                    <a:lnR>
                      <a:noFill/>
                    </a:lnR>
                    <a:lnT>
                      <a:noFill/>
                    </a:lnT>
                    <a:lnB>
                      <a:noFill/>
                    </a:lnB>
                  </a:tcPr>
                </a:tc>
                <a:tc>
                  <a:txBody>
                    <a:bodyPr/>
                    <a:lstStyle/>
                    <a:p>
                      <a:pPr fontAlgn="t"/>
                      <a:r>
                        <a:rPr lang="en-US"/>
                        <a:t>Increased</a:t>
                      </a:r>
                    </a:p>
                  </a:txBody>
                  <a:tcPr>
                    <a:lnL>
                      <a:noFill/>
                    </a:lnL>
                    <a:lnR>
                      <a:noFill/>
                    </a:lnR>
                    <a:lnT>
                      <a:noFill/>
                    </a:lnT>
                    <a:lnB>
                      <a:noFill/>
                    </a:lnB>
                  </a:tcPr>
                </a:tc>
              </a:tr>
              <a:tr h="0">
                <a:tc>
                  <a:txBody>
                    <a:bodyPr/>
                    <a:lstStyle/>
                    <a:p>
                      <a:pPr algn="l" fontAlgn="t"/>
                      <a:r>
                        <a:rPr lang="en-US"/>
                        <a:t>Infarction</a:t>
                      </a:r>
                    </a:p>
                  </a:txBody>
                  <a:tcPr>
                    <a:lnL>
                      <a:noFill/>
                    </a:lnL>
                    <a:lnR>
                      <a:noFill/>
                    </a:lnR>
                    <a:lnT>
                      <a:noFill/>
                    </a:lnT>
                    <a:lnB>
                      <a:noFill/>
                    </a:lnB>
                  </a:tcPr>
                </a:tc>
                <a:tc>
                  <a:txBody>
                    <a:bodyPr/>
                    <a:lstStyle/>
                    <a:p>
                      <a:pPr fontAlgn="t"/>
                      <a:r>
                        <a:rPr lang="en-US" dirty="0"/>
                        <a:t>Restricted</a:t>
                      </a:r>
                    </a:p>
                  </a:txBody>
                  <a:tcPr>
                    <a:lnL>
                      <a:noFill/>
                    </a:lnL>
                    <a:lnR>
                      <a:noFill/>
                    </a:lnR>
                    <a:lnT>
                      <a:noFill/>
                    </a:lnT>
                    <a:lnB>
                      <a:noFill/>
                    </a:lnB>
                  </a:tcPr>
                </a:tc>
                <a:tc>
                  <a:txBody>
                    <a:bodyPr/>
                    <a:lstStyle/>
                    <a:p>
                      <a:pPr fontAlgn="t"/>
                      <a:r>
                        <a:rPr lang="en-US" dirty="0"/>
                        <a:t>Decreased</a:t>
                      </a:r>
                    </a:p>
                  </a:txBody>
                  <a:tcPr>
                    <a:lnL>
                      <a:noFill/>
                    </a:lnL>
                    <a:lnR>
                      <a:noFill/>
                    </a:lnR>
                    <a:lnT>
                      <a:noFill/>
                    </a:lnT>
                    <a:lnB>
                      <a:noFill/>
                    </a:lnB>
                  </a:tcPr>
                </a:tc>
              </a:tr>
            </a:tbl>
          </a:graphicData>
        </a:graphic>
      </p:graphicFrame>
      <p:sp>
        <p:nvSpPr>
          <p:cNvPr id="55297" name="Rectangle 1"/>
          <p:cNvSpPr>
            <a:spLocks noChangeArrowheads="1"/>
          </p:cNvSpPr>
          <p:nvPr/>
        </p:nvSpPr>
        <p:spPr bwMode="auto">
          <a:xfrm>
            <a:off x="457200" y="1524000"/>
            <a:ext cx="7696200" cy="1324945"/>
          </a:xfrm>
          <a:prstGeom prst="rect">
            <a:avLst/>
          </a:prstGeom>
          <a:noFill/>
          <a:ln w="9525">
            <a:noFill/>
            <a:miter lim="800000"/>
            <a:headEnd/>
            <a:tailEnd/>
          </a:ln>
          <a:effectLst/>
        </p:spPr>
        <p:txBody>
          <a:bodyPr vert="horz" wrap="square" lIns="0" tIns="204723" rIns="0" bIns="10156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b="1" dirty="0" smtClean="0"/>
              <a:t>Table :This </a:t>
            </a:r>
            <a:r>
              <a:rPr lang="en-US" sz="2400" b="1" dirty="0"/>
              <a:t>differentiation is aided by diffusion and perfusion sequences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3886200"/>
            <a:ext cx="6934200" cy="1477328"/>
          </a:xfrm>
          <a:prstGeom prst="rect">
            <a:avLst/>
          </a:prstGeom>
        </p:spPr>
        <p:txBody>
          <a:bodyPr wrap="square">
            <a:spAutoFit/>
          </a:bodyPr>
          <a:lstStyle/>
          <a:p>
            <a:r>
              <a:rPr lang="en-US" dirty="0"/>
              <a:t>Fluid Attenuated Inversion Recovery Sequence in a patient with fever and altered </a:t>
            </a:r>
            <a:r>
              <a:rPr lang="en-US" dirty="0" err="1"/>
              <a:t>sensorium</a:t>
            </a:r>
            <a:r>
              <a:rPr lang="en-US" dirty="0"/>
              <a:t> shows hyperintensity predominantly in the grey matter of both temporal lobes and also in cerebellum. This patient was diagnosed with Japanese B Encephalitis. A similar picture may be seen in other viral encephalitis including herpes encephalitis.</a:t>
            </a:r>
          </a:p>
        </p:txBody>
      </p:sp>
      <p:pic>
        <p:nvPicPr>
          <p:cNvPr id="65538" name="Picture 2"/>
          <p:cNvPicPr>
            <a:picLocks noGrp="1" noChangeAspect="1" noChangeArrowheads="1"/>
          </p:cNvPicPr>
          <p:nvPr>
            <p:ph idx="1"/>
          </p:nvPr>
        </p:nvPicPr>
        <p:blipFill>
          <a:blip r:embed="rId2"/>
          <a:srcRect/>
          <a:stretch>
            <a:fillRect/>
          </a:stretch>
        </p:blipFill>
        <p:spPr bwMode="auto">
          <a:xfrm>
            <a:off x="2057400" y="762000"/>
            <a:ext cx="4547220"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
            </a:r>
            <a:br>
              <a:rPr lang="en-US" b="1" dirty="0" smtClean="0"/>
            </a:br>
            <a:r>
              <a:rPr lang="en-US" sz="4000" b="1" dirty="0" smtClean="0"/>
              <a:t>Intra-axial ring-enhancing lesion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pPr algn="just"/>
            <a:r>
              <a:rPr lang="en-US" sz="2800" dirty="0" smtClean="0"/>
              <a:t>The </a:t>
            </a:r>
            <a:r>
              <a:rPr lang="en-US" sz="2800" dirty="0"/>
              <a:t>infectious lesions tend to have a thin and regular rim of contrast enhancement, while necrotic tumors have a thicker and irregular wall. </a:t>
            </a:r>
          </a:p>
          <a:p>
            <a:pPr algn="just"/>
            <a:r>
              <a:rPr lang="en-US" sz="2800" dirty="0"/>
              <a:t>A well-known sign for infectious lesions is the </a:t>
            </a:r>
            <a:r>
              <a:rPr lang="en-US" sz="2800" b="1" dirty="0">
                <a:solidFill>
                  <a:srgbClr val="FF0000"/>
                </a:solidFill>
              </a:rPr>
              <a:t>DWI hyperintensity </a:t>
            </a:r>
            <a:r>
              <a:rPr lang="en-US" sz="2800" dirty="0"/>
              <a:t>of the content that favors the hypothesis of the </a:t>
            </a:r>
            <a:r>
              <a:rPr lang="en-US" sz="2800" dirty="0" err="1"/>
              <a:t>pyogenic</a:t>
            </a:r>
            <a:r>
              <a:rPr lang="en-US" sz="2800" dirty="0"/>
              <a:t>, tuberculous or even fungal abscess; this sign is not pathognomonic because it may also be encountered in hemorrhagic brain tumors</a:t>
            </a:r>
            <a:r>
              <a:rPr lang="en-US" sz="2800" dirty="0" smtClean="0"/>
              <a:t>.</a:t>
            </a:r>
            <a:r>
              <a:rPr lang="en-US" sz="2800" dirty="0"/>
              <a:t> </a:t>
            </a:r>
            <a:endParaRPr lang="en-US" sz="2800" dirty="0" smtClean="0"/>
          </a:p>
          <a:p>
            <a:pPr algn="just"/>
            <a:r>
              <a:rPr lang="en-US" sz="2800" dirty="0" smtClean="0"/>
              <a:t>Note </a:t>
            </a:r>
            <a:r>
              <a:rPr lang="en-US" sz="2800" dirty="0"/>
              <a:t>that some common infectious lesions do not regularly present with hyperintense central DWI, such as </a:t>
            </a:r>
            <a:r>
              <a:rPr lang="en-US" sz="2800" dirty="0" err="1"/>
              <a:t>toxoplasmic</a:t>
            </a:r>
            <a:r>
              <a:rPr lang="en-US" sz="2800" dirty="0"/>
              <a:t> abscesses or </a:t>
            </a:r>
            <a:r>
              <a:rPr lang="en-US" sz="2800" dirty="0" err="1"/>
              <a:t>cysticercoid</a:t>
            </a:r>
            <a:r>
              <a:rPr lang="en-US" sz="2800" dirty="0"/>
              <a:t> cysts. </a:t>
            </a:r>
            <a:endParaRPr lang="en-US" sz="28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 </a:t>
            </a:r>
            <a:r>
              <a:rPr lang="en-US" b="1" dirty="0"/>
              <a:t>R</a:t>
            </a:r>
            <a:r>
              <a:rPr lang="en-US" b="1" dirty="0" smtClean="0"/>
              <a:t>ing-enhancing lesion</a:t>
            </a:r>
            <a:endParaRPr lang="en-US" dirty="0"/>
          </a:p>
        </p:txBody>
      </p:sp>
      <p:sp>
        <p:nvSpPr>
          <p:cNvPr id="3" name="Content Placeholder 2"/>
          <p:cNvSpPr>
            <a:spLocks noGrp="1"/>
          </p:cNvSpPr>
          <p:nvPr>
            <p:ph idx="1"/>
          </p:nvPr>
        </p:nvSpPr>
        <p:spPr/>
        <p:txBody>
          <a:bodyPr>
            <a:normAutofit/>
          </a:bodyPr>
          <a:lstStyle/>
          <a:p>
            <a:r>
              <a:rPr lang="en-US" sz="2800" dirty="0"/>
              <a:t>All mature abscesses whether bacterial, fungal or </a:t>
            </a:r>
            <a:r>
              <a:rPr lang="en-US" sz="2800" dirty="0" err="1"/>
              <a:t>pyogenic</a:t>
            </a:r>
            <a:r>
              <a:rPr lang="en-US" sz="2800" dirty="0"/>
              <a:t> are hypointense on T1, hyperintense on T2 and show ring enhancement following intravenous Gadolinium injection.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Enhancing wall characteristics</a:t>
            </a:r>
            <a:br>
              <a:rPr lang="en-US" dirty="0" smtClean="0"/>
            </a:br>
            <a:endParaRPr lang="en-US" dirty="0"/>
          </a:p>
        </p:txBody>
      </p:sp>
      <p:sp>
        <p:nvSpPr>
          <p:cNvPr id="5" name="Rectangle 4"/>
          <p:cNvSpPr/>
          <p:nvPr/>
        </p:nvSpPr>
        <p:spPr>
          <a:xfrm>
            <a:off x="304800" y="1524000"/>
            <a:ext cx="4114800" cy="5047536"/>
          </a:xfrm>
          <a:prstGeom prst="rect">
            <a:avLst/>
          </a:prstGeom>
        </p:spPr>
        <p:txBody>
          <a:bodyPr wrap="square">
            <a:spAutoFit/>
          </a:bodyPr>
          <a:lstStyle/>
          <a:p>
            <a:pPr marL="800100" lvl="1" indent="-342900" algn="just">
              <a:buFont typeface="+mj-lt"/>
              <a:buAutoNum type="arabicPeriod"/>
            </a:pPr>
            <a:r>
              <a:rPr lang="en-US" sz="2200" dirty="0" smtClean="0"/>
              <a:t>Thick and nodular favors neoplasm</a:t>
            </a:r>
          </a:p>
          <a:p>
            <a:pPr marL="800100" lvl="1" indent="-342900" algn="just">
              <a:buFont typeface="+mj-lt"/>
              <a:buAutoNum type="arabicPeriod"/>
            </a:pPr>
            <a:r>
              <a:rPr lang="en-US" sz="2200" dirty="0" smtClean="0"/>
              <a:t>Thin and regular favors abscess</a:t>
            </a:r>
          </a:p>
          <a:p>
            <a:pPr marL="800100" lvl="1" indent="-342900" algn="just">
              <a:buFont typeface="+mj-lt"/>
              <a:buAutoNum type="arabicPeriod"/>
            </a:pPr>
            <a:r>
              <a:rPr lang="en-US" sz="2200" dirty="0" smtClean="0"/>
              <a:t>Incomplete ring often opened toward the cortex favors demyelination</a:t>
            </a:r>
          </a:p>
          <a:p>
            <a:pPr marL="800100" lvl="1" indent="-342900" algn="just">
              <a:buFont typeface="+mj-lt"/>
              <a:buAutoNum type="arabicPeriod"/>
            </a:pPr>
            <a:r>
              <a:rPr lang="en-US" sz="2200" dirty="0" smtClean="0"/>
              <a:t>Intermediate to low T2 signal capsule favors abscess</a:t>
            </a:r>
          </a:p>
          <a:p>
            <a:pPr marL="800100" lvl="1" indent="-342900" algn="just">
              <a:buFont typeface="+mj-lt"/>
              <a:buAutoNum type="arabicPeriod"/>
            </a:pPr>
            <a:r>
              <a:rPr lang="en-US" sz="2200" dirty="0" smtClean="0"/>
              <a:t>Restricted diffusion of enhancing wall favors GBM or demyelination</a:t>
            </a:r>
          </a:p>
          <a:p>
            <a:r>
              <a:rPr lang="en-US" dirty="0" smtClean="0"/>
              <a:t/>
            </a:r>
            <a:br>
              <a:rPr lang="en-US" dirty="0" smtClean="0"/>
            </a:br>
            <a:endParaRPr lang="en-US" dirty="0"/>
          </a:p>
        </p:txBody>
      </p:sp>
      <p:pic>
        <p:nvPicPr>
          <p:cNvPr id="1028" name="Picture 4"/>
          <p:cNvPicPr>
            <a:picLocks noGrp="1" noChangeAspect="1" noChangeArrowheads="1"/>
          </p:cNvPicPr>
          <p:nvPr>
            <p:ph idx="1"/>
          </p:nvPr>
        </p:nvPicPr>
        <p:blipFill>
          <a:blip r:embed="rId2"/>
          <a:srcRect/>
          <a:stretch>
            <a:fillRect/>
          </a:stretch>
        </p:blipFill>
        <p:spPr bwMode="auto">
          <a:xfrm>
            <a:off x="4648200" y="1523999"/>
            <a:ext cx="4343400" cy="4962793"/>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Closed ring lesions</a:t>
            </a:r>
            <a:endParaRPr lang="en-US" sz="4000" b="1" dirty="0"/>
          </a:p>
        </p:txBody>
      </p:sp>
      <p:pic>
        <p:nvPicPr>
          <p:cNvPr id="4" name="Picture 2"/>
          <p:cNvPicPr>
            <a:picLocks noGrp="1" noChangeAspect="1" noChangeArrowheads="1"/>
          </p:cNvPicPr>
          <p:nvPr>
            <p:ph idx="1"/>
          </p:nvPr>
        </p:nvPicPr>
        <p:blipFill>
          <a:blip r:embed="rId2"/>
          <a:srcRect/>
          <a:stretch>
            <a:fillRect/>
          </a:stretch>
        </p:blipFill>
        <p:spPr bwMode="auto">
          <a:xfrm>
            <a:off x="1371600" y="2209800"/>
            <a:ext cx="5840584" cy="2682081"/>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114800"/>
            <a:ext cx="7086600" cy="1785104"/>
          </a:xfrm>
          <a:prstGeom prst="rect">
            <a:avLst/>
          </a:prstGeom>
        </p:spPr>
        <p:txBody>
          <a:bodyPr wrap="square">
            <a:spAutoFit/>
          </a:bodyPr>
          <a:lstStyle/>
          <a:p>
            <a:pPr algn="just"/>
            <a:r>
              <a:rPr lang="en-US" sz="2200" b="1" dirty="0" smtClean="0"/>
              <a:t>Figure: Ring </a:t>
            </a:r>
            <a:r>
              <a:rPr lang="en-US" sz="2200" b="1" dirty="0"/>
              <a:t>enhancing lesions. </a:t>
            </a:r>
            <a:r>
              <a:rPr lang="en-US" sz="2200" dirty="0"/>
              <a:t>T1 (A), T2 (B) and T1 (C) post gadolinium images from the magnetic resonance of an acutely ill child with fever. A ring enhancing lesion is seen in the right frontal lobe. </a:t>
            </a:r>
            <a:r>
              <a:rPr lang="en-US" sz="2200" dirty="0" smtClean="0"/>
              <a:t>So my radiological diagnosis is </a:t>
            </a:r>
            <a:r>
              <a:rPr lang="en-US" sz="2200" b="1" dirty="0" smtClean="0"/>
              <a:t>brain </a:t>
            </a:r>
            <a:r>
              <a:rPr lang="en-US" sz="2200" b="1" dirty="0"/>
              <a:t>abscess</a:t>
            </a:r>
            <a:r>
              <a:rPr lang="en-US" sz="2200" dirty="0"/>
              <a:t>. </a:t>
            </a:r>
          </a:p>
        </p:txBody>
      </p:sp>
      <p:pic>
        <p:nvPicPr>
          <p:cNvPr id="61442" name="Picture 2"/>
          <p:cNvPicPr>
            <a:picLocks noChangeAspect="1" noChangeArrowheads="1"/>
          </p:cNvPicPr>
          <p:nvPr/>
        </p:nvPicPr>
        <p:blipFill>
          <a:blip r:embed="rId2"/>
          <a:srcRect/>
          <a:stretch>
            <a:fillRect/>
          </a:stretch>
        </p:blipFill>
        <p:spPr bwMode="auto">
          <a:xfrm>
            <a:off x="1328326" y="990600"/>
            <a:ext cx="6678671" cy="2924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
            </a:r>
            <a:br>
              <a:rPr lang="en-US" sz="3600" dirty="0" smtClean="0"/>
            </a:br>
            <a:r>
              <a:rPr lang="en-US" sz="3600" b="1" dirty="0" smtClean="0"/>
              <a:t>White matter </a:t>
            </a:r>
            <a:r>
              <a:rPr lang="en-US" sz="3600" b="1" dirty="0" err="1" smtClean="0"/>
              <a:t>hyperintensities</a:t>
            </a:r>
            <a:r>
              <a:rPr lang="en-US" sz="3600" b="1" dirty="0" smtClean="0"/>
              <a:t> </a:t>
            </a:r>
            <a:r>
              <a:rPr lang="en-US" sz="3600" dirty="0" smtClean="0"/>
              <a:t>(</a:t>
            </a:r>
            <a:r>
              <a:rPr lang="en-US" sz="3600" b="1" dirty="0" smtClean="0"/>
              <a:t>focal or diffuse )</a:t>
            </a:r>
            <a:r>
              <a:rPr lang="en-US" sz="3600" dirty="0" smtClean="0"/>
              <a:t/>
            </a:r>
            <a:br>
              <a:rPr lang="en-US" sz="3600" dirty="0" smtClean="0"/>
            </a:br>
            <a:endParaRPr lang="en-US" sz="3600" dirty="0"/>
          </a:p>
        </p:txBody>
      </p:sp>
      <p:sp>
        <p:nvSpPr>
          <p:cNvPr id="3" name="Content Placeholder 2"/>
          <p:cNvSpPr>
            <a:spLocks noGrp="1"/>
          </p:cNvSpPr>
          <p:nvPr>
            <p:ph idx="1"/>
          </p:nvPr>
        </p:nvSpPr>
        <p:spPr>
          <a:xfrm>
            <a:off x="457200" y="1600200"/>
            <a:ext cx="8229600" cy="3352799"/>
          </a:xfrm>
        </p:spPr>
        <p:txBody>
          <a:bodyPr>
            <a:normAutofit fontScale="77500" lnSpcReduction="20000"/>
          </a:bodyPr>
          <a:lstStyle/>
          <a:p>
            <a:pPr algn="just"/>
            <a:r>
              <a:rPr lang="en-US" sz="3400" dirty="0" smtClean="0"/>
              <a:t>Focal </a:t>
            </a:r>
            <a:r>
              <a:rPr lang="en-US" sz="3400" dirty="0"/>
              <a:t>or diffuse white matter lesion may be caused by various CNS infections, such as Lyme disease, HIV encephalopathy and PML. </a:t>
            </a:r>
            <a:endParaRPr lang="en-US" sz="3400" dirty="0" smtClean="0"/>
          </a:p>
          <a:p>
            <a:pPr algn="just"/>
            <a:r>
              <a:rPr lang="en-US" sz="3400" dirty="0" smtClean="0"/>
              <a:t>The </a:t>
            </a:r>
            <a:r>
              <a:rPr lang="en-US" sz="3400" dirty="0"/>
              <a:t>major diagnostic considerations are HIV encephalopathy (HIVE) and progressive multifocal leukoencephalopathy (PML) </a:t>
            </a:r>
            <a:r>
              <a:rPr lang="en-US" sz="3400" dirty="0" smtClean="0"/>
              <a:t>.</a:t>
            </a:r>
          </a:p>
          <a:p>
            <a:pPr algn="just"/>
            <a:r>
              <a:rPr lang="en-US" sz="3400" dirty="0" smtClean="0"/>
              <a:t>Though </a:t>
            </a:r>
            <a:r>
              <a:rPr lang="en-US" sz="3400" dirty="0"/>
              <a:t>both entities have characteristic imaging features on conventional MR sequences (Table </a:t>
            </a:r>
            <a:r>
              <a:rPr lang="en-US" sz="3400" dirty="0" smtClean="0">
                <a:hlinkClick r:id="rId2"/>
              </a:rPr>
              <a:t>​</a:t>
            </a:r>
            <a:r>
              <a:rPr lang="en-US" sz="3400" dirty="0" smtClean="0"/>
              <a:t>) they </a:t>
            </a:r>
            <a:r>
              <a:rPr lang="en-US" sz="3400" dirty="0"/>
              <a:t>may be difficult to differentiate due to overlapping </a:t>
            </a:r>
            <a:r>
              <a:rPr lang="en-US" sz="3400" dirty="0" smtClean="0"/>
              <a:t>feature</a:t>
            </a:r>
            <a:endParaRPr lang="en-US" sz="3400" dirty="0"/>
          </a:p>
          <a:p>
            <a:pPr algn="just"/>
            <a:endParaRPr lang="en-US" sz="3400" dirty="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C0"/>
                </a:solidFill>
              </a:rPr>
              <a:t>Role of White matter hyperintensities</a:t>
            </a:r>
            <a:endParaRPr lang="en-US" dirty="0"/>
          </a:p>
        </p:txBody>
      </p:sp>
      <p:graphicFrame>
        <p:nvGraphicFramePr>
          <p:cNvPr id="4" name="Content Placeholder 3"/>
          <p:cNvGraphicFramePr>
            <a:graphicFrameLocks noGrp="1"/>
          </p:cNvGraphicFramePr>
          <p:nvPr>
            <p:ph idx="1"/>
          </p:nvPr>
        </p:nvGraphicFramePr>
        <p:xfrm>
          <a:off x="457200" y="1600200"/>
          <a:ext cx="8229600" cy="368808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l" fontAlgn="t"/>
                      <a:endParaRPr lang="en-US" sz="2400" dirty="0"/>
                    </a:p>
                  </a:txBody>
                  <a:tcPr/>
                </a:tc>
                <a:tc>
                  <a:txBody>
                    <a:bodyPr/>
                    <a:lstStyle/>
                    <a:p>
                      <a:pPr fontAlgn="t"/>
                      <a:r>
                        <a:rPr lang="en-US" sz="2400" b="1" dirty="0"/>
                        <a:t>T1</a:t>
                      </a:r>
                      <a:endParaRPr lang="en-US" sz="2400" dirty="0"/>
                    </a:p>
                  </a:txBody>
                  <a:tcPr/>
                </a:tc>
                <a:tc>
                  <a:txBody>
                    <a:bodyPr/>
                    <a:lstStyle/>
                    <a:p>
                      <a:pPr fontAlgn="t"/>
                      <a:r>
                        <a:rPr lang="en-US" sz="2400" b="1" dirty="0"/>
                        <a:t>T2</a:t>
                      </a:r>
                      <a:endParaRPr lang="en-US" sz="2400" dirty="0"/>
                    </a:p>
                  </a:txBody>
                  <a:tcPr/>
                </a:tc>
                <a:tc>
                  <a:txBody>
                    <a:bodyPr/>
                    <a:lstStyle/>
                    <a:p>
                      <a:pPr fontAlgn="t"/>
                      <a:r>
                        <a:rPr lang="en-US" sz="2400" b="1" dirty="0"/>
                        <a:t>T1 + contrast</a:t>
                      </a:r>
                      <a:endParaRPr lang="en-US" sz="2400" dirty="0"/>
                    </a:p>
                  </a:txBody>
                  <a:tcPr/>
                </a:tc>
              </a:tr>
              <a:tr h="370840">
                <a:tc>
                  <a:txBody>
                    <a:bodyPr/>
                    <a:lstStyle/>
                    <a:p>
                      <a:pPr algn="l" fontAlgn="t"/>
                      <a:r>
                        <a:rPr lang="en-US" sz="2000" dirty="0"/>
                        <a:t>HIV Encephalopathy</a:t>
                      </a:r>
                    </a:p>
                  </a:txBody>
                  <a:tcPr/>
                </a:tc>
                <a:tc>
                  <a:txBody>
                    <a:bodyPr/>
                    <a:lstStyle/>
                    <a:p>
                      <a:pPr fontAlgn="t"/>
                      <a:r>
                        <a:rPr lang="en-US" sz="2000" dirty="0"/>
                        <a:t>Isointense</a:t>
                      </a:r>
                    </a:p>
                  </a:txBody>
                  <a:tcPr/>
                </a:tc>
                <a:tc>
                  <a:txBody>
                    <a:bodyPr/>
                    <a:lstStyle/>
                    <a:p>
                      <a:pPr fontAlgn="t"/>
                      <a:r>
                        <a:rPr lang="en-US" sz="2000" dirty="0"/>
                        <a:t>Bilaterally symmetrical periventricular white matter </a:t>
                      </a:r>
                      <a:r>
                        <a:rPr lang="en-US" sz="2000" dirty="0" err="1"/>
                        <a:t>hyperintensities</a:t>
                      </a:r>
                      <a:endParaRPr lang="en-US" sz="2000" dirty="0"/>
                    </a:p>
                  </a:txBody>
                  <a:tcPr/>
                </a:tc>
                <a:tc>
                  <a:txBody>
                    <a:bodyPr/>
                    <a:lstStyle/>
                    <a:p>
                      <a:pPr fontAlgn="t"/>
                      <a:r>
                        <a:rPr lang="en-US" sz="2000" dirty="0"/>
                        <a:t>No enhancement</a:t>
                      </a:r>
                    </a:p>
                  </a:txBody>
                  <a:tcPr/>
                </a:tc>
              </a:tr>
              <a:tr h="370840">
                <a:tc>
                  <a:txBody>
                    <a:bodyPr/>
                    <a:lstStyle/>
                    <a:p>
                      <a:pPr algn="l" fontAlgn="t"/>
                      <a:r>
                        <a:rPr lang="en-US" sz="2000" dirty="0"/>
                        <a:t>PML</a:t>
                      </a:r>
                    </a:p>
                  </a:txBody>
                  <a:tcPr/>
                </a:tc>
                <a:tc>
                  <a:txBody>
                    <a:bodyPr/>
                    <a:lstStyle/>
                    <a:p>
                      <a:pPr fontAlgn="t"/>
                      <a:r>
                        <a:rPr lang="en-US" sz="2000" dirty="0"/>
                        <a:t>Hypointense</a:t>
                      </a:r>
                    </a:p>
                  </a:txBody>
                  <a:tcPr/>
                </a:tc>
                <a:tc>
                  <a:txBody>
                    <a:bodyPr/>
                    <a:lstStyle/>
                    <a:p>
                      <a:pPr fontAlgn="t"/>
                      <a:r>
                        <a:rPr lang="en-US" sz="2000" dirty="0"/>
                        <a:t>Asymmetrical lesions involving subcortical and periventricular white matter</a:t>
                      </a:r>
                    </a:p>
                  </a:txBody>
                  <a:tcPr/>
                </a:tc>
                <a:tc>
                  <a:txBody>
                    <a:bodyPr/>
                    <a:lstStyle/>
                    <a:p>
                      <a:pPr fontAlgn="t"/>
                      <a:r>
                        <a:rPr lang="en-US" sz="2000" dirty="0"/>
                        <a:t>Faint peripheral areas of enhancement may sometimes be seen</a:t>
                      </a:r>
                    </a:p>
                  </a:txBody>
                  <a:tcPr/>
                </a:tc>
              </a:tr>
            </a:tbl>
          </a:graphicData>
        </a:graphic>
      </p:graphicFrame>
      <p:sp>
        <p:nvSpPr>
          <p:cNvPr id="5" name="Rectangle 4"/>
          <p:cNvSpPr/>
          <p:nvPr/>
        </p:nvSpPr>
        <p:spPr>
          <a:xfrm>
            <a:off x="3657600" y="5715000"/>
            <a:ext cx="4876800" cy="646331"/>
          </a:xfrm>
          <a:prstGeom prst="rect">
            <a:avLst/>
          </a:prstGeom>
        </p:spPr>
        <p:txBody>
          <a:bodyPr wrap="square">
            <a:spAutoFit/>
          </a:bodyPr>
          <a:lstStyle/>
          <a:p>
            <a:pPr lvl="0" eaLnBrk="0" fontAlgn="base" hangingPunct="0">
              <a:spcBef>
                <a:spcPct val="0"/>
              </a:spcBef>
              <a:spcAft>
                <a:spcPct val="0"/>
              </a:spcAft>
            </a:pPr>
            <a:r>
              <a:rPr lang="en-US" dirty="0" smtClean="0"/>
              <a:t>HIV: Human </a:t>
            </a:r>
            <a:r>
              <a:rPr lang="en-US" smtClean="0"/>
              <a:t>immunodeficiency virus</a:t>
            </a:r>
            <a:endParaRPr lang="en-US" dirty="0" smtClean="0"/>
          </a:p>
          <a:p>
            <a:pPr lvl="0" eaLnBrk="0" fontAlgn="base" hangingPunct="0">
              <a:spcBef>
                <a:spcPct val="0"/>
              </a:spcBef>
              <a:spcAft>
                <a:spcPct val="0"/>
              </a:spcAft>
            </a:pPr>
            <a:r>
              <a:rPr lang="en-US" dirty="0" smtClean="0"/>
              <a:t>PML: Progressive multifocal leukoencephalopathy.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Introduction </a:t>
            </a:r>
            <a:endParaRPr lang="en-US" dirty="0"/>
          </a:p>
        </p:txBody>
      </p:sp>
      <p:sp>
        <p:nvSpPr>
          <p:cNvPr id="3" name="Content Placeholder 2"/>
          <p:cNvSpPr>
            <a:spLocks noGrp="1"/>
          </p:cNvSpPr>
          <p:nvPr>
            <p:ph idx="1"/>
          </p:nvPr>
        </p:nvSpPr>
        <p:spPr/>
        <p:txBody>
          <a:bodyPr/>
          <a:lstStyle/>
          <a:p>
            <a:pPr algn="just"/>
            <a:r>
              <a:rPr lang="en-US" sz="2800" dirty="0" smtClean="0"/>
              <a:t>MRI is an important tool in the diagnosis of CNS infections. </a:t>
            </a:r>
          </a:p>
          <a:p>
            <a:pPr algn="just"/>
            <a:r>
              <a:rPr lang="en-US" sz="2800" dirty="0" smtClean="0"/>
              <a:t>It allows for identifying various infectious patterns, differentiates them from vascular pathologies or neoplasms, may raise suspicion about a specific pathogen agent and plays an important role in monitoring response to treatment. </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4572000"/>
            <a:ext cx="7467600" cy="1938992"/>
          </a:xfrm>
          <a:prstGeom prst="rect">
            <a:avLst/>
          </a:prstGeom>
        </p:spPr>
        <p:txBody>
          <a:bodyPr wrap="square">
            <a:spAutoFit/>
          </a:bodyPr>
          <a:lstStyle/>
          <a:p>
            <a:pPr algn="just"/>
            <a:r>
              <a:rPr lang="en-US" sz="2000" b="1" dirty="0" smtClean="0"/>
              <a:t>FLAIR Sequence </a:t>
            </a:r>
            <a:r>
              <a:rPr lang="en-US" sz="2000" b="1" dirty="0"/>
              <a:t>image of a patient with </a:t>
            </a:r>
            <a:endParaRPr lang="en-US" sz="2000" b="1" dirty="0" smtClean="0"/>
          </a:p>
          <a:p>
            <a:pPr algn="just"/>
            <a:r>
              <a:rPr lang="en-US" sz="2000" dirty="0" smtClean="0"/>
              <a:t>(</a:t>
            </a:r>
            <a:r>
              <a:rPr lang="en-US" sz="2000" dirty="0"/>
              <a:t>A) human immunodeficiency virus encephalopathy showing symmetrical periventricular white matter hyperintensity and </a:t>
            </a:r>
            <a:endParaRPr lang="en-US" sz="2000" dirty="0" smtClean="0"/>
          </a:p>
          <a:p>
            <a:pPr algn="just"/>
            <a:r>
              <a:rPr lang="en-US" sz="2000" dirty="0" smtClean="0"/>
              <a:t>(</a:t>
            </a:r>
            <a:r>
              <a:rPr lang="en-US" sz="2000" dirty="0"/>
              <a:t>B) progressive multifocal leukoencephalopathy showing asymmetrical involvement of white matter, predominantly posterior subcortical white matter, with extension into the periventricular region</a:t>
            </a:r>
          </a:p>
        </p:txBody>
      </p:sp>
      <p:pic>
        <p:nvPicPr>
          <p:cNvPr id="64514" name="Picture 2"/>
          <p:cNvPicPr>
            <a:picLocks noGrp="1" noChangeAspect="1" noChangeArrowheads="1"/>
          </p:cNvPicPr>
          <p:nvPr>
            <p:ph idx="1"/>
          </p:nvPr>
        </p:nvPicPr>
        <p:blipFill>
          <a:blip r:embed="rId2"/>
          <a:srcRect/>
          <a:stretch>
            <a:fillRect/>
          </a:stretch>
        </p:blipFill>
        <p:spPr bwMode="auto">
          <a:xfrm>
            <a:off x="1524000" y="1143000"/>
            <a:ext cx="5207000"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Basal ganglia space occupying lesions</a:t>
            </a:r>
            <a:endParaRPr lang="en-US" sz="3600" b="1" dirty="0"/>
          </a:p>
        </p:txBody>
      </p:sp>
      <p:sp>
        <p:nvSpPr>
          <p:cNvPr id="3" name="Content Placeholder 2"/>
          <p:cNvSpPr>
            <a:spLocks noGrp="1"/>
          </p:cNvSpPr>
          <p:nvPr>
            <p:ph idx="1"/>
          </p:nvPr>
        </p:nvSpPr>
        <p:spPr/>
        <p:txBody>
          <a:bodyPr>
            <a:normAutofit/>
          </a:bodyPr>
          <a:lstStyle/>
          <a:p>
            <a:r>
              <a:rPr lang="en-US" sz="2800" dirty="0" smtClean="0"/>
              <a:t>A </a:t>
            </a:r>
            <a:r>
              <a:rPr lang="en-US" sz="2800" dirty="0"/>
              <a:t>number of CNS lesions are seen characteristically involving the region of basal ganglia. </a:t>
            </a:r>
            <a:endParaRPr lang="en-US" sz="2800" dirty="0" smtClean="0"/>
          </a:p>
          <a:p>
            <a:r>
              <a:rPr lang="en-US" sz="2800" dirty="0" smtClean="0"/>
              <a:t>The </a:t>
            </a:r>
            <a:r>
              <a:rPr lang="en-US" sz="2800" dirty="0"/>
              <a:t>differential diagnosis in this category includes </a:t>
            </a:r>
            <a:r>
              <a:rPr lang="en-US" sz="2800" dirty="0" err="1"/>
              <a:t>cryptococcosis</a:t>
            </a:r>
            <a:r>
              <a:rPr lang="en-US" sz="2800" dirty="0"/>
              <a:t>, toxoplasmosis and primary CNS lymphoma. </a:t>
            </a:r>
            <a:endParaRPr lang="en-US" sz="2800" dirty="0" smtClean="0"/>
          </a:p>
          <a:p>
            <a:r>
              <a:rPr lang="en-US" sz="2800" dirty="0" smtClean="0"/>
              <a:t>Cryptococcosis </a:t>
            </a:r>
            <a:r>
              <a:rPr lang="en-US" sz="2800" dirty="0"/>
              <a:t>usually does not show enhancement after gadolinium injection</a:t>
            </a:r>
            <a:r>
              <a:rPr lang="en-US" sz="2800" dirty="0" smtClean="0"/>
              <a:t>.</a:t>
            </a:r>
          </a:p>
          <a:p>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4114800"/>
            <a:ext cx="8077200" cy="2308324"/>
          </a:xfrm>
          <a:prstGeom prst="rect">
            <a:avLst/>
          </a:prstGeom>
        </p:spPr>
        <p:txBody>
          <a:bodyPr wrap="square">
            <a:spAutoFit/>
          </a:bodyPr>
          <a:lstStyle/>
          <a:p>
            <a:r>
              <a:rPr lang="en-US" b="1" dirty="0" smtClean="0"/>
              <a:t>Figure: CNS lymphoma.</a:t>
            </a:r>
          </a:p>
          <a:p>
            <a:r>
              <a:rPr lang="en-US" dirty="0" smtClean="0"/>
              <a:t>T1 </a:t>
            </a:r>
            <a:r>
              <a:rPr lang="en-US" dirty="0"/>
              <a:t>(A), T2 (B) and Post gadolinium T1 (C) weighted images in an human immunodeficiency virus-positive patient with space occupying lesions in </a:t>
            </a:r>
            <a:r>
              <a:rPr lang="en-US" b="1" dirty="0"/>
              <a:t>bilateral basal ganglia. </a:t>
            </a:r>
            <a:endParaRPr lang="en-US" b="1" dirty="0" smtClean="0"/>
          </a:p>
          <a:p>
            <a:r>
              <a:rPr lang="en-US" dirty="0" smtClean="0"/>
              <a:t>Differentials include </a:t>
            </a:r>
          </a:p>
          <a:p>
            <a:pPr marL="342900" indent="-342900">
              <a:buFont typeface="+mj-lt"/>
              <a:buAutoNum type="arabicPeriod"/>
            </a:pPr>
            <a:r>
              <a:rPr lang="en-US" b="1" dirty="0" smtClean="0">
                <a:solidFill>
                  <a:srgbClr val="FF0000"/>
                </a:solidFill>
              </a:rPr>
              <a:t>Toxoplasmosis, </a:t>
            </a:r>
          </a:p>
          <a:p>
            <a:pPr marL="342900" indent="-342900">
              <a:buFont typeface="+mj-lt"/>
              <a:buAutoNum type="arabicPeriod"/>
            </a:pPr>
            <a:r>
              <a:rPr lang="en-US" b="1" dirty="0" smtClean="0">
                <a:solidFill>
                  <a:srgbClr val="FF0000"/>
                </a:solidFill>
              </a:rPr>
              <a:t>Cryptococcosis  and </a:t>
            </a:r>
          </a:p>
          <a:p>
            <a:pPr marL="342900" indent="-342900">
              <a:buFont typeface="+mj-lt"/>
              <a:buAutoNum type="arabicPeriod"/>
            </a:pPr>
            <a:r>
              <a:rPr lang="en-US" b="1" dirty="0" smtClean="0">
                <a:solidFill>
                  <a:srgbClr val="FF0000"/>
                </a:solidFill>
              </a:rPr>
              <a:t>Central nervous system (CNS) lymphoma</a:t>
            </a:r>
            <a:r>
              <a:rPr lang="en-US" dirty="0" smtClean="0"/>
              <a:t>. </a:t>
            </a:r>
          </a:p>
        </p:txBody>
      </p:sp>
      <p:pic>
        <p:nvPicPr>
          <p:cNvPr id="60418" name="Picture 2"/>
          <p:cNvPicPr>
            <a:picLocks noGrp="1" noChangeAspect="1" noChangeArrowheads="1"/>
          </p:cNvPicPr>
          <p:nvPr>
            <p:ph idx="1"/>
          </p:nvPr>
        </p:nvPicPr>
        <p:blipFill>
          <a:blip r:embed="rId2"/>
          <a:srcRect/>
          <a:stretch>
            <a:fillRect/>
          </a:stretch>
        </p:blipFill>
        <p:spPr bwMode="auto">
          <a:xfrm>
            <a:off x="1143000" y="914400"/>
            <a:ext cx="6527905"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2332037"/>
            <a:ext cx="6934200" cy="868363"/>
          </a:xfrm>
        </p:spPr>
        <p:txBody>
          <a:bodyPr/>
          <a:lstStyle/>
          <a:p>
            <a:pPr>
              <a:buNone/>
            </a:pPr>
            <a:r>
              <a:rPr lang="en-US" sz="4000" b="1" dirty="0" smtClean="0">
                <a:solidFill>
                  <a:srgbClr val="FF0000"/>
                </a:solidFill>
              </a:rPr>
              <a:t>Infectious diseases of the brain</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Bacterial infections</a:t>
            </a:r>
            <a:endParaRPr lang="en-US" sz="3600" dirty="0"/>
          </a:p>
        </p:txBody>
      </p:sp>
      <p:sp>
        <p:nvSpPr>
          <p:cNvPr id="3" name="Content Placeholder 2"/>
          <p:cNvSpPr>
            <a:spLocks noGrp="1"/>
          </p:cNvSpPr>
          <p:nvPr>
            <p:ph idx="1"/>
          </p:nvPr>
        </p:nvSpPr>
        <p:spPr/>
        <p:txBody>
          <a:bodyPr/>
          <a:lstStyle/>
          <a:p>
            <a:r>
              <a:rPr lang="en-US" sz="2800" dirty="0" smtClean="0"/>
              <a:t>Bacterial </a:t>
            </a:r>
            <a:r>
              <a:rPr lang="en-US" sz="2800" dirty="0"/>
              <a:t>infections may affect the CNS and any of the layers of meninges producing abscesses, </a:t>
            </a:r>
            <a:r>
              <a:rPr lang="en-US" sz="2800" dirty="0" err="1"/>
              <a:t>ventriculitis</a:t>
            </a:r>
            <a:r>
              <a:rPr lang="en-US" sz="2800" dirty="0"/>
              <a:t>, meningitis, subdural and epidural </a:t>
            </a:r>
            <a:r>
              <a:rPr lang="en-US" sz="2800" dirty="0" err="1"/>
              <a:t>empyemas</a:t>
            </a:r>
            <a:r>
              <a:rPr lang="en-US" sz="2800" dirty="0"/>
              <a:t>. </a:t>
            </a:r>
            <a:endParaRPr lang="en-US" sz="2800" dirty="0" smtClean="0"/>
          </a:p>
          <a:p>
            <a:r>
              <a:rPr lang="en-US" sz="2800" dirty="0" smtClean="0"/>
              <a:t>Commonly</a:t>
            </a:r>
            <a:r>
              <a:rPr lang="en-US" sz="2800" dirty="0"/>
              <a:t>, the imaging findings are nonspecific regarding the bacteria involved.</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smtClean="0"/>
              <a:t>Pyogenic</a:t>
            </a:r>
            <a:r>
              <a:rPr lang="en-US" sz="4000" b="1" dirty="0" smtClean="0"/>
              <a:t> abscess</a:t>
            </a:r>
            <a:endParaRPr lang="en-US" sz="4000" dirty="0"/>
          </a:p>
        </p:txBody>
      </p:sp>
      <p:sp>
        <p:nvSpPr>
          <p:cNvPr id="3" name="Content Placeholder 2"/>
          <p:cNvSpPr>
            <a:spLocks noGrp="1"/>
          </p:cNvSpPr>
          <p:nvPr>
            <p:ph idx="1"/>
          </p:nvPr>
        </p:nvSpPr>
        <p:spPr/>
        <p:txBody>
          <a:bodyPr>
            <a:normAutofit fontScale="77500" lnSpcReduction="20000"/>
          </a:bodyPr>
          <a:lstStyle/>
          <a:p>
            <a:pPr lvl="0"/>
            <a:r>
              <a:rPr lang="en-US" dirty="0" smtClean="0"/>
              <a:t>MRI </a:t>
            </a:r>
            <a:r>
              <a:rPr lang="en-US" dirty="0"/>
              <a:t>shows </a:t>
            </a:r>
            <a:r>
              <a:rPr lang="en-US" dirty="0" err="1"/>
              <a:t>pyogenic</a:t>
            </a:r>
            <a:r>
              <a:rPr lang="en-US" dirty="0"/>
              <a:t> abscess as a round/oval-shaped mass with a central area of suppurative necrosis and a peripheral capsule. </a:t>
            </a:r>
          </a:p>
          <a:p>
            <a:pPr lvl="0"/>
            <a:r>
              <a:rPr lang="en-US" dirty="0"/>
              <a:t>The central necrotic area is hypointense to the cerebral white matter on T1-weighted (w) and hyperintense on T2-w </a:t>
            </a:r>
            <a:r>
              <a:rPr lang="en-US" dirty="0" smtClean="0"/>
              <a:t>images.</a:t>
            </a:r>
            <a:endParaRPr lang="en-US" dirty="0"/>
          </a:p>
          <a:p>
            <a:pPr lvl="0"/>
            <a:r>
              <a:rPr lang="en-US" dirty="0"/>
              <a:t>The external capsule appears typically as a complete hypointense on T2-w and hyperintense on T1-w images </a:t>
            </a:r>
            <a:r>
              <a:rPr lang="en-US" dirty="0" smtClean="0"/>
              <a:t>rim.</a:t>
            </a:r>
            <a:endParaRPr lang="en-US" dirty="0"/>
          </a:p>
          <a:p>
            <a:pPr lvl="0"/>
            <a:r>
              <a:rPr lang="en-US" dirty="0"/>
              <a:t>However, the T2 hypointensity of the capsule and the regular contrast enhancement can be present in non-</a:t>
            </a:r>
            <a:r>
              <a:rPr lang="en-US" dirty="0" err="1"/>
              <a:t>pyogenic</a:t>
            </a:r>
            <a:r>
              <a:rPr lang="en-US" dirty="0"/>
              <a:t> abscesses (Mycobacterium </a:t>
            </a:r>
            <a:r>
              <a:rPr lang="en-US" dirty="0" err="1"/>
              <a:t>tubercolaris</a:t>
            </a:r>
            <a:r>
              <a:rPr lang="en-US" dirty="0"/>
              <a:t>, Toxoplasma, </a:t>
            </a:r>
            <a:r>
              <a:rPr lang="en-US" dirty="0" err="1"/>
              <a:t>Aspergillus</a:t>
            </a:r>
            <a:r>
              <a:rPr lang="en-US" dirty="0"/>
              <a:t>), in some cases of necrotic tumors and in lymphomas</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smtClean="0"/>
              <a:t>Pyogenic</a:t>
            </a:r>
            <a:r>
              <a:rPr lang="en-US" sz="4000" b="1" dirty="0" smtClean="0"/>
              <a:t> abscess</a:t>
            </a:r>
            <a:endParaRPr lang="en-US" sz="4000" dirty="0"/>
          </a:p>
        </p:txBody>
      </p:sp>
      <p:sp>
        <p:nvSpPr>
          <p:cNvPr id="3" name="Content Placeholder 2"/>
          <p:cNvSpPr>
            <a:spLocks noGrp="1"/>
          </p:cNvSpPr>
          <p:nvPr>
            <p:ph idx="1"/>
          </p:nvPr>
        </p:nvSpPr>
        <p:spPr/>
        <p:txBody>
          <a:bodyPr>
            <a:normAutofit/>
          </a:bodyPr>
          <a:lstStyle/>
          <a:p>
            <a:pPr lvl="0" algn="just"/>
            <a:r>
              <a:rPr lang="en-US" sz="2800" dirty="0"/>
              <a:t>After intravenous injection of contrast </a:t>
            </a:r>
            <a:r>
              <a:rPr lang="en-US" sz="2800" dirty="0" err="1"/>
              <a:t>mediun</a:t>
            </a:r>
            <a:r>
              <a:rPr lang="en-US" sz="2800" dirty="0"/>
              <a:t> (gadolinium), abscess shows a typical peripheral thin and regular </a:t>
            </a:r>
            <a:r>
              <a:rPr lang="en-US" sz="2800" b="1" dirty="0"/>
              <a:t>‘‘ring enhancement’’</a:t>
            </a:r>
            <a:r>
              <a:rPr lang="en-US" sz="2800" dirty="0"/>
              <a:t> that corresponds to the T2 hypointense rim </a:t>
            </a:r>
            <a:r>
              <a:rPr lang="en-US" sz="2800" dirty="0" smtClean="0"/>
              <a:t>.</a:t>
            </a:r>
          </a:p>
          <a:p>
            <a:pPr lvl="0" algn="just"/>
            <a:r>
              <a:rPr lang="en-US" sz="2800" dirty="0" smtClean="0"/>
              <a:t>It </a:t>
            </a:r>
            <a:r>
              <a:rPr lang="en-US" sz="2800" dirty="0"/>
              <a:t>is important to note that the peripheral contrast enhancement can be stronger in the portion of the abscess closest to the grey matter, because of the stronger inflammatory reaction due to the bigger </a:t>
            </a:r>
            <a:r>
              <a:rPr lang="en-US" sz="2800" dirty="0" err="1"/>
              <a:t>vascularization</a:t>
            </a:r>
            <a:r>
              <a:rPr lang="en-US" sz="2800" dirty="0"/>
              <a:t> of the grey matter. </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1562" t="30305" r="1606" b="41073"/>
          <a:stretch>
            <a:fillRect/>
          </a:stretch>
        </p:blipFill>
        <p:spPr bwMode="auto">
          <a:xfrm>
            <a:off x="228600" y="3733800"/>
            <a:ext cx="4724400" cy="2956252"/>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l="2574" t="1069" r="2574" b="70044"/>
          <a:stretch>
            <a:fillRect/>
          </a:stretch>
        </p:blipFill>
        <p:spPr bwMode="auto">
          <a:xfrm>
            <a:off x="267478" y="609601"/>
            <a:ext cx="4609321" cy="2971799"/>
          </a:xfrm>
          <a:prstGeom prst="rect">
            <a:avLst/>
          </a:prstGeom>
          <a:noFill/>
          <a:ln w="9525">
            <a:noFill/>
            <a:miter lim="800000"/>
            <a:headEnd/>
            <a:tailEnd/>
          </a:ln>
          <a:effectLst/>
        </p:spPr>
      </p:pic>
      <p:sp>
        <p:nvSpPr>
          <p:cNvPr id="6" name="Rectangle 5"/>
          <p:cNvSpPr/>
          <p:nvPr/>
        </p:nvSpPr>
        <p:spPr>
          <a:xfrm>
            <a:off x="5410200" y="838200"/>
            <a:ext cx="3352800" cy="5355312"/>
          </a:xfrm>
          <a:prstGeom prst="rect">
            <a:avLst/>
          </a:prstGeom>
        </p:spPr>
        <p:txBody>
          <a:bodyPr wrap="square">
            <a:spAutoFit/>
          </a:bodyPr>
          <a:lstStyle/>
          <a:p>
            <a:r>
              <a:rPr lang="en-US" dirty="0"/>
              <a:t>Figure </a:t>
            </a:r>
            <a:r>
              <a:rPr lang="en-US" dirty="0" smtClean="0"/>
              <a:t>.</a:t>
            </a:r>
            <a:r>
              <a:rPr lang="en-US" dirty="0"/>
              <a:t> </a:t>
            </a:r>
            <a:r>
              <a:rPr lang="en-US" dirty="0" err="1"/>
              <a:t>Pyogenic</a:t>
            </a:r>
            <a:r>
              <a:rPr lang="en-US" dirty="0"/>
              <a:t> abscess. </a:t>
            </a:r>
            <a:endParaRPr lang="en-US" dirty="0" smtClean="0"/>
          </a:p>
          <a:p>
            <a:pPr marL="342900" indent="-342900">
              <a:buAutoNum type="alphaUcParenBoth"/>
            </a:pPr>
            <a:r>
              <a:rPr lang="en-US" dirty="0" smtClean="0"/>
              <a:t>Axial </a:t>
            </a:r>
            <a:r>
              <a:rPr lang="en-US" dirty="0"/>
              <a:t>FLAIR image: left subcortical frontal cyst-appearing mass with hypointensity of the wall and surrounding edema. </a:t>
            </a:r>
            <a:endParaRPr lang="en-US" dirty="0" smtClean="0"/>
          </a:p>
          <a:p>
            <a:pPr marL="342900" indent="-342900">
              <a:buAutoNum type="alphaUcParenBoth"/>
            </a:pPr>
            <a:r>
              <a:rPr lang="en-US" dirty="0" smtClean="0"/>
              <a:t>(</a:t>
            </a:r>
            <a:r>
              <a:rPr lang="en-US" dirty="0"/>
              <a:t>B) Axial </a:t>
            </a:r>
            <a:r>
              <a:rPr lang="en-US" dirty="0" smtClean="0"/>
              <a:t>diffusion-weighted </a:t>
            </a:r>
            <a:r>
              <a:rPr lang="en-US" dirty="0"/>
              <a:t>imaging: marked central hyperintensity. </a:t>
            </a:r>
            <a:endParaRPr lang="en-US" dirty="0" smtClean="0"/>
          </a:p>
          <a:p>
            <a:pPr marL="342900" indent="-342900">
              <a:buAutoNum type="alphaUcParenBoth"/>
            </a:pPr>
            <a:r>
              <a:rPr lang="en-US" dirty="0" smtClean="0"/>
              <a:t> ADC map </a:t>
            </a:r>
            <a:r>
              <a:rPr lang="en-US" dirty="0"/>
              <a:t>confirming the central water restriction and surrounding vasogenic edema. </a:t>
            </a:r>
            <a:endParaRPr lang="en-US" dirty="0" smtClean="0"/>
          </a:p>
          <a:p>
            <a:pPr marL="342900" indent="-342900">
              <a:buAutoNum type="alphaUcParenBoth"/>
            </a:pPr>
            <a:r>
              <a:rPr lang="en-US" dirty="0" smtClean="0"/>
              <a:t>Coronal </a:t>
            </a:r>
            <a:r>
              <a:rPr lang="en-US" dirty="0" err="1" smtClean="0"/>
              <a:t>Gd</a:t>
            </a:r>
            <a:r>
              <a:rPr lang="en-US" dirty="0" smtClean="0"/>
              <a:t>-enhanced </a:t>
            </a:r>
            <a:r>
              <a:rPr lang="en-US" dirty="0"/>
              <a:t>T1 image showing the peripheral contrast enhancement; note also the thinner and smoother inner rim, toward the ventricular frontal horn.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noChangeArrowheads="1"/>
          </p:cNvPicPr>
          <p:nvPr/>
        </p:nvPicPr>
        <p:blipFill>
          <a:blip r:embed="rId2"/>
          <a:srcRect l="33128" t="21962" r="28429" b="50668"/>
          <a:stretch>
            <a:fillRect/>
          </a:stretch>
        </p:blipFill>
        <p:spPr bwMode="auto">
          <a:xfrm>
            <a:off x="1142999" y="762000"/>
            <a:ext cx="6851309" cy="2743200"/>
          </a:xfrm>
          <a:prstGeom prst="rect">
            <a:avLst/>
          </a:prstGeom>
          <a:noFill/>
        </p:spPr>
      </p:pic>
      <p:sp>
        <p:nvSpPr>
          <p:cNvPr id="6" name="Rectangle 5"/>
          <p:cNvSpPr/>
          <p:nvPr/>
        </p:nvSpPr>
        <p:spPr>
          <a:xfrm>
            <a:off x="1066800" y="3657600"/>
            <a:ext cx="7010400" cy="1574149"/>
          </a:xfrm>
          <a:prstGeom prst="rect">
            <a:avLst/>
          </a:prstGeom>
        </p:spPr>
        <p:txBody>
          <a:bodyPr wrap="square">
            <a:spAutoFit/>
          </a:bodyPr>
          <a:lstStyle/>
          <a:p>
            <a:pPr algn="just">
              <a:lnSpc>
                <a:spcPct val="107000"/>
              </a:lnSpc>
            </a:pPr>
            <a:r>
              <a:rPr lang="en-US" dirty="0" smtClean="0">
                <a:latin typeface="Arial Narrow"/>
                <a:ea typeface="Times New Roman"/>
                <a:cs typeface="Times New Roman"/>
              </a:rPr>
              <a:t>Figure: </a:t>
            </a:r>
            <a:r>
              <a:rPr lang="en-US" b="1" dirty="0" smtClean="0">
                <a:latin typeface="Arial Narrow"/>
                <a:ea typeface="Times New Roman"/>
                <a:cs typeface="Times New Roman"/>
              </a:rPr>
              <a:t>Supratentorial </a:t>
            </a:r>
            <a:r>
              <a:rPr lang="en-US" b="1" dirty="0" err="1" smtClean="0">
                <a:latin typeface="Arial Narrow"/>
                <a:ea typeface="Times New Roman"/>
                <a:cs typeface="Times New Roman"/>
              </a:rPr>
              <a:t>pyogenic</a:t>
            </a:r>
            <a:r>
              <a:rPr lang="en-US" b="1" dirty="0" smtClean="0">
                <a:latin typeface="Arial Narrow"/>
                <a:ea typeface="Times New Roman"/>
                <a:cs typeface="Times New Roman"/>
              </a:rPr>
              <a:t> abscess in the left parietal lobe. </a:t>
            </a:r>
          </a:p>
          <a:p>
            <a:pPr algn="just">
              <a:lnSpc>
                <a:spcPct val="107000"/>
              </a:lnSpc>
            </a:pPr>
            <a:r>
              <a:rPr lang="en-US" dirty="0" smtClean="0">
                <a:latin typeface="Arial Narrow"/>
                <a:ea typeface="Times New Roman"/>
                <a:cs typeface="Times New Roman"/>
              </a:rPr>
              <a:t>T1-weighted (A), T2-weighted (B), gadolinium enhanced T1-weighted (</a:t>
            </a:r>
            <a:r>
              <a:rPr lang="en-US" dirty="0" err="1" smtClean="0">
                <a:latin typeface="Arial Narrow"/>
                <a:ea typeface="Times New Roman"/>
                <a:cs typeface="Times New Roman"/>
              </a:rPr>
              <a:t>Gd</a:t>
            </a:r>
            <a:r>
              <a:rPr lang="en-US" dirty="0" smtClean="0">
                <a:latin typeface="Arial Narrow"/>
                <a:ea typeface="Times New Roman"/>
                <a:cs typeface="Times New Roman"/>
              </a:rPr>
              <a:t>-MR) (C), MR images. The capsule of the abscess is hyperintense in T1-weighted image (A), partially hypointense in T2-weighted image (B) with surrounding vasogenic oedema. </a:t>
            </a:r>
            <a:r>
              <a:rPr lang="en-US" dirty="0" err="1" smtClean="0">
                <a:latin typeface="Arial Narrow"/>
                <a:ea typeface="Times New Roman"/>
                <a:cs typeface="Times New Roman"/>
              </a:rPr>
              <a:t>Gd</a:t>
            </a:r>
            <a:r>
              <a:rPr lang="en-US" dirty="0" smtClean="0">
                <a:latin typeface="Arial Narrow"/>
                <a:ea typeface="Times New Roman"/>
                <a:cs typeface="Times New Roman"/>
              </a:rPr>
              <a:t>-MR image shows a ring-enhancing mass. </a:t>
            </a:r>
            <a:endParaRPr lang="en-US" dirty="0">
              <a:ea typeface="Times New Roman"/>
              <a:cs typeface="Times New Roman"/>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l="32867" t="20426" r="30249" b="52733"/>
          <a:stretch>
            <a:fillRect/>
          </a:stretch>
        </p:blipFill>
        <p:spPr bwMode="auto">
          <a:xfrm>
            <a:off x="685800" y="1066800"/>
            <a:ext cx="7391400" cy="3352800"/>
          </a:xfrm>
          <a:prstGeom prst="rect">
            <a:avLst/>
          </a:prstGeom>
          <a:noFill/>
          <a:ln w="9525">
            <a:noFill/>
            <a:miter lim="800000"/>
            <a:headEnd/>
            <a:tailEnd/>
          </a:ln>
        </p:spPr>
      </p:pic>
      <p:sp>
        <p:nvSpPr>
          <p:cNvPr id="41985" name="Rectangle 1"/>
          <p:cNvSpPr>
            <a:spLocks noChangeArrowheads="1"/>
          </p:cNvSpPr>
          <p:nvPr/>
        </p:nvSpPr>
        <p:spPr bwMode="auto">
          <a:xfrm>
            <a:off x="457200" y="4572000"/>
            <a:ext cx="8001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Figure: </a:t>
            </a:r>
            <a:r>
              <a:rPr lang="en-US" altLang="ja-JP" dirty="0" err="1">
                <a:latin typeface="Arial Narrow" pitchFamily="34" charset="0"/>
                <a:ea typeface="Times New Roman" pitchFamily="18" charset="0"/>
                <a:cs typeface="Times New Roman" pitchFamily="18" charset="0"/>
              </a:rPr>
              <a:t>P</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Times New Roman" pitchFamily="18" charset="0"/>
              </a:rPr>
              <a:t>yogenic</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rPr>
              <a:t> abscess in the right cerebellar hemisphere</a:t>
            </a:r>
            <a:r>
              <a:rPr kumimoji="0" lang="en-US" altLang="ja-JP" b="0" i="0" u="none" strike="noStrike" cap="none" normalizeH="0" baseline="0" dirty="0" smtClean="0">
                <a:ln>
                  <a:noFill/>
                </a:ln>
                <a:solidFill>
                  <a:schemeClr val="tx1"/>
                </a:solidFill>
                <a:effectLst/>
                <a:latin typeface="Arial" pitchFamily="34" charset="0"/>
                <a:cs typeface="Arial" pitchFamily="34" charset="0"/>
              </a:rPr>
              <a:t>  </a:t>
            </a:r>
          </a:p>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T2-weighted (A), T1-weighted (B) gadolinium-enhanced T1- weighted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-MR) (C) magnetic resonance images, </a:t>
            </a:r>
          </a:p>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The capsule of the abscess is hyperintense in T2-weighted image (A), partially hyperintense in T1-weighted image (B) and shows enhancement in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-MR image. The central component of the lesion is hyperintense in T2-weighted image and hypointense in T1-weighted image.</a:t>
            </a:r>
            <a:endPar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33400"/>
          </a:xfrm>
        </p:spPr>
        <p:txBody>
          <a:bodyPr>
            <a:normAutofit fontScale="90000"/>
          </a:bodyPr>
          <a:lstStyle/>
          <a:p>
            <a:r>
              <a:rPr lang="en-US" b="1" dirty="0" smtClean="0">
                <a:solidFill>
                  <a:srgbClr val="0070C0"/>
                </a:solidFill>
              </a:rPr>
              <a:t/>
            </a:r>
            <a:br>
              <a:rPr lang="en-US" b="1" dirty="0" smtClean="0">
                <a:solidFill>
                  <a:srgbClr val="0070C0"/>
                </a:solidFill>
              </a:rPr>
            </a:br>
            <a:r>
              <a:rPr lang="en-US" b="1" dirty="0" smtClean="0">
                <a:solidFill>
                  <a:srgbClr val="0070C0"/>
                </a:solidFill>
              </a:rPr>
              <a:t>MR protocol for infections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a:t>
            </a:r>
            <a:r>
              <a:rPr lang="en-US" b="1" dirty="0"/>
              <a:t>mainstays of MR protocol </a:t>
            </a:r>
            <a:r>
              <a:rPr lang="en-US" dirty="0"/>
              <a:t>are the </a:t>
            </a:r>
            <a:endParaRPr lang="en-US" dirty="0" smtClean="0"/>
          </a:p>
          <a:p>
            <a:pPr marL="1371600" lvl="2" indent="-457200">
              <a:buFont typeface="+mj-lt"/>
              <a:buAutoNum type="alphaUcPeriod"/>
            </a:pPr>
            <a:r>
              <a:rPr lang="en-US" sz="2800" dirty="0" smtClean="0">
                <a:solidFill>
                  <a:srgbClr val="FF0000"/>
                </a:solidFill>
              </a:rPr>
              <a:t>T2WI</a:t>
            </a:r>
          </a:p>
          <a:p>
            <a:pPr marL="1371600" lvl="2" indent="-457200">
              <a:buFont typeface="+mj-lt"/>
              <a:buAutoNum type="alphaUcPeriod"/>
            </a:pPr>
            <a:r>
              <a:rPr lang="en-US" sz="2800" dirty="0" smtClean="0">
                <a:solidFill>
                  <a:srgbClr val="FF0000"/>
                </a:solidFill>
              </a:rPr>
              <a:t>FLAIR and </a:t>
            </a:r>
          </a:p>
          <a:p>
            <a:pPr marL="1371600" lvl="2" indent="-457200">
              <a:buFont typeface="+mj-lt"/>
              <a:buAutoNum type="alphaUcPeriod"/>
            </a:pPr>
            <a:r>
              <a:rPr lang="en-US" sz="2800" dirty="0" smtClean="0">
                <a:solidFill>
                  <a:srgbClr val="FF0000"/>
                </a:solidFill>
              </a:rPr>
              <a:t>T1W with </a:t>
            </a:r>
            <a:r>
              <a:rPr lang="en-US" sz="2800" dirty="0">
                <a:solidFill>
                  <a:srgbClr val="FF0000"/>
                </a:solidFill>
              </a:rPr>
              <a:t>gadolinium (</a:t>
            </a:r>
            <a:r>
              <a:rPr lang="en-US" sz="2800" dirty="0" err="1">
                <a:solidFill>
                  <a:srgbClr val="FF0000"/>
                </a:solidFill>
              </a:rPr>
              <a:t>Gd</a:t>
            </a:r>
            <a:r>
              <a:rPr lang="en-US" sz="2800" dirty="0" smtClean="0">
                <a:solidFill>
                  <a:srgbClr val="FF0000"/>
                </a:solidFill>
              </a:rPr>
              <a:t>). </a:t>
            </a:r>
          </a:p>
          <a:p>
            <a:pPr algn="just"/>
            <a:r>
              <a:rPr lang="en-US" dirty="0" smtClean="0"/>
              <a:t>The </a:t>
            </a:r>
            <a:r>
              <a:rPr lang="en-US" dirty="0"/>
              <a:t>basic differentiation is extra-axial (i.e., outside the brain) versus intra-axial (i.e., inside the brain). </a:t>
            </a:r>
            <a:endParaRPr lang="en-US" dirty="0" smtClean="0"/>
          </a:p>
          <a:p>
            <a:pPr algn="just"/>
            <a:r>
              <a:rPr lang="en-US" dirty="0" smtClean="0"/>
              <a:t>The </a:t>
            </a:r>
            <a:r>
              <a:rPr lang="en-US" dirty="0"/>
              <a:t>latter may further be differentiated into, for example, ring-enhancing lesion, temporal lobe lesion, basal ganglia lesion and white matter </a:t>
            </a:r>
            <a:r>
              <a:rPr lang="en-US" dirty="0" smtClean="0"/>
              <a:t>abnormality.</a:t>
            </a:r>
          </a:p>
          <a:p>
            <a:pPr algn="just"/>
            <a:r>
              <a:rPr lang="en-US" dirty="0"/>
              <a:t>Leptomeningeal involvement is typically not depicted on T</a:t>
            </a:r>
            <a:r>
              <a:rPr lang="en-US" baseline="-25000" dirty="0"/>
              <a:t>2</a:t>
            </a:r>
            <a:r>
              <a:rPr lang="en-US" dirty="0"/>
              <a:t> sequences, but it might be seen on FLAIR images </a:t>
            </a:r>
            <a:r>
              <a:rPr lang="en-US" dirty="0" smtClean="0"/>
              <a:t>or </a:t>
            </a:r>
            <a:r>
              <a:rPr lang="en-US" dirty="0"/>
              <a:t>on T</a:t>
            </a:r>
            <a:r>
              <a:rPr lang="en-US" baseline="-25000" dirty="0"/>
              <a:t>1</a:t>
            </a:r>
            <a:r>
              <a:rPr lang="en-US" dirty="0"/>
              <a:t> </a:t>
            </a:r>
            <a:r>
              <a:rPr lang="en-US" dirty="0" err="1"/>
              <a:t>Gd</a:t>
            </a:r>
            <a:r>
              <a:rPr lang="en-US" dirty="0"/>
              <a:t>-enhanced images </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ajnr.org/content/ajnr/25/8/1310/F1.large.jpg?width=800&amp;height=600&amp;carousel=1"/>
          <p:cNvPicPr>
            <a:picLocks noGrp="1"/>
          </p:cNvPicPr>
          <p:nvPr>
            <p:ph idx="1"/>
          </p:nvPr>
        </p:nvPicPr>
        <p:blipFill>
          <a:blip r:embed="rId2"/>
          <a:srcRect/>
          <a:stretch>
            <a:fillRect/>
          </a:stretch>
        </p:blipFill>
        <p:spPr bwMode="auto">
          <a:xfrm>
            <a:off x="228600" y="381000"/>
            <a:ext cx="5715000" cy="5334000"/>
          </a:xfrm>
          <a:prstGeom prst="rect">
            <a:avLst/>
          </a:prstGeom>
          <a:noFill/>
          <a:ln w="9525">
            <a:noFill/>
            <a:miter lim="800000"/>
            <a:headEnd/>
            <a:tailEnd/>
          </a:ln>
        </p:spPr>
      </p:pic>
      <p:sp>
        <p:nvSpPr>
          <p:cNvPr id="45057" name="Rectangle 1"/>
          <p:cNvSpPr>
            <a:spLocks noChangeArrowheads="1"/>
          </p:cNvSpPr>
          <p:nvPr/>
        </p:nvSpPr>
        <p:spPr bwMode="auto">
          <a:xfrm>
            <a:off x="6019800" y="533400"/>
            <a:ext cx="28956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altLang="ja-JP"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Figure: </a:t>
            </a:r>
            <a:r>
              <a:rPr kumimoji="0" lang="en-US" altLang="ja-JP" sz="1600" b="1"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Pyogenic</a:t>
            </a:r>
            <a:r>
              <a:rPr kumimoji="0" lang="en-US" altLang="ja-JP"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abscess in the left parietal region </a:t>
            </a:r>
          </a:p>
          <a:p>
            <a:pPr lvl="0" algn="just" fontAlgn="base">
              <a:spcBef>
                <a:spcPct val="0"/>
              </a:spcBef>
              <a:spcAft>
                <a:spcPct val="0"/>
              </a:spcAft>
            </a:pPr>
            <a:r>
              <a:rPr kumimoji="0" lang="en-US" altLang="ja-JP"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DW images were well correlated with conventional MR images, showing no re-accumulation of pus.</a:t>
            </a:r>
            <a:endParaRPr kumimoji="0" lang="en-US" altLang="ja-JP"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A, Axial contrast-enhanced T1-weighted image shows a ring-enhancing lesion in the left occipital region, with </a:t>
            </a:r>
            <a:r>
              <a:rPr kumimoji="0" lang="en-US" altLang="ja-JP" sz="1600"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perifocal</a:t>
            </a:r>
            <a:r>
              <a:rPr kumimoji="0" lang="en-US" altLang="ja-JP"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edema.</a:t>
            </a:r>
            <a:endParaRPr kumimoji="0" lang="en-US" altLang="ja-JP"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B and C, Trace DW images show a hyperintense lesion and a low ADC indicating restricted diffusion.</a:t>
            </a:r>
            <a:endParaRPr kumimoji="0" lang="en-US" altLang="ja-JP"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Note: </a:t>
            </a:r>
            <a:endParaRPr kumimoji="0" lang="en-US" altLang="ja-JP"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D–F, Four days after surgical drainage, contrast-enhanced T1-weighted image (D) shows that the lesion is diminished, with predominantly low signal intensity on a DW image (E) and a high ADC on ADC map (F); these finding suggest clear fluid in the abscess cavity</a:t>
            </a:r>
            <a:r>
              <a:rPr kumimoji="0" lang="en-US" altLang="ja-JP" sz="16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t>
            </a:r>
            <a:endParaRPr kumimoji="0" lang="en-US" altLang="ja-JP"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HP\Desktop\1-s2.0-S0072975209960158-gr12.jpg"/>
          <p:cNvPicPr>
            <a:picLocks noGrp="1"/>
          </p:cNvPicPr>
          <p:nvPr>
            <p:ph idx="1"/>
          </p:nvPr>
        </p:nvPicPr>
        <p:blipFill>
          <a:blip r:embed="rId2"/>
          <a:srcRect/>
          <a:stretch>
            <a:fillRect/>
          </a:stretch>
        </p:blipFill>
        <p:spPr bwMode="auto">
          <a:xfrm>
            <a:off x="304800" y="457200"/>
            <a:ext cx="8610600" cy="3352800"/>
          </a:xfrm>
          <a:prstGeom prst="rect">
            <a:avLst/>
          </a:prstGeom>
          <a:noFill/>
          <a:ln w="9525">
            <a:noFill/>
            <a:miter lim="800000"/>
            <a:headEnd/>
            <a:tailEnd/>
          </a:ln>
        </p:spPr>
      </p:pic>
      <p:sp>
        <p:nvSpPr>
          <p:cNvPr id="43009" name="Rectangle 1"/>
          <p:cNvSpPr>
            <a:spLocks noChangeArrowheads="1"/>
          </p:cNvSpPr>
          <p:nvPr/>
        </p:nvSpPr>
        <p:spPr bwMode="auto">
          <a:xfrm>
            <a:off x="762000" y="4191000"/>
            <a:ext cx="79248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Figure:</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rPr>
              <a:t> Cerebral abscess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Times New Roman" pitchFamily="18" charset="0"/>
              </a:rPr>
              <a:t>pyogenic</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rPr>
              <a:t>) in the right inferior frontal region.</a:t>
            </a:r>
            <a:r>
              <a:rPr kumimoji="0" lang="en-US" altLang="ja-JP" sz="11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(A) T2-weighted image shows patchy T2 hyperintense area representing extensive edema. There is a curvilinear T2 hypointense rim in the center of this large hyperintense area representing capsule.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(B) Postcontrast image shows peripherally enhancing centrally necrotic abscess. There is thicker enhancing rim peripherally and a less thick rim at the inner margin of the abscess. (C) Diffusion-weighted image (D) ADC corresponding the lesion..</a:t>
            </a:r>
            <a:endPar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l="1579" t="1684" r="2338" b="59593"/>
          <a:stretch>
            <a:fillRect/>
          </a:stretch>
        </p:blipFill>
        <p:spPr bwMode="auto">
          <a:xfrm>
            <a:off x="609600" y="228601"/>
            <a:ext cx="5715000" cy="2173462"/>
          </a:xfrm>
          <a:prstGeom prst="rect">
            <a:avLst/>
          </a:prstGeom>
          <a:noFill/>
          <a:ln w="9525">
            <a:noFill/>
            <a:miter lim="800000"/>
            <a:headEnd/>
            <a:tailEnd/>
          </a:ln>
          <a:effectLst/>
        </p:spPr>
      </p:pic>
      <p:pic>
        <p:nvPicPr>
          <p:cNvPr id="5" name="Picture 3"/>
          <p:cNvPicPr>
            <a:picLocks noChangeAspect="1" noChangeArrowheads="1"/>
          </p:cNvPicPr>
          <p:nvPr/>
        </p:nvPicPr>
        <p:blipFill>
          <a:blip r:embed="rId2"/>
          <a:srcRect l="2338" t="40407" r="37290" b="19186"/>
          <a:stretch>
            <a:fillRect/>
          </a:stretch>
        </p:blipFill>
        <p:spPr bwMode="auto">
          <a:xfrm>
            <a:off x="609600" y="2362200"/>
            <a:ext cx="3657600" cy="2327563"/>
          </a:xfrm>
          <a:prstGeom prst="rect">
            <a:avLst/>
          </a:prstGeom>
          <a:noFill/>
          <a:ln w="9525">
            <a:noFill/>
            <a:miter lim="800000"/>
            <a:headEnd/>
            <a:tailEnd/>
          </a:ln>
          <a:effectLst/>
        </p:spPr>
      </p:pic>
      <p:sp>
        <p:nvSpPr>
          <p:cNvPr id="6" name="Rectangle 5"/>
          <p:cNvSpPr/>
          <p:nvPr/>
        </p:nvSpPr>
        <p:spPr>
          <a:xfrm>
            <a:off x="304800" y="4876800"/>
            <a:ext cx="4572000" cy="1815882"/>
          </a:xfrm>
          <a:prstGeom prst="rect">
            <a:avLst/>
          </a:prstGeom>
        </p:spPr>
        <p:txBody>
          <a:bodyPr wrap="square">
            <a:spAutoFit/>
          </a:bodyPr>
          <a:lstStyle/>
          <a:p>
            <a:r>
              <a:rPr lang="en-US" sz="1600" dirty="0" smtClean="0"/>
              <a:t>(</a:t>
            </a:r>
            <a:r>
              <a:rPr lang="en-US" sz="1600" dirty="0"/>
              <a:t>C) Axial SWI: no susceptibility artifacts of the capsule (no sign of hemorrhage or calcification). </a:t>
            </a:r>
            <a:endParaRPr lang="en-US" sz="1600" dirty="0" smtClean="0"/>
          </a:p>
          <a:p>
            <a:r>
              <a:rPr lang="en-US" sz="1600" dirty="0" smtClean="0"/>
              <a:t>(</a:t>
            </a:r>
            <a:r>
              <a:rPr lang="en-US" sz="1600" dirty="0"/>
              <a:t>D) Apparent diffusion coefficient map showing low values of the wall (arrowheads) and the internal nodule (arrow). </a:t>
            </a:r>
            <a:endParaRPr lang="en-US" sz="1600" dirty="0" smtClean="0"/>
          </a:p>
          <a:p>
            <a:r>
              <a:rPr lang="en-US" sz="1600" dirty="0" smtClean="0"/>
              <a:t>(</a:t>
            </a:r>
            <a:r>
              <a:rPr lang="en-US" sz="1600" dirty="0"/>
              <a:t>E) Axial </a:t>
            </a:r>
            <a:r>
              <a:rPr lang="en-US" sz="1600" dirty="0" err="1"/>
              <a:t>rCBV</a:t>
            </a:r>
            <a:r>
              <a:rPr lang="en-US" sz="1600" dirty="0"/>
              <a:t> map showing the </a:t>
            </a:r>
            <a:r>
              <a:rPr lang="en-US" sz="1600" dirty="0" err="1"/>
              <a:t>hypervascular</a:t>
            </a:r>
            <a:r>
              <a:rPr lang="en-US" sz="1600" dirty="0"/>
              <a:t> capsule. </a:t>
            </a:r>
          </a:p>
        </p:txBody>
      </p:sp>
      <p:sp>
        <p:nvSpPr>
          <p:cNvPr id="7" name="Rectangle 6"/>
          <p:cNvSpPr/>
          <p:nvPr/>
        </p:nvSpPr>
        <p:spPr>
          <a:xfrm>
            <a:off x="6553200" y="609601"/>
            <a:ext cx="2438400" cy="4524315"/>
          </a:xfrm>
          <a:prstGeom prst="rect">
            <a:avLst/>
          </a:prstGeom>
        </p:spPr>
        <p:txBody>
          <a:bodyPr wrap="square">
            <a:spAutoFit/>
          </a:bodyPr>
          <a:lstStyle/>
          <a:p>
            <a:r>
              <a:rPr lang="en-US" b="1" dirty="0" smtClean="0"/>
              <a:t>Figure 3.Tuberculous abscess </a:t>
            </a:r>
            <a:r>
              <a:rPr lang="en-US" dirty="0" smtClean="0"/>
              <a:t>A) Axial T2 TSE image showing a right temporal heterogeneous cyst-like mass with hypointense wall (arrowheads) and a hypointense nodule (arrow). </a:t>
            </a:r>
          </a:p>
          <a:p>
            <a:r>
              <a:rPr lang="en-US" dirty="0" smtClean="0"/>
              <a:t>(B) Axial T1 with gadolinium showing the intense contrast enhancement and better depicting the several peripheral cystic lesions (arrowheads).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l="29877" t="24769" r="27196" b="25347"/>
          <a:stretch>
            <a:fillRect/>
          </a:stretch>
        </p:blipFill>
        <p:spPr bwMode="auto">
          <a:xfrm>
            <a:off x="609600" y="228600"/>
            <a:ext cx="5585296" cy="3649114"/>
          </a:xfrm>
          <a:prstGeom prst="rect">
            <a:avLst/>
          </a:prstGeom>
          <a:noFill/>
          <a:ln w="9525">
            <a:noFill/>
            <a:miter lim="800000"/>
            <a:headEnd/>
            <a:tailEnd/>
          </a:ln>
        </p:spPr>
      </p:pic>
      <p:sp>
        <p:nvSpPr>
          <p:cNvPr id="48129" name="Rectangle 1"/>
          <p:cNvSpPr>
            <a:spLocks noChangeArrowheads="1"/>
          </p:cNvSpPr>
          <p:nvPr/>
        </p:nvSpPr>
        <p:spPr bwMode="auto">
          <a:xfrm>
            <a:off x="228600" y="3962400"/>
            <a:ext cx="85344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altLang="ja-JP" b="1" i="0" u="none" strike="noStrike" cap="none" normalizeH="0" baseline="0" dirty="0" smtClean="0">
                <a:ln>
                  <a:noFill/>
                </a:ln>
                <a:solidFill>
                  <a:schemeClr val="tx1"/>
                </a:solidFill>
                <a:effectLst/>
                <a:latin typeface="+mj-lt"/>
                <a:ea typeface="Times New Roman" pitchFamily="18" charset="0"/>
                <a:cs typeface="Calibri" pitchFamily="34" charset="0"/>
              </a:rPr>
              <a:t>Figure:</a:t>
            </a:r>
            <a:r>
              <a:rPr kumimoji="0" lang="en-US" altLang="ja-JP" b="1" i="0" u="none" strike="noStrike" cap="none" normalizeH="0" baseline="0" dirty="0" smtClean="0">
                <a:ln>
                  <a:noFill/>
                </a:ln>
                <a:solidFill>
                  <a:schemeClr val="tx1"/>
                </a:solidFill>
                <a:effectLst/>
                <a:latin typeface="+mj-lt"/>
                <a:ea typeface="Times New Roman" pitchFamily="18" charset="0"/>
                <a:cs typeface="Times New Roman" pitchFamily="18" charset="0"/>
              </a:rPr>
              <a:t> Tuberculoma associated with tubercular meningitis.</a:t>
            </a:r>
            <a:r>
              <a:rPr kumimoji="0" lang="en-US" altLang="ja-JP" b="1" i="0" u="none" strike="noStrike" cap="none" normalizeH="0" baseline="0" dirty="0" smtClean="0">
                <a:ln>
                  <a:noFill/>
                </a:ln>
                <a:solidFill>
                  <a:schemeClr val="tx1"/>
                </a:solidFill>
                <a:effectLst/>
                <a:latin typeface="+mj-lt"/>
                <a:cs typeface="Arial" pitchFamily="34" charset="0"/>
              </a:rPr>
              <a:t> </a:t>
            </a:r>
            <a:endParaRPr kumimoji="0" lang="en-US" altLang="ja-JP" b="1" i="0" u="none" strike="noStrike" cap="none" normalizeH="0" baseline="0" dirty="0" smtClean="0">
              <a:ln>
                <a:noFill/>
              </a:ln>
              <a:solidFill>
                <a:schemeClr val="tx1"/>
              </a:solidFill>
              <a:effectLst/>
              <a:latin typeface="+mj-lt"/>
              <a:ea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T2-weighted (A), DWI (B), gadolinium enhanced T1-weighted coronal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-MR) (C) and axial (D), ADC map (E) magnetic resonance images.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The central part of the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tuberculomas</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shows mildly hyperintensity in T2-weighted image (white arrowhead) (A),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isointensity</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in DWI (B) and ADC map (white arrows) (E) with intermediate ADC value.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At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-MRI images (C, D), the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tuberculomas</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appears as rim-enhancing mass with thick margins. It is associated with tuberculous meningitis that typically affects the basal meninges, and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ependymitis</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of the third ventricle; there are also tuberculous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granuloma</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(black arrow) and other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tuberculomas</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adjacent to the basal sylvian fissure.</a:t>
            </a:r>
            <a:endParaRPr kumimoji="0" lang="en-US" altLang="ja-JP" b="0" i="0" u="none" strike="noStrike" cap="none" normalizeH="0" baseline="0" dirty="0" smtClean="0">
              <a:ln>
                <a:noFill/>
              </a:ln>
              <a:solidFill>
                <a:schemeClr val="tx1"/>
              </a:solidFill>
              <a:effectLst/>
              <a:latin typeface="+mj-lt"/>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idx="1"/>
          </p:nvPr>
        </p:nvPicPr>
        <p:blipFill>
          <a:blip r:embed="rId2"/>
          <a:srcRect l="1640" t="3367" r="2570" b="24237"/>
          <a:stretch>
            <a:fillRect/>
          </a:stretch>
        </p:blipFill>
        <p:spPr bwMode="auto">
          <a:xfrm>
            <a:off x="1219200" y="762000"/>
            <a:ext cx="6388395" cy="2667000"/>
          </a:xfrm>
          <a:prstGeom prst="rect">
            <a:avLst/>
          </a:prstGeom>
          <a:noFill/>
          <a:ln w="9525">
            <a:noFill/>
            <a:miter lim="800000"/>
            <a:headEnd/>
            <a:tailEnd/>
          </a:ln>
          <a:effectLst/>
        </p:spPr>
      </p:pic>
      <p:sp>
        <p:nvSpPr>
          <p:cNvPr id="9" name="Rectangle 8"/>
          <p:cNvSpPr/>
          <p:nvPr/>
        </p:nvSpPr>
        <p:spPr>
          <a:xfrm>
            <a:off x="609600" y="3886200"/>
            <a:ext cx="8001000" cy="2585323"/>
          </a:xfrm>
          <a:prstGeom prst="rect">
            <a:avLst/>
          </a:prstGeom>
        </p:spPr>
        <p:txBody>
          <a:bodyPr wrap="square">
            <a:spAutoFit/>
          </a:bodyPr>
          <a:lstStyle/>
          <a:p>
            <a:r>
              <a:rPr lang="en-US" b="1" dirty="0" smtClean="0"/>
              <a:t>Figure : Herpetic </a:t>
            </a:r>
            <a:r>
              <a:rPr lang="en-US" b="1" dirty="0"/>
              <a:t>encephalitis. </a:t>
            </a:r>
            <a:endParaRPr lang="en-US" b="1" dirty="0" smtClean="0"/>
          </a:p>
          <a:p>
            <a:pPr marL="342900" indent="-342900">
              <a:buAutoNum type="alphaUcParenBoth"/>
            </a:pPr>
            <a:r>
              <a:rPr lang="en-US" dirty="0" smtClean="0"/>
              <a:t>Coronal </a:t>
            </a:r>
            <a:r>
              <a:rPr lang="en-US" dirty="0"/>
              <a:t>T2 image: hyperintensity of the right temporal lobe with mass effect and </a:t>
            </a:r>
            <a:r>
              <a:rPr lang="en-US" dirty="0" err="1"/>
              <a:t>uncal</a:t>
            </a:r>
            <a:r>
              <a:rPr lang="en-US" dirty="0"/>
              <a:t> herniation (arrowhead); note also the involvement of the right </a:t>
            </a:r>
            <a:r>
              <a:rPr lang="en-US" dirty="0" err="1"/>
              <a:t>cingular</a:t>
            </a:r>
            <a:r>
              <a:rPr lang="en-US" dirty="0"/>
              <a:t> </a:t>
            </a:r>
            <a:r>
              <a:rPr lang="en-US" dirty="0" err="1"/>
              <a:t>gyrus</a:t>
            </a:r>
            <a:r>
              <a:rPr lang="en-US" dirty="0"/>
              <a:t> (arrow). </a:t>
            </a:r>
            <a:endParaRPr lang="en-US" dirty="0" smtClean="0"/>
          </a:p>
          <a:p>
            <a:pPr marL="342900" indent="-342900">
              <a:buAutoNum type="alphaUcParenBoth"/>
            </a:pPr>
            <a:r>
              <a:rPr lang="en-US" dirty="0" smtClean="0"/>
              <a:t> </a:t>
            </a:r>
            <a:r>
              <a:rPr lang="en-US" dirty="0"/>
              <a:t>Axial gradient echo T2 image: hypointensity of the anterior temporal cortex, in favor of hemorrhagic transformation. </a:t>
            </a:r>
            <a:endParaRPr lang="en-US" dirty="0" smtClean="0"/>
          </a:p>
          <a:p>
            <a:pPr marL="342900" indent="-342900">
              <a:buAutoNum type="alphaUcParenBoth"/>
            </a:pPr>
            <a:r>
              <a:rPr lang="en-US" dirty="0" smtClean="0"/>
              <a:t>Apparent </a:t>
            </a:r>
            <a:r>
              <a:rPr lang="en-US" dirty="0"/>
              <a:t>diffusion coefficient map: reduced values in the anterior temporal cortex (arrowhead) and increased water diffusion in the subcortical white matter.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l="24813" t="19299" r="24842" b="44987"/>
          <a:stretch>
            <a:fillRect/>
          </a:stretch>
        </p:blipFill>
        <p:spPr bwMode="auto">
          <a:xfrm>
            <a:off x="304800" y="457200"/>
            <a:ext cx="7466231" cy="3035857"/>
          </a:xfrm>
          <a:prstGeom prst="rect">
            <a:avLst/>
          </a:prstGeom>
          <a:noFill/>
          <a:ln w="9525">
            <a:noFill/>
            <a:miter lim="800000"/>
            <a:headEnd/>
            <a:tailEnd/>
          </a:ln>
        </p:spPr>
      </p:pic>
      <p:sp>
        <p:nvSpPr>
          <p:cNvPr id="44033" name="Rectangle 1"/>
          <p:cNvSpPr>
            <a:spLocks noChangeArrowheads="1"/>
          </p:cNvSpPr>
          <p:nvPr/>
        </p:nvSpPr>
        <p:spPr bwMode="auto">
          <a:xfrm>
            <a:off x="381000" y="3657600"/>
            <a:ext cx="75438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ja-JP"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Figure: </a:t>
            </a:r>
            <a:r>
              <a:rPr kumimoji="0" lang="en-US" altLang="ja-JP" b="1"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rPr>
              <a:t>Herpes simplex virus (HSV) encephalitis</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rPr>
              <a:t>.</a:t>
            </a:r>
            <a:r>
              <a:rPr kumimoji="0" lang="en-US" altLang="ja-JP" b="0" i="0" u="none" strike="noStrike" cap="none" normalizeH="0" baseline="0" dirty="0" smtClean="0">
                <a:ln>
                  <a:noFill/>
                </a:ln>
                <a:solidFill>
                  <a:schemeClr val="tx1"/>
                </a:solidFill>
                <a:effectLst/>
                <a:latin typeface="Arial" pitchFamily="34" charset="0"/>
                <a:cs typeface="Arial" pitchFamily="34" charset="0"/>
              </a:rPr>
              <a:t> </a:t>
            </a:r>
          </a:p>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Axial FLAIR image (A) demonstrates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gyral</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swelling and signal abnormality involving both grey and white matter of bilateral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mesial</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temporal lobes and frontal straight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gyri</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as well as the lateral left temporal lobe.</a:t>
            </a:r>
          </a:p>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Diffusion-weighted image (B) shows cortical restricted diffusion in the same areas. </a:t>
            </a:r>
          </a:p>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Post-contrast T1-weighted image (C) shows leptomeningeal and parenchymal enhancement in the left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perisylvian</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region suggesting meningoencephalitis. </a:t>
            </a:r>
            <a:endPar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4267200"/>
            <a:ext cx="6096000" cy="1676400"/>
          </a:xfrm>
        </p:spPr>
        <p:txBody>
          <a:bodyPr>
            <a:noAutofit/>
          </a:bodyPr>
          <a:lstStyle/>
          <a:p>
            <a:pPr algn="just"/>
            <a:r>
              <a:rPr lang="en-US" sz="1800" dirty="0"/>
              <a:t>Fluid Attenuated Inversion Recovery Sequence hyperintensity (A) involving right temporal lobe (black arrow) in a patient with </a:t>
            </a:r>
            <a:r>
              <a:rPr lang="en-US" sz="1800" b="1" dirty="0"/>
              <a:t>Herpes simplex virus encephaliti</a:t>
            </a:r>
            <a:r>
              <a:rPr lang="en-US" sz="1800" dirty="0"/>
              <a:t>s, diffusion weighted imaging (B) in a patient with </a:t>
            </a:r>
            <a:r>
              <a:rPr lang="en-US" sz="1800" b="1" dirty="0"/>
              <a:t>Japanese encephalitis </a:t>
            </a:r>
            <a:r>
              <a:rPr lang="en-US" sz="1800" dirty="0"/>
              <a:t>showing restricted diffusion in bilateral basal ganglia.</a:t>
            </a:r>
          </a:p>
        </p:txBody>
      </p:sp>
      <p:pic>
        <p:nvPicPr>
          <p:cNvPr id="54274" name="Picture 2"/>
          <p:cNvPicPr>
            <a:picLocks noChangeAspect="1" noChangeArrowheads="1"/>
          </p:cNvPicPr>
          <p:nvPr/>
        </p:nvPicPr>
        <p:blipFill>
          <a:blip r:embed="rId2"/>
          <a:srcRect/>
          <a:stretch>
            <a:fillRect/>
          </a:stretch>
        </p:blipFill>
        <p:spPr bwMode="auto">
          <a:xfrm>
            <a:off x="2133600" y="838200"/>
            <a:ext cx="4660900"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3169" t="1541" r="1902" b="59923"/>
          <a:stretch>
            <a:fillRect/>
          </a:stretch>
        </p:blipFill>
        <p:spPr bwMode="auto">
          <a:xfrm>
            <a:off x="533400" y="533400"/>
            <a:ext cx="4815840" cy="2962275"/>
          </a:xfrm>
          <a:prstGeom prst="rect">
            <a:avLst/>
          </a:prstGeom>
          <a:noFill/>
          <a:ln w="9525">
            <a:noFill/>
            <a:miter lim="800000"/>
            <a:headEnd/>
            <a:tailEnd/>
          </a:ln>
          <a:effectLst/>
        </p:spPr>
      </p:pic>
      <p:pic>
        <p:nvPicPr>
          <p:cNvPr id="3075" name="Picture 3"/>
          <p:cNvPicPr>
            <a:picLocks noGrp="1" noChangeAspect="1" noChangeArrowheads="1"/>
          </p:cNvPicPr>
          <p:nvPr>
            <p:ph idx="1"/>
          </p:nvPr>
        </p:nvPicPr>
        <p:blipFill>
          <a:blip r:embed="rId2"/>
          <a:srcRect l="3010" t="42091" r="2207" b="19186"/>
          <a:stretch>
            <a:fillRect/>
          </a:stretch>
        </p:blipFill>
        <p:spPr bwMode="auto">
          <a:xfrm>
            <a:off x="533400" y="3505200"/>
            <a:ext cx="4800600" cy="2971800"/>
          </a:xfrm>
          <a:prstGeom prst="rect">
            <a:avLst/>
          </a:prstGeom>
          <a:noFill/>
          <a:ln w="9525">
            <a:noFill/>
            <a:miter lim="800000"/>
            <a:headEnd/>
            <a:tailEnd/>
          </a:ln>
          <a:effectLst/>
        </p:spPr>
      </p:pic>
      <p:sp>
        <p:nvSpPr>
          <p:cNvPr id="6" name="Rectangle 5"/>
          <p:cNvSpPr/>
          <p:nvPr/>
        </p:nvSpPr>
        <p:spPr>
          <a:xfrm>
            <a:off x="5410200" y="117693"/>
            <a:ext cx="3581400" cy="6740307"/>
          </a:xfrm>
          <a:prstGeom prst="rect">
            <a:avLst/>
          </a:prstGeom>
        </p:spPr>
        <p:txBody>
          <a:bodyPr wrap="square">
            <a:spAutoFit/>
          </a:bodyPr>
          <a:lstStyle/>
          <a:p>
            <a:r>
              <a:rPr lang="en-US" b="1" dirty="0" smtClean="0"/>
              <a:t>Figure : Progressive </a:t>
            </a:r>
            <a:r>
              <a:rPr lang="en-US" b="1" dirty="0"/>
              <a:t>multifocal leukoencephalopathy and possible HIV encephalopathy.</a:t>
            </a:r>
            <a:r>
              <a:rPr lang="en-US" dirty="0"/>
              <a:t> </a:t>
            </a:r>
            <a:endParaRPr lang="en-US" dirty="0" smtClean="0"/>
          </a:p>
          <a:p>
            <a:pPr marL="342900" indent="-342900">
              <a:buAutoNum type="alphaUcParenBoth"/>
            </a:pPr>
            <a:r>
              <a:rPr lang="en-US" dirty="0" smtClean="0"/>
              <a:t>Axial FLAIR </a:t>
            </a:r>
            <a:r>
              <a:rPr lang="en-US" dirty="0"/>
              <a:t>showing left subcortical hyperintensity without mass effect (white arrows) compatible with progressive multifocal leukoencephalopathy and periventricular bilateral hyperintensities (arrowheads) suggesting HIV encephalopathy. </a:t>
            </a:r>
            <a:endParaRPr lang="en-US" dirty="0" smtClean="0"/>
          </a:p>
          <a:p>
            <a:pPr marL="342900" indent="-342900">
              <a:buAutoNum type="alphaUcParenBoth"/>
            </a:pPr>
            <a:r>
              <a:rPr lang="en-US" dirty="0" smtClean="0"/>
              <a:t>Axial </a:t>
            </a:r>
            <a:r>
              <a:rPr lang="en-US" dirty="0"/>
              <a:t>T1 image showing hypointensity of progressive multifocal leukoencephalopathy and </a:t>
            </a:r>
            <a:r>
              <a:rPr lang="en-US" dirty="0" err="1"/>
              <a:t>isointensity</a:t>
            </a:r>
            <a:r>
              <a:rPr lang="en-US" dirty="0"/>
              <a:t> of HIV encephalopathy. </a:t>
            </a:r>
            <a:endParaRPr lang="en-US" dirty="0" smtClean="0"/>
          </a:p>
          <a:p>
            <a:pPr marL="342900" indent="-342900">
              <a:buAutoNum type="alphaUcParenBoth"/>
            </a:pPr>
            <a:r>
              <a:rPr lang="en-US" dirty="0" smtClean="0"/>
              <a:t>DWI: </a:t>
            </a:r>
            <a:r>
              <a:rPr lang="en-US" dirty="0"/>
              <a:t>hyperintense rim of progressive multifocal leukoencephalopathy. </a:t>
            </a:r>
            <a:endParaRPr lang="en-US" dirty="0" smtClean="0"/>
          </a:p>
          <a:p>
            <a:pPr marL="342900" indent="-342900">
              <a:buAutoNum type="alphaUcParenBoth"/>
            </a:pPr>
            <a:r>
              <a:rPr lang="en-US" dirty="0" smtClean="0"/>
              <a:t> </a:t>
            </a:r>
            <a:r>
              <a:rPr lang="en-US" dirty="0"/>
              <a:t>Axial apparent diffusion coefficient map confirming the peripheral water restriction (arrowheads).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l="2322" t="1684" r="2322" b="17503"/>
          <a:stretch>
            <a:fillRect/>
          </a:stretch>
        </p:blipFill>
        <p:spPr bwMode="auto">
          <a:xfrm>
            <a:off x="381000" y="533400"/>
            <a:ext cx="4441825" cy="5610726"/>
          </a:xfrm>
          <a:prstGeom prst="rect">
            <a:avLst/>
          </a:prstGeom>
          <a:noFill/>
          <a:ln w="9525">
            <a:noFill/>
            <a:miter lim="800000"/>
            <a:headEnd/>
            <a:tailEnd/>
          </a:ln>
          <a:effectLst/>
        </p:spPr>
      </p:pic>
      <p:sp>
        <p:nvSpPr>
          <p:cNvPr id="5" name="Rectangle 4"/>
          <p:cNvSpPr/>
          <p:nvPr/>
        </p:nvSpPr>
        <p:spPr>
          <a:xfrm>
            <a:off x="4953000" y="609600"/>
            <a:ext cx="3962400" cy="5355312"/>
          </a:xfrm>
          <a:prstGeom prst="rect">
            <a:avLst/>
          </a:prstGeom>
        </p:spPr>
        <p:txBody>
          <a:bodyPr wrap="square">
            <a:spAutoFit/>
          </a:bodyPr>
          <a:lstStyle/>
          <a:p>
            <a:r>
              <a:rPr lang="en-US" b="1" dirty="0" smtClean="0"/>
              <a:t>Figure: Toxoplasmosis </a:t>
            </a:r>
            <a:r>
              <a:rPr lang="en-US" b="1" dirty="0"/>
              <a:t>in an immunocompromised patient. </a:t>
            </a:r>
            <a:endParaRPr lang="en-US" b="1" dirty="0" smtClean="0"/>
          </a:p>
          <a:p>
            <a:pPr marL="342900" indent="-342900">
              <a:buAutoNum type="alphaUcParenBoth"/>
            </a:pPr>
            <a:r>
              <a:rPr lang="en-US" dirty="0" smtClean="0"/>
              <a:t>Axial </a:t>
            </a:r>
            <a:r>
              <a:rPr lang="en-US" dirty="0"/>
              <a:t>FLAIR image showing bilateral frontal lesions surrounded by vast areas of </a:t>
            </a:r>
            <a:r>
              <a:rPr lang="en-US" dirty="0" err="1"/>
              <a:t>hyperintensities</a:t>
            </a:r>
            <a:r>
              <a:rPr lang="en-US" dirty="0"/>
              <a:t> suggesting vasogenic edema. </a:t>
            </a:r>
            <a:endParaRPr lang="en-US" dirty="0" smtClean="0"/>
          </a:p>
          <a:p>
            <a:pPr marL="342900" indent="-342900">
              <a:buAutoNum type="alphaUcParenBoth"/>
            </a:pPr>
            <a:r>
              <a:rPr lang="en-US" dirty="0" smtClean="0"/>
              <a:t>Axial DWI image</a:t>
            </a:r>
            <a:r>
              <a:rPr lang="en-US" dirty="0"/>
              <a:t>: hyperintense left frontal lesion; note that the right frontal lesion is isointense on diffusion-weighted imaging. </a:t>
            </a:r>
          </a:p>
          <a:p>
            <a:pPr marL="342900" indent="-342900">
              <a:buAutoNum type="alphaUcParenBoth"/>
            </a:pPr>
            <a:r>
              <a:rPr lang="en-US" dirty="0" smtClean="0"/>
              <a:t>Apparent </a:t>
            </a:r>
            <a:r>
              <a:rPr lang="en-US" dirty="0"/>
              <a:t>diffusion coefficient map confirming water restriction in the left frontal lesion. </a:t>
            </a:r>
            <a:endParaRPr lang="en-US" dirty="0" smtClean="0"/>
          </a:p>
          <a:p>
            <a:pPr marL="342900" indent="-342900">
              <a:buAutoNum type="alphaUcParenBoth"/>
            </a:pPr>
            <a:r>
              <a:rPr lang="en-US" dirty="0" smtClean="0"/>
              <a:t>Axial </a:t>
            </a:r>
            <a:r>
              <a:rPr lang="en-US" dirty="0"/>
              <a:t>gadolinium-enhanced T1 shows the two frontal lesions with peripheral irregular enhancing rim; note the left lesion presents the </a:t>
            </a:r>
            <a:r>
              <a:rPr lang="en-US" b="1" dirty="0">
                <a:solidFill>
                  <a:srgbClr val="FF0000"/>
                </a:solidFill>
              </a:rPr>
              <a:t>‘eccentric target sign’ </a:t>
            </a:r>
            <a:r>
              <a:rPr lang="en-US" dirty="0"/>
              <a:t>(arrow), strongly suggestive of the diagnosis.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l="29826" t="13722" r="27253" b="25457"/>
          <a:stretch>
            <a:fillRect/>
          </a:stretch>
        </p:blipFill>
        <p:spPr bwMode="auto">
          <a:xfrm>
            <a:off x="304800" y="228600"/>
            <a:ext cx="5486400" cy="4648200"/>
          </a:xfrm>
          <a:prstGeom prst="rect">
            <a:avLst/>
          </a:prstGeom>
          <a:noFill/>
          <a:ln w="9525">
            <a:noFill/>
            <a:miter lim="800000"/>
            <a:headEnd/>
            <a:tailEnd/>
          </a:ln>
        </p:spPr>
      </p:pic>
      <p:sp>
        <p:nvSpPr>
          <p:cNvPr id="47105" name="Rectangle 1"/>
          <p:cNvSpPr>
            <a:spLocks noChangeArrowheads="1"/>
          </p:cNvSpPr>
          <p:nvPr/>
        </p:nvSpPr>
        <p:spPr bwMode="auto">
          <a:xfrm>
            <a:off x="5943600" y="228600"/>
            <a:ext cx="3048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ja-JP"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Figure:</a:t>
            </a:r>
            <a:r>
              <a:rPr kumimoji="0" lang="en-US" altLang="ja-JP" b="1"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rPr>
              <a:t> Multiple Toxoplasma gondii abscesses.</a:t>
            </a:r>
          </a:p>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T2-weighted (A, D), T1-weighted (B, E) and gadolinium-enhanced T1- weighted resonance magnetic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-MR) (C, F) images. </a:t>
            </a:r>
          </a:p>
          <a:p>
            <a:pPr lvl="0" fontAlgn="base">
              <a:spcBef>
                <a:spcPct val="0"/>
              </a:spcBef>
              <a:spcAft>
                <a:spcPct val="0"/>
              </a:spcAf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Multiple supratentorial abscesses in various stages of development with </a:t>
            </a:r>
            <a:r>
              <a:rPr kumimoji="0" lang="en-US" altLang="ja-JP" b="1" i="0" u="none" strike="noStrike" cap="none" normalizeH="0" baseline="0" dirty="0" smtClean="0">
                <a:ln>
                  <a:noFill/>
                </a:ln>
                <a:solidFill>
                  <a:srgbClr val="C00000"/>
                </a:solidFill>
                <a:effectLst/>
                <a:latin typeface="Arial Narrow" pitchFamily="34" charset="0"/>
                <a:ea typeface="Times New Roman" pitchFamily="18" charset="0"/>
                <a:cs typeface="Calibri" pitchFamily="34" charset="0"/>
              </a:rPr>
              <a:t>‘‘starry sky’’ </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appearance and enhancing asymmetric nodules </a:t>
            </a:r>
            <a:r>
              <a:rPr kumimoji="0" lang="en-US" altLang="ja-JP" b="1" i="0" u="none" strike="noStrike" cap="none" normalizeH="0" baseline="0" dirty="0" smtClean="0">
                <a:ln>
                  <a:noFill/>
                </a:ln>
                <a:solidFill>
                  <a:srgbClr val="FF0000"/>
                </a:solidFill>
                <a:effectLst/>
                <a:latin typeface="Arial Narrow" pitchFamily="34" charset="0"/>
                <a:ea typeface="Times New Roman" pitchFamily="18" charset="0"/>
                <a:cs typeface="Calibri" pitchFamily="34" charset="0"/>
              </a:rPr>
              <a:t>(‘‘eccentric target sign’’) </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(arrows) in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-MR images (C, F). </a:t>
            </a:r>
            <a:endParaRPr kumimoji="0" lang="en-US" altLang="ja-JP"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Note also the concentric alternating zones of hypo- and </a:t>
            </a:r>
            <a:r>
              <a:rPr kumimoji="0" lang="en-US" altLang="ja-JP"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hyperintensities</a:t>
            </a:r>
            <a:r>
              <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in T2-weighted images: ‘‘concentric target sign’’ (D) (arrowheads).</a:t>
            </a:r>
            <a:endParaRPr kumimoji="0" lang="en-US" altLang="ja-JP" b="0"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4000" b="1" dirty="0" smtClean="0">
                <a:solidFill>
                  <a:srgbClr val="0070C0"/>
                </a:solidFill>
              </a:rPr>
              <a:t>Gradient echo (GRE)</a:t>
            </a:r>
            <a:endParaRPr lang="en-US" sz="4000" b="1" dirty="0">
              <a:solidFill>
                <a:srgbClr val="0070C0"/>
              </a:solidFill>
            </a:endParaRPr>
          </a:p>
        </p:txBody>
      </p:sp>
      <p:sp>
        <p:nvSpPr>
          <p:cNvPr id="3" name="Content Placeholder 2"/>
          <p:cNvSpPr>
            <a:spLocks noGrp="1"/>
          </p:cNvSpPr>
          <p:nvPr>
            <p:ph idx="1"/>
          </p:nvPr>
        </p:nvSpPr>
        <p:spPr/>
        <p:txBody>
          <a:bodyPr>
            <a:normAutofit fontScale="85000" lnSpcReduction="20000"/>
          </a:bodyPr>
          <a:lstStyle/>
          <a:p>
            <a:pPr algn="just"/>
            <a:r>
              <a:rPr lang="en-US" sz="3300" dirty="0" smtClean="0"/>
              <a:t>Gradient </a:t>
            </a:r>
            <a:r>
              <a:rPr lang="en-US" sz="3300" dirty="0"/>
              <a:t>echo (GRE) T</a:t>
            </a:r>
            <a:r>
              <a:rPr lang="en-US" sz="3300" baseline="-25000" dirty="0"/>
              <a:t>2</a:t>
            </a:r>
            <a:r>
              <a:rPr lang="en-US" sz="3300" dirty="0"/>
              <a:t> sequence is sensitive to the </a:t>
            </a:r>
            <a:r>
              <a:rPr lang="en-US" sz="3300" dirty="0" err="1"/>
              <a:t>inhomogeneity</a:t>
            </a:r>
            <a:r>
              <a:rPr lang="en-US" sz="3300" dirty="0"/>
              <a:t> of the magnetic field induced by paramagnetic substances, such as the decomposition products of hemoglobin or calcium. </a:t>
            </a:r>
            <a:endParaRPr lang="en-US" sz="3300" dirty="0" smtClean="0"/>
          </a:p>
          <a:p>
            <a:pPr algn="just"/>
            <a:r>
              <a:rPr lang="en-US" sz="3300" dirty="0" smtClean="0"/>
              <a:t>It </a:t>
            </a:r>
            <a:r>
              <a:rPr lang="en-US" sz="3300" dirty="0"/>
              <a:t>is therefore of particular importance in the evaluation of possible </a:t>
            </a:r>
            <a:r>
              <a:rPr lang="en-US" sz="3300" dirty="0">
                <a:solidFill>
                  <a:srgbClr val="FF0000"/>
                </a:solidFill>
              </a:rPr>
              <a:t>herpetic encephalitis, abscess or neurocysticercosis. </a:t>
            </a:r>
            <a:endParaRPr lang="en-US" sz="3300" dirty="0" smtClean="0">
              <a:solidFill>
                <a:srgbClr val="FF0000"/>
              </a:solidFill>
            </a:endParaRPr>
          </a:p>
          <a:p>
            <a:pPr algn="just"/>
            <a:r>
              <a:rPr lang="en-US" sz="3300" dirty="0" smtClean="0"/>
              <a:t>T</a:t>
            </a:r>
            <a:r>
              <a:rPr lang="en-US" sz="3300" baseline="-25000" dirty="0" smtClean="0"/>
              <a:t>2</a:t>
            </a:r>
            <a:r>
              <a:rPr lang="en-US" sz="3300" dirty="0" smtClean="0"/>
              <a:t> and GRE T</a:t>
            </a:r>
            <a:r>
              <a:rPr lang="en-US" sz="3300" baseline="-25000" dirty="0" smtClean="0"/>
              <a:t>2</a:t>
            </a:r>
            <a:r>
              <a:rPr lang="en-US" sz="3300" dirty="0" smtClean="0"/>
              <a:t> hypointensity of the wall suggest infection (due to free radicals induced by macrophage activation), but it is possible in tumors also (related to the hemorrhage, with </a:t>
            </a:r>
            <a:r>
              <a:rPr lang="en-US" sz="3300" b="1" dirty="0" smtClean="0"/>
              <a:t>‘blooming effect’ </a:t>
            </a:r>
            <a:r>
              <a:rPr lang="en-US" sz="3300" dirty="0" smtClean="0"/>
              <a:t>on GRE T</a:t>
            </a:r>
            <a:r>
              <a:rPr lang="en-US" sz="3300" baseline="-25000" dirty="0" smtClean="0"/>
              <a:t>2</a:t>
            </a:r>
            <a:r>
              <a:rPr lang="en-US" sz="3300" dirty="0" smtClean="0"/>
              <a:t>).</a:t>
            </a:r>
          </a:p>
          <a:p>
            <a:pPr algn="just"/>
            <a:endParaRPr lang="en-US" b="1" dirty="0" smtClean="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l="31620" t="21479" r="27880" b="22345"/>
          <a:stretch>
            <a:fillRect/>
          </a:stretch>
        </p:blipFill>
        <p:spPr bwMode="auto">
          <a:xfrm>
            <a:off x="228600" y="685800"/>
            <a:ext cx="5410200" cy="4038600"/>
          </a:xfrm>
          <a:prstGeom prst="rect">
            <a:avLst/>
          </a:prstGeom>
          <a:noFill/>
          <a:ln w="9525">
            <a:noFill/>
            <a:miter lim="800000"/>
            <a:headEnd/>
            <a:tailEnd/>
          </a:ln>
        </p:spPr>
      </p:pic>
      <p:sp>
        <p:nvSpPr>
          <p:cNvPr id="46081" name="Rectangle 1"/>
          <p:cNvSpPr>
            <a:spLocks noChangeArrowheads="1"/>
          </p:cNvSpPr>
          <p:nvPr/>
        </p:nvSpPr>
        <p:spPr bwMode="auto">
          <a:xfrm>
            <a:off x="5791200" y="304800"/>
            <a:ext cx="33528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ja-JP" b="1" i="0" u="none" strike="noStrike" cap="none" normalizeH="0" baseline="0" dirty="0" smtClean="0">
                <a:ln>
                  <a:noFill/>
                </a:ln>
                <a:solidFill>
                  <a:schemeClr val="tx1"/>
                </a:solidFill>
                <a:effectLst/>
                <a:latin typeface="+mj-lt"/>
                <a:ea typeface="Times New Roman" pitchFamily="18" charset="0"/>
                <a:cs typeface="Calibri" pitchFamily="34" charset="0"/>
              </a:rPr>
              <a:t>Figure: </a:t>
            </a:r>
            <a:r>
              <a:rPr kumimoji="0" lang="en-US" altLang="ja-JP" b="1" i="0" u="none" strike="noStrike" cap="none" normalizeH="0" baseline="0" dirty="0" err="1" smtClean="0">
                <a:ln>
                  <a:noFill/>
                </a:ln>
                <a:solidFill>
                  <a:schemeClr val="tx1"/>
                </a:solidFill>
                <a:effectLst/>
                <a:latin typeface="+mj-lt"/>
                <a:ea typeface="Times New Roman" pitchFamily="18" charset="0"/>
                <a:cs typeface="Times New Roman" pitchFamily="18" charset="0"/>
              </a:rPr>
              <a:t>Neurocystercosis</a:t>
            </a:r>
            <a:r>
              <a:rPr kumimoji="0" lang="en-US" altLang="ja-JP" b="1" i="0" u="none" strike="noStrike" cap="none" normalizeH="0" baseline="0" dirty="0" smtClean="0">
                <a:ln>
                  <a:noFill/>
                </a:ln>
                <a:solidFill>
                  <a:schemeClr val="tx1"/>
                </a:solidFill>
                <a:effectLst/>
                <a:latin typeface="+mj-lt"/>
                <a:ea typeface="Times New Roman" pitchFamily="18" charset="0"/>
                <a:cs typeface="Times New Roman" pitchFamily="18" charset="0"/>
              </a:rPr>
              <a:t> in colloidal-vesicular stage.</a:t>
            </a:r>
            <a:r>
              <a:rPr kumimoji="0" lang="en-US" altLang="ja-JP" b="1" i="0" u="none" strike="noStrike" cap="none" normalizeH="0" baseline="0" dirty="0" smtClean="0">
                <a:ln>
                  <a:noFill/>
                </a:ln>
                <a:solidFill>
                  <a:schemeClr val="tx1"/>
                </a:solidFill>
                <a:effectLst/>
                <a:latin typeface="+mj-lt"/>
                <a:cs typeface="Arial" pitchFamily="34" charset="0"/>
              </a:rPr>
              <a:t> </a:t>
            </a:r>
            <a:endParaRPr kumimoji="0" lang="en-US" altLang="ja-JP" b="1" i="0" u="none" strike="noStrike" cap="none" normalizeH="0" baseline="0" dirty="0" smtClean="0">
              <a:ln>
                <a:noFill/>
              </a:ln>
              <a:solidFill>
                <a:schemeClr val="tx1"/>
              </a:solidFill>
              <a:effectLst/>
              <a:latin typeface="+mj-lt"/>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T2-weighted axial (A) and coronal (B), T1-weighted axial (C), gadolinium-enhanced T1-weighted axial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-MR) (D) and coronal (E) MR images, DWI (F). At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-MR images (D, E) the lesion shows a rim-enhancing mass and in T2-weighted images the capsule is hypointense (A, B).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The MR images show the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scolex</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as a hypointense eccentric nodule in T2 (black arrows) and enhanced nodule in </a:t>
            </a:r>
            <a:r>
              <a:rPr kumimoji="0" lang="en-US" altLang="ja-JP" b="0" i="0" u="none" strike="noStrike" cap="none" normalizeH="0" baseline="0" dirty="0" err="1" smtClean="0">
                <a:ln>
                  <a:noFill/>
                </a:ln>
                <a:solidFill>
                  <a:schemeClr val="tx1"/>
                </a:solidFill>
                <a:effectLst/>
                <a:latin typeface="+mj-lt"/>
                <a:ea typeface="Times New Roman" pitchFamily="18" charset="0"/>
                <a:cs typeface="Calibri" pitchFamily="34" charset="0"/>
              </a:rPr>
              <a:t>Gd</a:t>
            </a: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-MR (white arrows).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b="0" i="0" u="none" strike="noStrike" cap="none" normalizeH="0" baseline="0" dirty="0" smtClean="0">
                <a:ln>
                  <a:noFill/>
                </a:ln>
                <a:solidFill>
                  <a:schemeClr val="tx1"/>
                </a:solidFill>
                <a:effectLst/>
                <a:latin typeface="+mj-lt"/>
                <a:ea typeface="Times New Roman" pitchFamily="18" charset="0"/>
                <a:cs typeface="Calibri" pitchFamily="34" charset="0"/>
              </a:rPr>
              <a:t> The central part of the lesion appears hypointense in DWI (E), finding that is consistent with increased diffusion.</a:t>
            </a:r>
            <a:endParaRPr kumimoji="0" lang="en-US" altLang="ja-JP" b="0" i="0" u="none" strike="noStrike" cap="none" normalizeH="0" baseline="0" dirty="0" smtClean="0">
              <a:ln>
                <a:noFill/>
              </a:ln>
              <a:solidFill>
                <a:schemeClr val="tx1"/>
              </a:solidFill>
              <a:effectLst/>
              <a:latin typeface="+mj-lt"/>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l="2529" t="5051" r="2647" b="15819"/>
          <a:stretch>
            <a:fillRect/>
          </a:stretch>
        </p:blipFill>
        <p:spPr bwMode="auto">
          <a:xfrm>
            <a:off x="533400" y="685800"/>
            <a:ext cx="5715000" cy="3581400"/>
          </a:xfrm>
          <a:prstGeom prst="rect">
            <a:avLst/>
          </a:prstGeom>
          <a:noFill/>
          <a:ln w="9525">
            <a:noFill/>
            <a:miter lim="800000"/>
            <a:headEnd/>
            <a:tailEnd/>
          </a:ln>
          <a:effectLst/>
        </p:spPr>
      </p:pic>
      <p:sp>
        <p:nvSpPr>
          <p:cNvPr id="5" name="Rectangle 4"/>
          <p:cNvSpPr/>
          <p:nvPr/>
        </p:nvSpPr>
        <p:spPr>
          <a:xfrm>
            <a:off x="609600" y="4419600"/>
            <a:ext cx="5638800" cy="1477328"/>
          </a:xfrm>
          <a:prstGeom prst="rect">
            <a:avLst/>
          </a:prstGeom>
        </p:spPr>
        <p:txBody>
          <a:bodyPr wrap="square">
            <a:spAutoFit/>
          </a:bodyPr>
          <a:lstStyle/>
          <a:p>
            <a:r>
              <a:rPr lang="en-US" b="1" dirty="0"/>
              <a:t>Figure 7.Racemose </a:t>
            </a:r>
            <a:r>
              <a:rPr lang="en-US" b="1" dirty="0" err="1"/>
              <a:t>cysticercosis</a:t>
            </a:r>
            <a:r>
              <a:rPr lang="en-US" b="1" dirty="0"/>
              <a:t>. </a:t>
            </a:r>
            <a:r>
              <a:rPr lang="en-US" dirty="0"/>
              <a:t>Axial FLAIR (A) and T2 (B) showing multiple cyst-like lesions in the basal cisterns; the right </a:t>
            </a:r>
            <a:r>
              <a:rPr lang="en-US" dirty="0" err="1"/>
              <a:t>temporo</a:t>
            </a:r>
            <a:r>
              <a:rPr lang="en-US" dirty="0"/>
              <a:t>-occipital hypointense image is an artifact induced by the </a:t>
            </a:r>
            <a:r>
              <a:rPr lang="en-US" dirty="0" err="1"/>
              <a:t>ventriculo</a:t>
            </a:r>
            <a:r>
              <a:rPr lang="en-US" dirty="0"/>
              <a:t>-peritoneal derivation valve for hydrocephalus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l="2002" t="1684" r="1882" b="12452"/>
          <a:stretch>
            <a:fillRect/>
          </a:stretch>
        </p:blipFill>
        <p:spPr bwMode="auto">
          <a:xfrm>
            <a:off x="304801" y="381000"/>
            <a:ext cx="4953000" cy="5410200"/>
          </a:xfrm>
          <a:prstGeom prst="rect">
            <a:avLst/>
          </a:prstGeom>
          <a:noFill/>
          <a:ln w="9525">
            <a:noFill/>
            <a:miter lim="800000"/>
            <a:headEnd/>
            <a:tailEnd/>
          </a:ln>
          <a:effectLst/>
        </p:spPr>
      </p:pic>
      <p:sp>
        <p:nvSpPr>
          <p:cNvPr id="5" name="Rectangle 4"/>
          <p:cNvSpPr/>
          <p:nvPr/>
        </p:nvSpPr>
        <p:spPr>
          <a:xfrm>
            <a:off x="5410200" y="394692"/>
            <a:ext cx="3505200" cy="5909310"/>
          </a:xfrm>
          <a:prstGeom prst="rect">
            <a:avLst/>
          </a:prstGeom>
        </p:spPr>
        <p:txBody>
          <a:bodyPr wrap="square">
            <a:spAutoFit/>
          </a:bodyPr>
          <a:lstStyle/>
          <a:p>
            <a:r>
              <a:rPr lang="en-US" b="1" dirty="0"/>
              <a:t>Figure </a:t>
            </a:r>
            <a:r>
              <a:rPr lang="en-US" b="1" dirty="0" smtClean="0"/>
              <a:t>: Cryptococcus </a:t>
            </a:r>
            <a:r>
              <a:rPr lang="en-US" b="1" dirty="0"/>
              <a:t>infection in an immunocompromised patient. </a:t>
            </a:r>
            <a:endParaRPr lang="en-US" b="1" dirty="0" smtClean="0"/>
          </a:p>
          <a:p>
            <a:r>
              <a:rPr lang="en-US" dirty="0" smtClean="0"/>
              <a:t>(</a:t>
            </a:r>
            <a:r>
              <a:rPr lang="en-US" dirty="0"/>
              <a:t>A) Axial FLAIR image shows multiple patchy </a:t>
            </a:r>
            <a:r>
              <a:rPr lang="en-US" dirty="0" err="1"/>
              <a:t>hyperintensities</a:t>
            </a:r>
            <a:r>
              <a:rPr lang="en-US" dirty="0"/>
              <a:t> in the posterior fossa. </a:t>
            </a:r>
            <a:endParaRPr lang="en-US" dirty="0" smtClean="0"/>
          </a:p>
          <a:p>
            <a:r>
              <a:rPr lang="en-US" dirty="0" smtClean="0"/>
              <a:t>(</a:t>
            </a:r>
            <a:r>
              <a:rPr lang="en-US" dirty="0"/>
              <a:t>B) Axial b = 1000 s/mm2 showing focal cerebellar hyperintensity. </a:t>
            </a:r>
            <a:endParaRPr lang="en-US" dirty="0" smtClean="0"/>
          </a:p>
          <a:p>
            <a:r>
              <a:rPr lang="en-US" dirty="0" smtClean="0"/>
              <a:t>(</a:t>
            </a:r>
            <a:r>
              <a:rPr lang="en-US" dirty="0"/>
              <a:t>C) Apparent diffusion coefficient map confirming the water restriction (arrow). </a:t>
            </a:r>
            <a:endParaRPr lang="en-US" dirty="0" smtClean="0"/>
          </a:p>
          <a:p>
            <a:r>
              <a:rPr lang="en-US" dirty="0" smtClean="0"/>
              <a:t>(</a:t>
            </a:r>
            <a:r>
              <a:rPr lang="en-US" dirty="0"/>
              <a:t>D) Sagittal </a:t>
            </a:r>
            <a:r>
              <a:rPr lang="en-US" dirty="0" err="1" smtClean="0"/>
              <a:t>Gd</a:t>
            </a:r>
            <a:r>
              <a:rPr lang="en-US" dirty="0" smtClean="0"/>
              <a:t>-enhanced T1</a:t>
            </a:r>
            <a:r>
              <a:rPr lang="en-US" dirty="0"/>
              <a:t>: cerebellar lesion with irregular peripheral enhancement (</a:t>
            </a:r>
            <a:r>
              <a:rPr lang="en-US" dirty="0" err="1"/>
              <a:t>cryptococcoma</a:t>
            </a:r>
            <a:r>
              <a:rPr lang="en-US" dirty="0"/>
              <a:t>) and multiple </a:t>
            </a:r>
            <a:r>
              <a:rPr lang="en-US" dirty="0" err="1"/>
              <a:t>punctate</a:t>
            </a:r>
            <a:r>
              <a:rPr lang="en-US" dirty="0"/>
              <a:t> superficial lesions. </a:t>
            </a:r>
            <a:endParaRPr lang="en-US" dirty="0" smtClean="0"/>
          </a:p>
          <a:p>
            <a:r>
              <a:rPr lang="en-US" dirty="0" smtClean="0"/>
              <a:t>(</a:t>
            </a:r>
            <a:r>
              <a:rPr lang="en-US" dirty="0"/>
              <a:t>E) Axial gadolinium-enhanced T1 showing irregular leptomeningeal contrast enhancement and multiple </a:t>
            </a:r>
            <a:r>
              <a:rPr lang="en-US" dirty="0" err="1"/>
              <a:t>punctate</a:t>
            </a:r>
            <a:r>
              <a:rPr lang="en-US" dirty="0"/>
              <a:t> superficial lesions (possibly small </a:t>
            </a:r>
            <a:r>
              <a:rPr lang="en-US" dirty="0" err="1"/>
              <a:t>cryptococcomas</a:t>
            </a:r>
            <a:r>
              <a:rPr lang="en-US" dirty="0"/>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l="1727" t="477" r="3482" b="15819"/>
          <a:stretch>
            <a:fillRect/>
          </a:stretch>
        </p:blipFill>
        <p:spPr bwMode="auto">
          <a:xfrm>
            <a:off x="381000" y="533400"/>
            <a:ext cx="4114800" cy="5283868"/>
          </a:xfrm>
          <a:prstGeom prst="rect">
            <a:avLst/>
          </a:prstGeom>
          <a:noFill/>
          <a:ln w="9525">
            <a:noFill/>
            <a:miter lim="800000"/>
            <a:headEnd/>
            <a:tailEnd/>
          </a:ln>
          <a:effectLst/>
        </p:spPr>
      </p:pic>
      <p:sp>
        <p:nvSpPr>
          <p:cNvPr id="5" name="Rectangle 4"/>
          <p:cNvSpPr/>
          <p:nvPr/>
        </p:nvSpPr>
        <p:spPr>
          <a:xfrm>
            <a:off x="4876800" y="762000"/>
            <a:ext cx="3886200" cy="5078313"/>
          </a:xfrm>
          <a:prstGeom prst="rect">
            <a:avLst/>
          </a:prstGeom>
        </p:spPr>
        <p:txBody>
          <a:bodyPr wrap="square">
            <a:spAutoFit/>
          </a:bodyPr>
          <a:lstStyle/>
          <a:p>
            <a:r>
              <a:rPr lang="en-US" b="1" dirty="0"/>
              <a:t>Figure </a:t>
            </a:r>
            <a:r>
              <a:rPr lang="en-US" b="1" dirty="0" smtClean="0"/>
              <a:t>: Subdural </a:t>
            </a:r>
            <a:r>
              <a:rPr lang="en-US" b="1" dirty="0"/>
              <a:t>empyema and jugular bulb venous thrombosis in a patient with infective endocarditis. </a:t>
            </a:r>
            <a:endParaRPr lang="en-US" b="1" dirty="0" smtClean="0"/>
          </a:p>
          <a:p>
            <a:pPr marL="342900" indent="-342900">
              <a:buAutoNum type="alphaUcParenBoth"/>
            </a:pPr>
            <a:r>
              <a:rPr lang="en-US" dirty="0" smtClean="0"/>
              <a:t>Coronal </a:t>
            </a:r>
            <a:r>
              <a:rPr lang="en-US" dirty="0"/>
              <a:t>T2 showing a small left temporal subdural collection (arrowhead) surrounded by cerebral edema. </a:t>
            </a:r>
            <a:endParaRPr lang="en-US" dirty="0" smtClean="0"/>
          </a:p>
          <a:p>
            <a:pPr marL="342900" indent="-342900">
              <a:buAutoNum type="alphaUcParenBoth"/>
            </a:pPr>
            <a:r>
              <a:rPr lang="en-US" dirty="0" smtClean="0"/>
              <a:t>(</a:t>
            </a:r>
            <a:r>
              <a:rPr lang="en-US" dirty="0"/>
              <a:t>B) Axial </a:t>
            </a:r>
            <a:r>
              <a:rPr lang="en-US" dirty="0" smtClean="0"/>
              <a:t>ADC map</a:t>
            </a:r>
            <a:r>
              <a:rPr lang="en-US" dirty="0"/>
              <a:t>: the </a:t>
            </a:r>
            <a:r>
              <a:rPr lang="en-US" dirty="0" err="1"/>
              <a:t>pyogenic</a:t>
            </a:r>
            <a:r>
              <a:rPr lang="en-US" dirty="0"/>
              <a:t> content is confirmed by low apparent diffusion coefficient values (arrow). </a:t>
            </a:r>
            <a:endParaRPr lang="en-US" dirty="0" smtClean="0"/>
          </a:p>
          <a:p>
            <a:pPr marL="342900" indent="-342900">
              <a:buAutoNum type="alphaUcParenBoth"/>
            </a:pPr>
            <a:r>
              <a:rPr lang="en-US" dirty="0" smtClean="0"/>
              <a:t>Axial </a:t>
            </a:r>
            <a:r>
              <a:rPr lang="en-US" dirty="0" err="1" smtClean="0"/>
              <a:t>Gd</a:t>
            </a:r>
            <a:r>
              <a:rPr lang="en-US" dirty="0" smtClean="0"/>
              <a:t>  enhanced in TW1</a:t>
            </a:r>
            <a:r>
              <a:rPr lang="en-US" dirty="0"/>
              <a:t>: peripheral contrast enhancement and dural thickening (arrowheads). </a:t>
            </a:r>
            <a:endParaRPr lang="en-US" dirty="0" smtClean="0"/>
          </a:p>
          <a:p>
            <a:pPr marL="342900" indent="-342900">
              <a:buAutoNum type="alphaUcParenBoth"/>
            </a:pPr>
            <a:r>
              <a:rPr lang="en-US" dirty="0" smtClean="0"/>
              <a:t>(</a:t>
            </a:r>
            <a:r>
              <a:rPr lang="en-US" dirty="0"/>
              <a:t>D) Axial </a:t>
            </a:r>
            <a:r>
              <a:rPr lang="en-US" dirty="0" err="1" smtClean="0"/>
              <a:t>Gd</a:t>
            </a:r>
            <a:r>
              <a:rPr lang="en-US" dirty="0" smtClean="0"/>
              <a:t>-enhanced T1</a:t>
            </a:r>
            <a:r>
              <a:rPr lang="en-US" dirty="0"/>
              <a:t>: partial opacification defect in the left jugular bulb (arrow) suggesting venous thrombosis.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l="1759" t="1683" r="2743" b="27604"/>
          <a:stretch>
            <a:fillRect/>
          </a:stretch>
        </p:blipFill>
        <p:spPr bwMode="auto">
          <a:xfrm>
            <a:off x="990600" y="457200"/>
            <a:ext cx="7391400" cy="3200400"/>
          </a:xfrm>
          <a:prstGeom prst="rect">
            <a:avLst/>
          </a:prstGeom>
          <a:noFill/>
          <a:ln w="9525">
            <a:noFill/>
            <a:miter lim="800000"/>
            <a:headEnd/>
            <a:tailEnd/>
          </a:ln>
          <a:effectLst/>
        </p:spPr>
      </p:pic>
      <p:sp>
        <p:nvSpPr>
          <p:cNvPr id="5" name="Rectangle 4"/>
          <p:cNvSpPr/>
          <p:nvPr/>
        </p:nvSpPr>
        <p:spPr>
          <a:xfrm>
            <a:off x="304800" y="3718679"/>
            <a:ext cx="8534400" cy="3139321"/>
          </a:xfrm>
          <a:prstGeom prst="rect">
            <a:avLst/>
          </a:prstGeom>
        </p:spPr>
        <p:txBody>
          <a:bodyPr wrap="square">
            <a:spAutoFit/>
          </a:bodyPr>
          <a:lstStyle/>
          <a:p>
            <a:r>
              <a:rPr lang="en-US" b="1" dirty="0"/>
              <a:t>Figure :</a:t>
            </a:r>
            <a:r>
              <a:rPr lang="en-US" b="1" dirty="0" smtClean="0"/>
              <a:t>Spinal </a:t>
            </a:r>
            <a:r>
              <a:rPr lang="en-US" b="1" dirty="0"/>
              <a:t>epidural abscess complicating C5–C6 bacterial </a:t>
            </a:r>
            <a:r>
              <a:rPr lang="en-US" b="1" dirty="0" err="1"/>
              <a:t>spondylodiscitis</a:t>
            </a:r>
            <a:r>
              <a:rPr lang="en-US" b="1" dirty="0"/>
              <a:t>. </a:t>
            </a:r>
            <a:endParaRPr lang="en-US" b="1" dirty="0" smtClean="0"/>
          </a:p>
          <a:p>
            <a:r>
              <a:rPr lang="en-US" dirty="0" smtClean="0"/>
              <a:t>(</a:t>
            </a:r>
            <a:r>
              <a:rPr lang="en-US" dirty="0"/>
              <a:t>A) Sagittal short tau inversion recovery: anterior epidural lesion with hyperintense content and mass effect on the spinal cord; note also the </a:t>
            </a:r>
            <a:r>
              <a:rPr lang="en-US" dirty="0" err="1"/>
              <a:t>hyperintensities</a:t>
            </a:r>
            <a:r>
              <a:rPr lang="en-US" dirty="0"/>
              <a:t> of the medullary bone of C5 and C6 vertebral bodies, </a:t>
            </a:r>
            <a:r>
              <a:rPr lang="en-US" dirty="0" err="1"/>
              <a:t>discal</a:t>
            </a:r>
            <a:r>
              <a:rPr lang="en-US" dirty="0"/>
              <a:t> thinning and </a:t>
            </a:r>
            <a:r>
              <a:rPr lang="en-US" dirty="0" err="1"/>
              <a:t>prevertebral</a:t>
            </a:r>
            <a:r>
              <a:rPr lang="en-US" dirty="0"/>
              <a:t> infiltration. </a:t>
            </a:r>
            <a:endParaRPr lang="en-US" dirty="0" smtClean="0"/>
          </a:p>
          <a:p>
            <a:r>
              <a:rPr lang="en-US" dirty="0" smtClean="0"/>
              <a:t>(</a:t>
            </a:r>
            <a:r>
              <a:rPr lang="en-US" dirty="0"/>
              <a:t>B) Sagittal T2 showing similar features of the epidural lesion, but the abnormalities of the medullary bone are hardly visible. </a:t>
            </a:r>
            <a:endParaRPr lang="en-US" dirty="0" smtClean="0"/>
          </a:p>
          <a:p>
            <a:r>
              <a:rPr lang="en-US" dirty="0" smtClean="0"/>
              <a:t>(</a:t>
            </a:r>
            <a:r>
              <a:rPr lang="en-US" dirty="0"/>
              <a:t>C) Sagittal contrast-enhanced fat saturated T1: the epidural lesion presents a central part without enhancement, in favor of abscess; no abscess in the </a:t>
            </a:r>
            <a:r>
              <a:rPr lang="en-US" dirty="0" err="1"/>
              <a:t>prevertebral</a:t>
            </a:r>
            <a:r>
              <a:rPr lang="en-US" dirty="0"/>
              <a:t> infiltration; slight contrast enhancement of the C5–C6 disc and obvious contrast enhancement of the vertebral bodies.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9600"/>
            <a:ext cx="7696200" cy="1981200"/>
          </a:xfrm>
        </p:spPr>
        <p:txBody>
          <a:bodyPr>
            <a:noAutofit/>
          </a:bodyPr>
          <a:lstStyle/>
          <a:p>
            <a:pPr algn="just"/>
            <a:r>
              <a:rPr lang="en-US" sz="1800" b="1" dirty="0"/>
              <a:t>Figure : Viral myelitis with medulla oblongata involvement</a:t>
            </a:r>
            <a:r>
              <a:rPr lang="en-US" sz="1800" dirty="0" smtClean="0"/>
              <a:t>.                                                         (</a:t>
            </a:r>
            <a:r>
              <a:rPr lang="en-US" sz="1800" dirty="0"/>
              <a:t>A) Sagittal T2: diffuse hyperintensity in the cervical and upper thoracic spinal cord with slight mass enhancement; note also the involvement of the medulla oblongata. (B) Sagittal contrast-enhanced T1: patchy and diffuse contrast enhancement. </a:t>
            </a:r>
            <a:r>
              <a:rPr lang="en-US" sz="1800" dirty="0" smtClean="0"/>
              <a:t/>
            </a:r>
            <a:br>
              <a:rPr lang="en-US" sz="1800" dirty="0" smtClean="0"/>
            </a:br>
            <a:r>
              <a:rPr lang="en-US" sz="1800" dirty="0" smtClean="0"/>
              <a:t>(</a:t>
            </a:r>
            <a:r>
              <a:rPr lang="en-US" sz="1800" dirty="0"/>
              <a:t>C) Axial contrast-enhanced T1: bilateral contrast enhancement of the lateral tracts.</a:t>
            </a:r>
          </a:p>
        </p:txBody>
      </p:sp>
      <p:pic>
        <p:nvPicPr>
          <p:cNvPr id="49154" name="Picture 2"/>
          <p:cNvPicPr>
            <a:picLocks noGrp="1" noChangeAspect="1" noChangeArrowheads="1"/>
          </p:cNvPicPr>
          <p:nvPr>
            <p:ph idx="1"/>
          </p:nvPr>
        </p:nvPicPr>
        <p:blipFill>
          <a:blip r:embed="rId2"/>
          <a:srcRect l="1852" t="3212" r="1852" b="18498"/>
          <a:stretch>
            <a:fillRect/>
          </a:stretch>
        </p:blipFill>
        <p:spPr bwMode="auto">
          <a:xfrm>
            <a:off x="685800" y="762000"/>
            <a:ext cx="79248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noChangeArrowheads="1"/>
          </p:cNvPicPr>
          <p:nvPr/>
        </p:nvPicPr>
        <p:blipFill>
          <a:blip r:embed="rId2">
            <a:lum bright="-20000" contrast="20000"/>
          </a:blip>
          <a:srcRect l="25719" t="18834" r="25580" b="58939"/>
          <a:stretch>
            <a:fillRect/>
          </a:stretch>
        </p:blipFill>
        <p:spPr bwMode="auto">
          <a:xfrm>
            <a:off x="1066800" y="533400"/>
            <a:ext cx="7356367" cy="2371725"/>
          </a:xfrm>
          <a:prstGeom prst="rect">
            <a:avLst/>
          </a:prstGeom>
          <a:noFill/>
        </p:spPr>
      </p:pic>
      <p:sp>
        <p:nvSpPr>
          <p:cNvPr id="6" name="Content Placeholder 5"/>
          <p:cNvSpPr>
            <a:spLocks noGrp="1"/>
          </p:cNvSpPr>
          <p:nvPr>
            <p:ph idx="1"/>
          </p:nvPr>
        </p:nvSpPr>
        <p:spPr>
          <a:xfrm>
            <a:off x="838200" y="3124200"/>
            <a:ext cx="8001000" cy="2239963"/>
          </a:xfrm>
        </p:spPr>
        <p:txBody>
          <a:bodyPr>
            <a:normAutofit fontScale="55000" lnSpcReduction="20000"/>
          </a:bodyPr>
          <a:lstStyle/>
          <a:p>
            <a:pPr>
              <a:buNone/>
            </a:pPr>
            <a:r>
              <a:rPr lang="en-US" b="1" dirty="0"/>
              <a:t>Figure: </a:t>
            </a:r>
            <a:r>
              <a:rPr lang="en-US" b="1" dirty="0" smtClean="0"/>
              <a:t>Epidural </a:t>
            </a:r>
            <a:r>
              <a:rPr lang="en-US" b="1" dirty="0" err="1" smtClean="0"/>
              <a:t>phlegmon</a:t>
            </a:r>
            <a:r>
              <a:rPr lang="en-US" b="1" dirty="0" smtClean="0"/>
              <a:t>. </a:t>
            </a:r>
          </a:p>
          <a:p>
            <a:r>
              <a:rPr lang="en-US" dirty="0" smtClean="0"/>
              <a:t>Coronal </a:t>
            </a:r>
            <a:r>
              <a:rPr lang="en-US" dirty="0"/>
              <a:t>CT with contrast (A) demonstrates coalescence and opacification of left mastoid air cells with dehiscence of the sigmoid plate and extension of infection </a:t>
            </a:r>
            <a:r>
              <a:rPr lang="en-US" dirty="0" err="1"/>
              <a:t>intracranially</a:t>
            </a:r>
            <a:r>
              <a:rPr lang="en-US" dirty="0"/>
              <a:t> into the epidural space (arrow), compressing the sigmoid sinus. A lateral </a:t>
            </a:r>
            <a:r>
              <a:rPr lang="en-US" dirty="0" err="1"/>
              <a:t>subperiosteal</a:t>
            </a:r>
            <a:r>
              <a:rPr lang="en-US" dirty="0"/>
              <a:t> abscess is also noted. </a:t>
            </a:r>
            <a:endParaRPr lang="en-US" dirty="0" smtClean="0"/>
          </a:p>
          <a:p>
            <a:r>
              <a:rPr lang="en-US" dirty="0" smtClean="0"/>
              <a:t>Axial </a:t>
            </a:r>
            <a:r>
              <a:rPr lang="en-US" dirty="0"/>
              <a:t>post-contrast T1-weighted MR image (B) better demonstrates the extent of epidural enhancing </a:t>
            </a:r>
            <a:r>
              <a:rPr lang="en-US" dirty="0" err="1"/>
              <a:t>phlegmon</a:t>
            </a:r>
            <a:r>
              <a:rPr lang="en-US" dirty="0"/>
              <a:t> (arrows). </a:t>
            </a:r>
            <a:endParaRPr lang="en-US" dirty="0" smtClean="0"/>
          </a:p>
          <a:p>
            <a:r>
              <a:rPr lang="en-US" dirty="0" smtClean="0"/>
              <a:t>Diffusion-weighted </a:t>
            </a:r>
            <a:r>
              <a:rPr lang="en-US" dirty="0"/>
              <a:t>image (C) shows some signal change within the mastoid bone but no defined epidural abscess</a:t>
            </a:r>
            <a:r>
              <a:rPr lang="en-US" dirty="0" smtClean="0"/>
              <a: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505200"/>
            <a:ext cx="6858000" cy="2362199"/>
          </a:xfrm>
        </p:spPr>
        <p:txBody>
          <a:bodyPr>
            <a:noAutofit/>
          </a:bodyPr>
          <a:lstStyle/>
          <a:p>
            <a:pPr>
              <a:buNone/>
            </a:pPr>
            <a:r>
              <a:rPr lang="en-US" sz="1600" dirty="0" smtClean="0"/>
              <a:t>Figure</a:t>
            </a:r>
            <a:r>
              <a:rPr lang="en-US" sz="1600" dirty="0"/>
              <a:t>: </a:t>
            </a:r>
            <a:r>
              <a:rPr lang="en-US" sz="1600" dirty="0" smtClean="0"/>
              <a:t>Cavernous sinus </a:t>
            </a:r>
            <a:r>
              <a:rPr lang="en-US" sz="1600" dirty="0" err="1" smtClean="0"/>
              <a:t>thrombophlebitis</a:t>
            </a:r>
            <a:r>
              <a:rPr lang="en-US" sz="1600" dirty="0" smtClean="0"/>
              <a:t> and carotid pseudoaneurysm.</a:t>
            </a:r>
          </a:p>
          <a:p>
            <a:r>
              <a:rPr lang="en-US" sz="1600" dirty="0" smtClean="0"/>
              <a:t> </a:t>
            </a:r>
            <a:r>
              <a:rPr lang="en-US" sz="1600" dirty="0"/>
              <a:t>Axial fat-saturated T2-weighted image (A) demonstrates left ocular proptosis and orbital fat infiltration. The left cavernous sinus is mildly expanded with heterogeneous signal (arrows), suggesting thrombosis and the ICA flow-void is narrowed. Repeat MRI 10 days later </a:t>
            </a:r>
            <a:endParaRPr lang="en-US" sz="1600" dirty="0" smtClean="0"/>
          </a:p>
          <a:p>
            <a:r>
              <a:rPr lang="en-US" sz="1600" dirty="0" smtClean="0"/>
              <a:t>(</a:t>
            </a:r>
            <a:r>
              <a:rPr lang="en-US" sz="1600" dirty="0"/>
              <a:t>B) reveals further expansion of the cavernous sinus and development of a lobular heterogeneous and somewhat </a:t>
            </a:r>
            <a:r>
              <a:rPr lang="en-US" sz="1600" dirty="0" err="1"/>
              <a:t>lamellated</a:t>
            </a:r>
            <a:r>
              <a:rPr lang="en-US" sz="1600" dirty="0"/>
              <a:t> mass of low signal (arrow) contiguous with the ICA flow-void, consistent with a mycotic pseudoaneurysm</a:t>
            </a:r>
            <a:r>
              <a:rPr lang="en-US" sz="1600" dirty="0" smtClean="0"/>
              <a:t>.</a:t>
            </a:r>
            <a:endParaRPr lang="en-US" sz="1600" dirty="0"/>
          </a:p>
        </p:txBody>
      </p:sp>
      <p:pic>
        <p:nvPicPr>
          <p:cNvPr id="4" name="Picture 3"/>
          <p:cNvPicPr/>
          <p:nvPr/>
        </p:nvPicPr>
        <p:blipFill>
          <a:blip r:embed="rId2">
            <a:lum bright="-10000" contrast="10000"/>
          </a:blip>
          <a:srcRect l="5507" t="28216" r="38683" b="26795"/>
          <a:stretch>
            <a:fillRect/>
          </a:stretch>
        </p:blipFill>
        <p:spPr bwMode="auto">
          <a:xfrm>
            <a:off x="1066800" y="457200"/>
            <a:ext cx="58674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l="19415" t="22914" r="19584" b="39177"/>
          <a:stretch>
            <a:fillRect/>
          </a:stretch>
        </p:blipFill>
        <p:spPr bwMode="auto">
          <a:xfrm>
            <a:off x="533400" y="152400"/>
            <a:ext cx="6705600" cy="2163519"/>
          </a:xfrm>
          <a:prstGeom prst="rect">
            <a:avLst/>
          </a:prstGeom>
          <a:noFill/>
          <a:ln w="9525">
            <a:noFill/>
            <a:miter lim="800000"/>
            <a:headEnd/>
            <a:tailEnd/>
          </a:ln>
        </p:spPr>
      </p:pic>
      <p:pic>
        <p:nvPicPr>
          <p:cNvPr id="5" name="Picture 4"/>
          <p:cNvPicPr/>
          <p:nvPr/>
        </p:nvPicPr>
        <p:blipFill>
          <a:blip r:embed="rId3"/>
          <a:srcRect l="19550" t="17825" r="40139" b="43917"/>
          <a:stretch>
            <a:fillRect/>
          </a:stretch>
        </p:blipFill>
        <p:spPr bwMode="auto">
          <a:xfrm>
            <a:off x="1143000" y="2362200"/>
            <a:ext cx="4267200" cy="2286000"/>
          </a:xfrm>
          <a:prstGeom prst="rect">
            <a:avLst/>
          </a:prstGeom>
          <a:noFill/>
          <a:ln w="9525">
            <a:noFill/>
            <a:miter lim="800000"/>
            <a:headEnd/>
            <a:tailEnd/>
          </a:ln>
        </p:spPr>
      </p:pic>
      <p:sp>
        <p:nvSpPr>
          <p:cNvPr id="21505" name="Rectangle 1"/>
          <p:cNvSpPr>
            <a:spLocks noChangeArrowheads="1"/>
          </p:cNvSpPr>
          <p:nvPr/>
        </p:nvSpPr>
        <p:spPr bwMode="auto">
          <a:xfrm>
            <a:off x="152400" y="4495800"/>
            <a:ext cx="8686800" cy="2339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altLang="zh-TW" sz="1600" b="1" i="0" u="none" strike="noStrike" cap="none" normalizeH="0" baseline="0" dirty="0" smtClean="0">
                <a:ln>
                  <a:noFill/>
                </a:ln>
                <a:solidFill>
                  <a:schemeClr val="tx1"/>
                </a:solidFill>
                <a:effectLst/>
                <a:latin typeface="+mj-lt"/>
                <a:ea typeface="Times New Roman" pitchFamily="18" charset="0"/>
                <a:cs typeface="Calibri" pitchFamily="34" charset="0"/>
              </a:rPr>
              <a:t>Figure:</a:t>
            </a:r>
            <a:r>
              <a:rPr kumimoji="0" lang="en-US" altLang="ja-JP" sz="1600" b="1" i="0" u="none" strike="noStrike" cap="none" normalizeH="0" baseline="0" dirty="0" smtClean="0">
                <a:ln>
                  <a:noFill/>
                </a:ln>
                <a:solidFill>
                  <a:schemeClr val="tx1"/>
                </a:solidFill>
                <a:effectLst/>
                <a:latin typeface="+mj-lt"/>
                <a:ea typeface="Times New Roman" pitchFamily="18" charset="0"/>
                <a:cs typeface="Calibri" pitchFamily="34" charset="0"/>
              </a:rPr>
              <a:t> </a:t>
            </a:r>
            <a:r>
              <a:rPr kumimoji="0" lang="en-US" altLang="zh-TW" sz="1600" b="1" i="0" u="none" strike="noStrike" cap="none" normalizeH="0" baseline="0" dirty="0" smtClean="0">
                <a:ln>
                  <a:noFill/>
                </a:ln>
                <a:solidFill>
                  <a:schemeClr val="tx1"/>
                </a:solidFill>
                <a:effectLst/>
                <a:latin typeface="+mj-lt"/>
                <a:ea typeface="Times New Roman" pitchFamily="18" charset="0"/>
                <a:cs typeface="Calibri" pitchFamily="34" charset="0"/>
              </a:rPr>
              <a:t> </a:t>
            </a:r>
            <a:r>
              <a:rPr kumimoji="0" lang="en-US" altLang="zh-TW" sz="1600" b="1" i="0" u="none" strike="noStrike" cap="none" normalizeH="0" baseline="0" dirty="0" smtClean="0">
                <a:ln>
                  <a:noFill/>
                </a:ln>
                <a:solidFill>
                  <a:schemeClr val="tx1"/>
                </a:solidFill>
                <a:effectLst/>
                <a:latin typeface="+mj-lt"/>
                <a:ea typeface="Times New Roman" pitchFamily="18" charset="0"/>
                <a:cs typeface="Times New Roman" pitchFamily="18" charset="0"/>
              </a:rPr>
              <a:t>Meningitis.</a:t>
            </a:r>
            <a:r>
              <a:rPr kumimoji="0" lang="en-US" altLang="zh-TW" sz="1600" b="1" i="0" u="none" strike="noStrike" cap="none" normalizeH="0" baseline="0" dirty="0" smtClean="0">
                <a:ln>
                  <a:noFill/>
                </a:ln>
                <a:solidFill>
                  <a:schemeClr val="tx1"/>
                </a:solidFill>
                <a:effectLst/>
                <a:latin typeface="+mj-lt"/>
                <a:cs typeface="Arial" pitchFamily="34" charset="0"/>
              </a:rPr>
              <a:t> </a:t>
            </a:r>
            <a:endParaRPr kumimoji="0" lang="en-US" altLang="zh-TW" sz="1600" b="1" i="0" u="none" strike="noStrike" cap="none" normalizeH="0" baseline="0" dirty="0" smtClean="0">
              <a:ln>
                <a:noFill/>
              </a:ln>
              <a:solidFill>
                <a:schemeClr val="tx1"/>
              </a:solidFill>
              <a:effectLst/>
              <a:latin typeface="+mj-lt"/>
              <a:ea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mj-lt"/>
                <a:ea typeface="Times New Roman" pitchFamily="18" charset="0"/>
                <a:cs typeface="Calibri" pitchFamily="34" charset="0"/>
              </a:rPr>
              <a:t>Axial T2 FLAIR image (A) demonstrates unsuppressed CSF signal, manifesting as high intensity within the bilateral (left greater than right) cerebral sulci, in this case representing the exudate of bacterial meningitis. Post-contrast T1-weighted image (B) shows areas of leptomeningeal enhancement.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mj-lt"/>
                <a:ea typeface="Times New Roman" pitchFamily="18" charset="0"/>
                <a:cs typeface="Calibri" pitchFamily="34" charset="0"/>
              </a:rPr>
              <a:t> Post-contrast T2 FLAIR image (C), obtained immediately following A and B, demonstrates extensive signal abnormality in the sulci and </a:t>
            </a:r>
            <a:r>
              <a:rPr kumimoji="0" lang="en-US" altLang="zh-TW" sz="1600" b="0" i="0" u="none" strike="noStrike" cap="none" normalizeH="0" baseline="0" dirty="0" err="1" smtClean="0">
                <a:ln>
                  <a:noFill/>
                </a:ln>
                <a:solidFill>
                  <a:schemeClr val="tx1"/>
                </a:solidFill>
                <a:effectLst/>
                <a:latin typeface="+mj-lt"/>
                <a:ea typeface="Times New Roman" pitchFamily="18" charset="0"/>
                <a:cs typeface="Calibri" pitchFamily="34" charset="0"/>
              </a:rPr>
              <a:t>leptomeninges</a:t>
            </a:r>
            <a:r>
              <a:rPr kumimoji="0" lang="en-US" altLang="zh-TW" sz="1600" b="0" i="0" u="none" strike="noStrike" cap="none" normalizeH="0" baseline="0" dirty="0" smtClean="0">
                <a:ln>
                  <a:noFill/>
                </a:ln>
                <a:solidFill>
                  <a:schemeClr val="tx1"/>
                </a:solidFill>
                <a:effectLst/>
                <a:latin typeface="+mj-lt"/>
                <a:ea typeface="Times New Roman" pitchFamily="18" charset="0"/>
                <a:cs typeface="Calibri" pitchFamily="34" charset="0"/>
              </a:rPr>
              <a:t> with greater conspicuity.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mj-lt"/>
                <a:ea typeface="Times New Roman" pitchFamily="18" charset="0"/>
                <a:cs typeface="Calibri" pitchFamily="34" charset="0"/>
              </a:rPr>
              <a:t>Axial diffusion-weighted (D) and postcontrast T1-weighted (E) images in a different patient with bacterial meningitis demonstrate ependymal enhancement in the occipital horns of both lateral ventricles with layering exudate on the left (arrows), indicating </a:t>
            </a:r>
            <a:r>
              <a:rPr kumimoji="0" lang="en-US" altLang="zh-TW" sz="1600" b="0" i="0" u="none" strike="noStrike" cap="none" normalizeH="0" baseline="0" dirty="0" err="1" smtClean="0">
                <a:ln>
                  <a:noFill/>
                </a:ln>
                <a:solidFill>
                  <a:schemeClr val="tx1"/>
                </a:solidFill>
                <a:effectLst/>
                <a:latin typeface="+mj-lt"/>
                <a:ea typeface="Times New Roman" pitchFamily="18" charset="0"/>
                <a:cs typeface="Calibri" pitchFamily="34" charset="0"/>
              </a:rPr>
              <a:t>ventriculitis</a:t>
            </a:r>
            <a:r>
              <a:rPr kumimoji="0" lang="en-US" altLang="zh-TW" sz="1600" b="0" i="0" u="none" strike="noStrike" cap="none" normalizeH="0" baseline="0" dirty="0" smtClean="0">
                <a:ln>
                  <a:noFill/>
                </a:ln>
                <a:solidFill>
                  <a:schemeClr val="tx1"/>
                </a:solidFill>
                <a:effectLst/>
                <a:latin typeface="+mj-lt"/>
                <a:ea typeface="Times New Roman" pitchFamily="18" charset="0"/>
                <a:cs typeface="Calibri" pitchFamily="34" charset="0"/>
              </a:rPr>
              <a:t>/</a:t>
            </a:r>
            <a:r>
              <a:rPr kumimoji="0" lang="en-US" altLang="zh-TW" sz="1600" b="0" i="0" u="none" strike="noStrike" cap="none" normalizeH="0" baseline="0" dirty="0" err="1" smtClean="0">
                <a:ln>
                  <a:noFill/>
                </a:ln>
                <a:solidFill>
                  <a:schemeClr val="tx1"/>
                </a:solidFill>
                <a:effectLst/>
                <a:latin typeface="+mj-lt"/>
                <a:ea typeface="Times New Roman" pitchFamily="18" charset="0"/>
                <a:cs typeface="Calibri" pitchFamily="34" charset="0"/>
              </a:rPr>
              <a:t>ependymitis</a:t>
            </a:r>
            <a:r>
              <a:rPr kumimoji="0" lang="en-US" altLang="zh-TW" sz="1600" b="0" i="0" u="none" strike="noStrike" cap="none" normalizeH="0" baseline="0" dirty="0" smtClean="0">
                <a:ln>
                  <a:noFill/>
                </a:ln>
                <a:solidFill>
                  <a:schemeClr val="tx1"/>
                </a:solidFill>
                <a:effectLst/>
                <a:latin typeface="+mj-lt"/>
                <a:ea typeface="Times New Roman" pitchFamily="18" charset="0"/>
                <a:cs typeface="Calibri" pitchFamily="34" charset="0"/>
              </a:rPr>
              <a:t>.</a:t>
            </a:r>
            <a:endParaRPr kumimoji="0" lang="en-US" altLang="ja-JP" sz="1600" b="0" i="0" u="none" strike="noStrike" cap="none" normalizeH="0" baseline="0" dirty="0" smtClean="0">
              <a:ln>
                <a:noFill/>
              </a:ln>
              <a:solidFill>
                <a:schemeClr val="tx1"/>
              </a:solidFill>
              <a:effectLst/>
              <a:latin typeface="+mj-lt"/>
              <a:ea typeface="Times New Roman" pitchFamily="18" charset="0"/>
              <a:cs typeface="Times New Roman" pitchFamily="18" charset="0"/>
            </a:endParaRPr>
          </a:p>
        </p:txBody>
      </p:sp>
      <p:sp>
        <p:nvSpPr>
          <p:cNvPr id="21506" name="Text Box 2"/>
          <p:cNvSpPr txBox="1">
            <a:spLocks noChangeArrowheads="1"/>
          </p:cNvSpPr>
          <p:nvPr/>
        </p:nvSpPr>
        <p:spPr bwMode="auto">
          <a:xfrm>
            <a:off x="3276600" y="2362200"/>
            <a:ext cx="215900" cy="252413"/>
          </a:xfrm>
          <a:prstGeom prst="rect">
            <a:avLst/>
          </a:prstGeom>
          <a:solidFill>
            <a:srgbClr val="FFFFFF"/>
          </a:solidFill>
          <a:ln w="38100">
            <a:solidFill>
              <a:srgbClr val="FFFFFF"/>
            </a:solidFill>
            <a:miter lim="800000"/>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cs typeface="Arial" pitchFamily="34" charset="0"/>
              </a:rPr>
              <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070C0"/>
                </a:solidFill>
              </a:rPr>
              <a:t>Cerebritis  → Cerebral abscess</a:t>
            </a:r>
            <a:endParaRPr lang="en-US" sz="3600" b="1" dirty="0">
              <a:solidFill>
                <a:srgbClr val="0070C0"/>
              </a:solidFill>
            </a:endParaRPr>
          </a:p>
        </p:txBody>
      </p:sp>
      <p:pic>
        <p:nvPicPr>
          <p:cNvPr id="5122" name="Picture 2"/>
          <p:cNvPicPr>
            <a:picLocks noGrp="1" noChangeAspect="1" noChangeArrowheads="1"/>
          </p:cNvPicPr>
          <p:nvPr>
            <p:ph idx="1"/>
          </p:nvPr>
        </p:nvPicPr>
        <p:blipFill>
          <a:blip r:embed="rId2"/>
          <a:srcRect l="15839" t="11465" r="15840" b="38192"/>
          <a:stretch>
            <a:fillRect/>
          </a:stretch>
        </p:blipFill>
        <p:spPr bwMode="auto">
          <a:xfrm>
            <a:off x="990600" y="1600200"/>
            <a:ext cx="6989379" cy="2895600"/>
          </a:xfrm>
          <a:prstGeom prst="rect">
            <a:avLst/>
          </a:prstGeom>
          <a:noFill/>
          <a:ln w="9525">
            <a:noFill/>
            <a:miter lim="800000"/>
            <a:headEnd/>
            <a:tailEnd/>
          </a:ln>
          <a:effectLst/>
        </p:spPr>
      </p:pic>
      <p:sp>
        <p:nvSpPr>
          <p:cNvPr id="5" name="Rectangle 4"/>
          <p:cNvSpPr/>
          <p:nvPr/>
        </p:nvSpPr>
        <p:spPr>
          <a:xfrm>
            <a:off x="228600" y="4800600"/>
            <a:ext cx="8534400" cy="1938992"/>
          </a:xfrm>
          <a:prstGeom prst="rect">
            <a:avLst/>
          </a:prstGeom>
        </p:spPr>
        <p:txBody>
          <a:bodyPr wrap="square">
            <a:spAutoFit/>
          </a:bodyPr>
          <a:lstStyle/>
          <a:p>
            <a:r>
              <a:rPr lang="en-US" sz="2000" dirty="0" smtClean="0">
                <a:solidFill>
                  <a:schemeClr val="tx1"/>
                </a:solidFill>
              </a:rPr>
              <a:t>Figure: Progression from cerebritis to abscess </a:t>
            </a:r>
            <a:r>
              <a:rPr lang="en-US" sz="2000" dirty="0" smtClean="0"/>
              <a:t>. </a:t>
            </a:r>
            <a:r>
              <a:rPr lang="en-US" sz="2000" dirty="0" smtClean="0">
                <a:solidFill>
                  <a:schemeClr val="tx1"/>
                </a:solidFill>
              </a:rPr>
              <a:t>(A) Axial DWI sequence demonstrates areas of restricted diffusion in the left temporal lobe and posterior right cerebral hemisphere but </a:t>
            </a:r>
            <a:r>
              <a:rPr lang="en-US" sz="2000" dirty="0" smtClean="0"/>
              <a:t>T1 +</a:t>
            </a:r>
            <a:r>
              <a:rPr lang="en-US" sz="2000" dirty="0" err="1" smtClean="0"/>
              <a:t>Gd</a:t>
            </a:r>
            <a:r>
              <a:rPr lang="en-US" sz="2000" dirty="0" smtClean="0"/>
              <a:t> (B) images </a:t>
            </a:r>
            <a:r>
              <a:rPr lang="en-US" sz="2000" dirty="0" smtClean="0">
                <a:solidFill>
                  <a:schemeClr val="tx1"/>
                </a:solidFill>
              </a:rPr>
              <a:t>demonstrate some poorly defined enhancement.</a:t>
            </a:r>
            <a:br>
              <a:rPr lang="en-US" sz="2000" dirty="0" smtClean="0">
                <a:solidFill>
                  <a:schemeClr val="tx1"/>
                </a:solidFill>
              </a:rPr>
            </a:br>
            <a:r>
              <a:rPr lang="en-US" sz="2000" dirty="0" smtClean="0">
                <a:solidFill>
                  <a:schemeClr val="tx1"/>
                </a:solidFill>
              </a:rPr>
              <a:t>C. Follow up axial T1+C sequence 7 days later demonstrates progression to rim enhancement typical of abscess formation</a:t>
            </a:r>
            <a:endParaRPr lang="en-US" sz="2000" dirty="0"/>
          </a:p>
        </p:txBody>
      </p:sp>
      <p:pic>
        <p:nvPicPr>
          <p:cNvPr id="6" name="Picture 5"/>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Susceptibility weighted imaging (SWI)</a:t>
            </a:r>
            <a:endParaRPr lang="en-US" sz="3600" b="1" dirty="0">
              <a:solidFill>
                <a:srgbClr val="0070C0"/>
              </a:solidFill>
            </a:endParaRPr>
          </a:p>
        </p:txBody>
      </p:sp>
      <p:sp>
        <p:nvSpPr>
          <p:cNvPr id="3" name="Content Placeholder 2"/>
          <p:cNvSpPr>
            <a:spLocks noGrp="1"/>
          </p:cNvSpPr>
          <p:nvPr>
            <p:ph idx="1"/>
          </p:nvPr>
        </p:nvSpPr>
        <p:spPr>
          <a:xfrm>
            <a:off x="457200" y="1600201"/>
            <a:ext cx="8229600" cy="2743200"/>
          </a:xfrm>
        </p:spPr>
        <p:txBody>
          <a:bodyPr>
            <a:normAutofit/>
          </a:bodyPr>
          <a:lstStyle/>
          <a:p>
            <a:pPr algn="just"/>
            <a:r>
              <a:rPr lang="en-US" sz="2800" dirty="0" smtClean="0"/>
              <a:t>SWI is a relatively new MR imaging sequence based on susceptibility differences between tissues, has been shown to be far superior to conventional T</a:t>
            </a:r>
            <a:r>
              <a:rPr lang="en-US" sz="2800" baseline="-25000" dirty="0" smtClean="0"/>
              <a:t>2</a:t>
            </a:r>
            <a:r>
              <a:rPr lang="en-US" sz="2800" dirty="0" smtClean="0"/>
              <a:t> or GRE T</a:t>
            </a:r>
            <a:r>
              <a:rPr lang="en-US" sz="2800" baseline="-25000" dirty="0" smtClean="0"/>
              <a:t>2</a:t>
            </a:r>
            <a:r>
              <a:rPr lang="en-US" sz="2800" dirty="0" smtClean="0"/>
              <a:t> sequences detecting microhemorrhages , and could thus be of potential value in cases of hemorrhagic infectious.</a:t>
            </a:r>
            <a:endParaRPr lang="en-US"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533400"/>
          </a:xfrm>
        </p:spPr>
        <p:txBody>
          <a:bodyPr>
            <a:normAutofit fontScale="90000"/>
          </a:bodyPr>
          <a:lstStyle/>
          <a:p>
            <a:r>
              <a:rPr lang="en-US" sz="4000" b="1" dirty="0">
                <a:solidFill>
                  <a:srgbClr val="0070C0"/>
                </a:solidFill>
              </a:rPr>
              <a:t>M</a:t>
            </a:r>
            <a:r>
              <a:rPr lang="en-US" sz="4000" b="1" dirty="0" smtClean="0">
                <a:solidFill>
                  <a:srgbClr val="0070C0"/>
                </a:solidFill>
              </a:rPr>
              <a:t>astoiditis with meningitis and cerebritis</a:t>
            </a:r>
            <a:endParaRPr lang="en-US" b="1" dirty="0">
              <a:solidFill>
                <a:srgbClr val="0070C0"/>
              </a:solidFill>
            </a:endParaRPr>
          </a:p>
        </p:txBody>
      </p:sp>
      <p:pic>
        <p:nvPicPr>
          <p:cNvPr id="9218" name="Picture 2"/>
          <p:cNvPicPr>
            <a:picLocks noGrp="1" noChangeAspect="1" noChangeArrowheads="1"/>
          </p:cNvPicPr>
          <p:nvPr>
            <p:ph idx="1"/>
          </p:nvPr>
        </p:nvPicPr>
        <p:blipFill>
          <a:blip r:embed="rId2"/>
          <a:srcRect l="30121" t="30305" r="30122" b="16193"/>
          <a:stretch>
            <a:fillRect/>
          </a:stretch>
        </p:blipFill>
        <p:spPr bwMode="auto">
          <a:xfrm>
            <a:off x="1371600" y="990600"/>
            <a:ext cx="5438442" cy="4114800"/>
          </a:xfrm>
          <a:prstGeom prst="rect">
            <a:avLst/>
          </a:prstGeom>
          <a:noFill/>
          <a:ln w="9525">
            <a:noFill/>
            <a:miter lim="800000"/>
            <a:headEnd/>
            <a:tailEnd/>
          </a:ln>
          <a:effectLst/>
        </p:spPr>
      </p:pic>
      <p:sp>
        <p:nvSpPr>
          <p:cNvPr id="5" name="Rectangle 4"/>
          <p:cNvSpPr/>
          <p:nvPr/>
        </p:nvSpPr>
        <p:spPr>
          <a:xfrm>
            <a:off x="381000" y="5181600"/>
            <a:ext cx="8763000" cy="1477328"/>
          </a:xfrm>
          <a:prstGeom prst="rect">
            <a:avLst/>
          </a:prstGeom>
        </p:spPr>
        <p:txBody>
          <a:bodyPr wrap="square">
            <a:spAutoFit/>
          </a:bodyPr>
          <a:lstStyle/>
          <a:p>
            <a:r>
              <a:rPr lang="en-US" dirty="0" smtClean="0"/>
              <a:t>Fig.  Right-side mastoiditis with meningitis and cerebritis. Axial CT (A), T2-weighted MR imaging (B) and postcontrast T1WI (C, D) showing right mastoiditis (white asterisk), with focal leptomeningitis in the right sylvian cistern region (black arrows). Focal area of cerebritis (white arrows) is seen in the right frontal lobe, with restricted diffusion on DWI (E) and ADC map (F); no obvious enhancement is seen on postcontrast image (D).</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Conclusion</a:t>
            </a:r>
            <a:endParaRPr lang="en-US" sz="3600" b="1" dirty="0"/>
          </a:p>
        </p:txBody>
      </p:sp>
      <p:sp>
        <p:nvSpPr>
          <p:cNvPr id="3" name="Content Placeholder 2"/>
          <p:cNvSpPr>
            <a:spLocks noGrp="1"/>
          </p:cNvSpPr>
          <p:nvPr>
            <p:ph idx="1"/>
          </p:nvPr>
        </p:nvSpPr>
        <p:spPr>
          <a:xfrm>
            <a:off x="457200" y="1600201"/>
            <a:ext cx="8229600" cy="2971800"/>
          </a:xfrm>
        </p:spPr>
        <p:txBody>
          <a:bodyPr/>
          <a:lstStyle/>
          <a:p>
            <a:pPr algn="just"/>
            <a:r>
              <a:rPr lang="en-US" sz="2800" dirty="0" smtClean="0"/>
              <a:t>A </a:t>
            </a:r>
            <a:r>
              <a:rPr lang="en-US" sz="2800" dirty="0"/>
              <a:t>multitude of infectious agents are responsible for various clinical pictures and imaging </a:t>
            </a:r>
            <a:r>
              <a:rPr lang="en-US" sz="2800" dirty="0" smtClean="0"/>
              <a:t>features</a:t>
            </a:r>
            <a:r>
              <a:rPr lang="en-US" sz="2800" dirty="0"/>
              <a:t>.</a:t>
            </a:r>
            <a:endParaRPr lang="en-US" sz="2800" dirty="0" smtClean="0"/>
          </a:p>
          <a:p>
            <a:pPr algn="just"/>
            <a:r>
              <a:rPr lang="en-US" sz="2800" dirty="0"/>
              <a:t>A</a:t>
            </a:r>
            <a:r>
              <a:rPr lang="en-US" sz="2800" dirty="0" smtClean="0"/>
              <a:t>lthough </a:t>
            </a:r>
            <a:r>
              <a:rPr lang="en-US" sz="2800" dirty="0"/>
              <a:t>this extreme heterogeneity limits the radiological specificity, MR imaging remains an invaluable tool for detection, characterization and follow-up of CNS infections.</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4724400"/>
            <a:ext cx="6096000" cy="1200329"/>
          </a:xfrm>
          <a:prstGeom prst="rect">
            <a:avLst/>
          </a:prstGeom>
        </p:spPr>
        <p:txBody>
          <a:bodyPr wrap="square">
            <a:spAutoFit/>
          </a:bodyPr>
          <a:lstStyle/>
          <a:p>
            <a:pPr algn="just"/>
            <a:r>
              <a:rPr lang="en-US" sz="2400" dirty="0" smtClean="0"/>
              <a:t>Figure: Foci </a:t>
            </a:r>
            <a:r>
              <a:rPr lang="en-US" sz="2400" dirty="0"/>
              <a:t>of blooming (arrow) noted within the abscess is suggestive of haemorrhage and points to a fungal cause.</a:t>
            </a:r>
          </a:p>
        </p:txBody>
      </p:sp>
      <p:pic>
        <p:nvPicPr>
          <p:cNvPr id="62466" name="Picture 2"/>
          <p:cNvPicPr>
            <a:picLocks noChangeAspect="1" noChangeArrowheads="1"/>
          </p:cNvPicPr>
          <p:nvPr/>
        </p:nvPicPr>
        <p:blipFill>
          <a:blip r:embed="rId2"/>
          <a:srcRect/>
          <a:stretch>
            <a:fillRect/>
          </a:stretch>
        </p:blipFill>
        <p:spPr bwMode="auto">
          <a:xfrm>
            <a:off x="2895600" y="762000"/>
            <a:ext cx="2836158" cy="3505200"/>
          </a:xfrm>
          <a:prstGeom prst="rect">
            <a:avLst/>
          </a:prstGeom>
          <a:noFill/>
          <a:ln w="9525">
            <a:noFill/>
            <a:miter lim="800000"/>
            <a:headEnd/>
            <a:tailEnd/>
          </a:ln>
          <a:effectLst/>
        </p:spPr>
      </p:pic>
      <p:sp>
        <p:nvSpPr>
          <p:cNvPr id="6" name="Rectangle 5"/>
          <p:cNvSpPr/>
          <p:nvPr/>
        </p:nvSpPr>
        <p:spPr>
          <a:xfrm>
            <a:off x="2971800" y="3810000"/>
            <a:ext cx="6096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r>
              <a:rPr lang="en-US" b="1" dirty="0" smtClean="0">
                <a:solidFill>
                  <a:srgbClr val="0070C0"/>
                </a:solidFill>
              </a:rPr>
              <a:t/>
            </a:r>
            <a:br>
              <a:rPr lang="en-US" b="1" dirty="0" smtClean="0">
                <a:solidFill>
                  <a:srgbClr val="0070C0"/>
                </a:solidFill>
              </a:rPr>
            </a:br>
            <a:r>
              <a:rPr lang="en-US" b="1" dirty="0" smtClean="0">
                <a:solidFill>
                  <a:srgbClr val="0070C0"/>
                </a:solidFill>
              </a:rPr>
              <a:t>Diffusion weighted  imaging</a:t>
            </a:r>
            <a:r>
              <a:rPr lang="en-US" dirty="0" smtClean="0">
                <a:solidFill>
                  <a:srgbClr val="0070C0"/>
                </a:solidFill>
              </a:rPr>
              <a:t/>
            </a:r>
            <a:br>
              <a:rPr lang="en-US" dirty="0" smtClean="0">
                <a:solidFill>
                  <a:srgbClr val="0070C0"/>
                </a:solidFill>
              </a:rPr>
            </a:br>
            <a:endParaRPr lang="en-US" dirty="0">
              <a:solidFill>
                <a:srgbClr val="0070C0"/>
              </a:solidFill>
            </a:endParaRPr>
          </a:p>
        </p:txBody>
      </p:sp>
      <p:sp>
        <p:nvSpPr>
          <p:cNvPr id="3" name="Content Placeholder 2"/>
          <p:cNvSpPr>
            <a:spLocks noGrp="1"/>
          </p:cNvSpPr>
          <p:nvPr>
            <p:ph idx="1"/>
          </p:nvPr>
        </p:nvSpPr>
        <p:spPr>
          <a:xfrm>
            <a:off x="457200" y="1524000"/>
            <a:ext cx="8229600" cy="4343400"/>
          </a:xfrm>
        </p:spPr>
        <p:txBody>
          <a:bodyPr>
            <a:normAutofit lnSpcReduction="10000"/>
          </a:bodyPr>
          <a:lstStyle/>
          <a:p>
            <a:pPr algn="just"/>
            <a:r>
              <a:rPr lang="en-US" sz="2800" dirty="0" smtClean="0"/>
              <a:t>DWI </a:t>
            </a:r>
            <a:r>
              <a:rPr lang="en-US" sz="2800" dirty="0"/>
              <a:t>is sensitive to the </a:t>
            </a:r>
            <a:r>
              <a:rPr lang="en-US" sz="2800" b="1" dirty="0" smtClean="0"/>
              <a:t>brownian </a:t>
            </a:r>
            <a:r>
              <a:rPr lang="en-US" sz="2800" b="1" dirty="0"/>
              <a:t>movement </a:t>
            </a:r>
            <a:r>
              <a:rPr lang="en-US" sz="2800" dirty="0"/>
              <a:t>of water molecules that might be altered in various infectious processes. </a:t>
            </a:r>
            <a:endParaRPr lang="en-US" sz="2800" dirty="0" smtClean="0"/>
          </a:p>
          <a:p>
            <a:pPr algn="just"/>
            <a:r>
              <a:rPr lang="en-US" sz="2800" dirty="0" smtClean="0"/>
              <a:t>Restricted </a:t>
            </a:r>
            <a:r>
              <a:rPr lang="en-US" sz="2800" dirty="0"/>
              <a:t>diffusion is due to the highly viscous proteinaceous fluid of pyogenic abscess </a:t>
            </a:r>
            <a:r>
              <a:rPr lang="en-US" sz="2800" dirty="0" smtClean="0"/>
              <a:t>, </a:t>
            </a:r>
            <a:r>
              <a:rPr lang="en-US" sz="2800" dirty="0"/>
              <a:t>to the cytotoxic edema usually associated with irreversible neuronal damage of </a:t>
            </a:r>
            <a:r>
              <a:rPr lang="en-US" sz="2800" b="1" dirty="0">
                <a:solidFill>
                  <a:srgbClr val="FF0000"/>
                </a:solidFill>
              </a:rPr>
              <a:t>herpes virus encephalitis</a:t>
            </a:r>
            <a:r>
              <a:rPr lang="en-US" sz="2800" dirty="0"/>
              <a:t>, or to the cytotoxic edema of the infected oligodendrocytes in </a:t>
            </a:r>
            <a:r>
              <a:rPr lang="en-US" sz="2800" b="1" dirty="0">
                <a:solidFill>
                  <a:srgbClr val="FF0000"/>
                </a:solidFill>
              </a:rPr>
              <a:t>progressive multifocal leukoencephalopathy (PML)</a:t>
            </a:r>
            <a:r>
              <a:rPr lang="en-US" sz="2800" dirty="0">
                <a:solidFill>
                  <a:srgbClr val="FF0000"/>
                </a:solidFill>
              </a:rPr>
              <a:t> </a:t>
            </a:r>
            <a:r>
              <a:rPr lang="en-US" sz="2800" dirty="0" smtClean="0">
                <a:solidFill>
                  <a:srgbClr val="FF0000"/>
                </a:solidFill>
              </a:rPr>
              <a:t>.</a:t>
            </a:r>
            <a:endParaRPr lang="en-US" sz="2800" dirty="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105400"/>
            <a:ext cx="8153400" cy="1020763"/>
          </a:xfrm>
        </p:spPr>
        <p:txBody>
          <a:bodyPr>
            <a:noAutofit/>
          </a:bodyPr>
          <a:lstStyle/>
          <a:p>
            <a:pPr algn="just">
              <a:buNone/>
            </a:pPr>
            <a:r>
              <a:rPr lang="en-US" sz="2400" dirty="0" smtClean="0"/>
              <a:t>Figure: Diffusion </a:t>
            </a:r>
            <a:r>
              <a:rPr lang="en-US" sz="2400" dirty="0"/>
              <a:t>weighted images show central restriction of diffusion in bacterial abscess (A) and </a:t>
            </a:r>
            <a:r>
              <a:rPr lang="en-US" sz="2400" dirty="0" err="1"/>
              <a:t>tuberculomas</a:t>
            </a:r>
            <a:r>
              <a:rPr lang="en-US" sz="2400" dirty="0"/>
              <a:t> (B) arrow.</a:t>
            </a:r>
          </a:p>
        </p:txBody>
      </p:sp>
      <p:pic>
        <p:nvPicPr>
          <p:cNvPr id="57346" name="Picture 2"/>
          <p:cNvPicPr>
            <a:picLocks noChangeAspect="1" noChangeArrowheads="1"/>
          </p:cNvPicPr>
          <p:nvPr/>
        </p:nvPicPr>
        <p:blipFill>
          <a:blip r:embed="rId2"/>
          <a:srcRect r="3593" b="4545"/>
          <a:stretch>
            <a:fillRect/>
          </a:stretch>
        </p:blipFill>
        <p:spPr bwMode="auto">
          <a:xfrm>
            <a:off x="952029" y="1447800"/>
            <a:ext cx="5905971"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1417</TotalTime>
  <Words>2820</Words>
  <Application>Microsoft Office PowerPoint</Application>
  <PresentationFormat>On-screen Show (4:3)</PresentationFormat>
  <Paragraphs>215</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Intracranial Space Occupying Lesions   in MRI-2 </vt:lpstr>
      <vt:lpstr>Introduction </vt:lpstr>
      <vt:lpstr>Introduction </vt:lpstr>
      <vt:lpstr> MR protocol for infections  </vt:lpstr>
      <vt:lpstr>Gradient echo (GRE)</vt:lpstr>
      <vt:lpstr>Susceptibility weighted imaging (SWI)</vt:lpstr>
      <vt:lpstr>Slide 7</vt:lpstr>
      <vt:lpstr> Diffusion weighted  imaging </vt:lpstr>
      <vt:lpstr>Slide 9</vt:lpstr>
      <vt:lpstr>MR spectroscopy</vt:lpstr>
      <vt:lpstr>MRS of Tuberculoma</vt:lpstr>
      <vt:lpstr>Slide 12</vt:lpstr>
      <vt:lpstr> Figure: The magnetic resonance spectroscopy brain in neurocysticercosis showing moderately diminished N-acetylaspartate and presence of a lactate peak but absence of a lipid peak. </vt:lpstr>
      <vt:lpstr>MRS of Cerebral abscess</vt:lpstr>
      <vt:lpstr>Extra-axial lesions </vt:lpstr>
      <vt:lpstr>Intra-axial temporal lobe lesion </vt:lpstr>
      <vt:lpstr> Intra-axial deep gray matter nuclei lesion </vt:lpstr>
      <vt:lpstr>Slide 18</vt:lpstr>
      <vt:lpstr>Classification of lesions  on conventional MRI in suspected CNS infections.</vt:lpstr>
      <vt:lpstr> Grey matter hyperintensity </vt:lpstr>
      <vt:lpstr>Slide 21</vt:lpstr>
      <vt:lpstr>Slide 22</vt:lpstr>
      <vt:lpstr> Intra-axial ring-enhancing lesion </vt:lpstr>
      <vt:lpstr> Ring-enhancing lesion</vt:lpstr>
      <vt:lpstr>Enhancing wall characteristics </vt:lpstr>
      <vt:lpstr>Closed ring lesions</vt:lpstr>
      <vt:lpstr>Slide 27</vt:lpstr>
      <vt:lpstr> White matter hyperintensities (focal or diffuse ) </vt:lpstr>
      <vt:lpstr>Role of White matter hyperintensities</vt:lpstr>
      <vt:lpstr>Slide 30</vt:lpstr>
      <vt:lpstr>Basal ganglia space occupying lesions</vt:lpstr>
      <vt:lpstr>Slide 32</vt:lpstr>
      <vt:lpstr>Slide 33</vt:lpstr>
      <vt:lpstr>Bacterial infections</vt:lpstr>
      <vt:lpstr>Pyogenic abscess</vt:lpstr>
      <vt:lpstr>Pyogenic abscess</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Figure : Viral myelitis with medulla oblongata involvement.                                                         (A) Sagittal T2: diffuse hyperintensity in the cervical and upper thoracic spinal cord with slight mass enhancement; note also the involvement of the medulla oblongata. (B) Sagittal contrast-enhanced T1: patchy and diffuse contrast enhancement.  (C) Axial contrast-enhanced T1: bilateral contrast enhancement of the lateral tracts.</vt:lpstr>
      <vt:lpstr>Slide 56</vt:lpstr>
      <vt:lpstr>Slide 57</vt:lpstr>
      <vt:lpstr>Slide 58</vt:lpstr>
      <vt:lpstr>Cerebritis  → Cerebral abscess</vt:lpstr>
      <vt:lpstr>Mastoiditis with meningitis and cerebritis</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CNS infections in MRI of brain</dc:title>
  <dc:creator>HP</dc:creator>
  <cp:lastModifiedBy>user</cp:lastModifiedBy>
  <cp:revision>16</cp:revision>
  <dcterms:created xsi:type="dcterms:W3CDTF">2020-09-21T19:33:24Z</dcterms:created>
  <dcterms:modified xsi:type="dcterms:W3CDTF">2024-11-05T06:58:44Z</dcterms:modified>
</cp:coreProperties>
</file>