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15"/>
  </p:notesMasterIdLst>
  <p:sldIdLst>
    <p:sldId id="403" r:id="rId2"/>
    <p:sldId id="382" r:id="rId3"/>
    <p:sldId id="383" r:id="rId4"/>
    <p:sldId id="314" r:id="rId5"/>
    <p:sldId id="315" r:id="rId6"/>
    <p:sldId id="316" r:id="rId7"/>
    <p:sldId id="317" r:id="rId8"/>
    <p:sldId id="298" r:id="rId9"/>
    <p:sldId id="318" r:id="rId10"/>
    <p:sldId id="299" r:id="rId11"/>
    <p:sldId id="295" r:id="rId12"/>
    <p:sldId id="260" r:id="rId13"/>
    <p:sldId id="307" r:id="rId14"/>
    <p:sldId id="261" r:id="rId15"/>
    <p:sldId id="262" r:id="rId16"/>
    <p:sldId id="263" r:id="rId17"/>
    <p:sldId id="303" r:id="rId18"/>
    <p:sldId id="405" r:id="rId19"/>
    <p:sldId id="404" r:id="rId20"/>
    <p:sldId id="304" r:id="rId21"/>
    <p:sldId id="320" r:id="rId22"/>
    <p:sldId id="313" r:id="rId23"/>
    <p:sldId id="406" r:id="rId24"/>
    <p:sldId id="380" r:id="rId25"/>
    <p:sldId id="398" r:id="rId26"/>
    <p:sldId id="391" r:id="rId27"/>
    <p:sldId id="390" r:id="rId28"/>
    <p:sldId id="387" r:id="rId29"/>
    <p:sldId id="389" r:id="rId30"/>
    <p:sldId id="397" r:id="rId31"/>
    <p:sldId id="392" r:id="rId32"/>
    <p:sldId id="396" r:id="rId33"/>
    <p:sldId id="394" r:id="rId34"/>
    <p:sldId id="395" r:id="rId35"/>
    <p:sldId id="264" r:id="rId36"/>
    <p:sldId id="265" r:id="rId37"/>
    <p:sldId id="266" r:id="rId38"/>
    <p:sldId id="267" r:id="rId39"/>
    <p:sldId id="407" r:id="rId40"/>
    <p:sldId id="367" r:id="rId41"/>
    <p:sldId id="408" r:id="rId42"/>
    <p:sldId id="368" r:id="rId43"/>
    <p:sldId id="410" r:id="rId44"/>
    <p:sldId id="409" r:id="rId45"/>
    <p:sldId id="369" r:id="rId46"/>
    <p:sldId id="370" r:id="rId47"/>
    <p:sldId id="372" r:id="rId48"/>
    <p:sldId id="373" r:id="rId49"/>
    <p:sldId id="399" r:id="rId50"/>
    <p:sldId id="374" r:id="rId51"/>
    <p:sldId id="375" r:id="rId52"/>
    <p:sldId id="268" r:id="rId53"/>
    <p:sldId id="269" r:id="rId54"/>
    <p:sldId id="322" r:id="rId55"/>
    <p:sldId id="270" r:id="rId56"/>
    <p:sldId id="376" r:id="rId57"/>
    <p:sldId id="377" r:id="rId58"/>
    <p:sldId id="378" r:id="rId59"/>
    <p:sldId id="326" r:id="rId60"/>
    <p:sldId id="414" r:id="rId61"/>
    <p:sldId id="300" r:id="rId62"/>
    <p:sldId id="384" r:id="rId63"/>
    <p:sldId id="279" r:id="rId64"/>
    <p:sldId id="280" r:id="rId65"/>
    <p:sldId id="281" r:id="rId66"/>
    <p:sldId id="282" r:id="rId67"/>
    <p:sldId id="283" r:id="rId68"/>
    <p:sldId id="284" r:id="rId69"/>
    <p:sldId id="285" r:id="rId70"/>
    <p:sldId id="286" r:id="rId71"/>
    <p:sldId id="287" r:id="rId72"/>
    <p:sldId id="288" r:id="rId73"/>
    <p:sldId id="289" r:id="rId74"/>
    <p:sldId id="308" r:id="rId75"/>
    <p:sldId id="309" r:id="rId76"/>
    <p:sldId id="385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7" r:id="rId87"/>
    <p:sldId id="340" r:id="rId88"/>
    <p:sldId id="341" r:id="rId89"/>
    <p:sldId id="400" r:id="rId90"/>
    <p:sldId id="401" r:id="rId91"/>
    <p:sldId id="402" r:id="rId92"/>
    <p:sldId id="348" r:id="rId93"/>
    <p:sldId id="411" r:id="rId94"/>
    <p:sldId id="412" r:id="rId95"/>
    <p:sldId id="344" r:id="rId96"/>
    <p:sldId id="345" r:id="rId97"/>
    <p:sldId id="349" r:id="rId98"/>
    <p:sldId id="350" r:id="rId99"/>
    <p:sldId id="346" r:id="rId100"/>
    <p:sldId id="351" r:id="rId101"/>
    <p:sldId id="352" r:id="rId102"/>
    <p:sldId id="353" r:id="rId103"/>
    <p:sldId id="354" r:id="rId104"/>
    <p:sldId id="355" r:id="rId105"/>
    <p:sldId id="356" r:id="rId106"/>
    <p:sldId id="292" r:id="rId107"/>
    <p:sldId id="311" r:id="rId108"/>
    <p:sldId id="290" r:id="rId109"/>
    <p:sldId id="360" r:id="rId110"/>
    <p:sldId id="357" r:id="rId111"/>
    <p:sldId id="358" r:id="rId112"/>
    <p:sldId id="359" r:id="rId113"/>
    <p:sldId id="386" r:id="rId1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0000"/>
    <a:srgbClr val="CC0099"/>
    <a:srgbClr val="CC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190" autoAdjust="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BA95D-33D8-4C0B-8096-03CC78617C1F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C1419-64AF-402F-865A-60A7B14B2F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1419-64AF-402F-865A-60A7B14B2F5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1419-64AF-402F-865A-60A7B14B2F5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1419-64AF-402F-865A-60A7B14B2F5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1419-64AF-402F-865A-60A7B14B2F5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1419-64AF-402F-865A-60A7B14B2F5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C4171-022C-4644-A48C-B49AB6F51A6A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59948-373D-4D1A-B11C-874802651591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0DF0-F2D6-4392-BC05-C1C5137DE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59948-373D-4D1A-B11C-874802651591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0DF0-F2D6-4392-BC05-C1C5137DE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59948-373D-4D1A-B11C-874802651591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0DF0-F2D6-4392-BC05-C1C5137DE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4704C-0CE1-4FAA-9087-741182372A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59948-373D-4D1A-B11C-874802651591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0DF0-F2D6-4392-BC05-C1C5137DE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59948-373D-4D1A-B11C-874802651591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0DF0-F2D6-4392-BC05-C1C5137DE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59948-373D-4D1A-B11C-874802651591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0DF0-F2D6-4392-BC05-C1C5137DE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59948-373D-4D1A-B11C-874802651591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0DF0-F2D6-4392-BC05-C1C5137DE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59948-373D-4D1A-B11C-874802651591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0DF0-F2D6-4392-BC05-C1C5137DE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59948-373D-4D1A-B11C-874802651591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0DF0-F2D6-4392-BC05-C1C5137DE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59948-373D-4D1A-B11C-874802651591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10DF0-F2D6-4392-BC05-C1C5137DE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59948-373D-4D1A-B11C-874802651591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2410DF0-F2D6-4392-BC05-C1C5137DE9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2059948-373D-4D1A-B11C-874802651591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2410DF0-F2D6-4392-BC05-C1C5137DE9E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Comic Sans MS" pitchFamily="66" charset="0"/>
              </a:rPr>
              <a:t>Basics of CT brain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20000" contrast="40000"/>
          </a:blip>
          <a:srcRect/>
          <a:stretch>
            <a:fillRect/>
          </a:stretch>
        </p:blipFill>
        <p:spPr bwMode="auto">
          <a:xfrm>
            <a:off x="2667000" y="1981200"/>
            <a:ext cx="3733800" cy="253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86000" y="4876800"/>
            <a:ext cx="4495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en-US" sz="2400" b="1" dirty="0" smtClean="0">
                <a:solidFill>
                  <a:srgbClr val="0070C0"/>
                </a:solidFill>
              </a:rPr>
              <a:t>Prof. Dr. Aminur Rahman</a:t>
            </a:r>
          </a:p>
          <a:p>
            <a:pPr>
              <a:buFont typeface="Arial" charset="0"/>
              <a:buNone/>
              <a:defRPr/>
            </a:pPr>
            <a:r>
              <a:rPr lang="en-US" sz="1400" b="1" dirty="0" smtClean="0">
                <a:solidFill>
                  <a:srgbClr val="C00000"/>
                </a:solidFill>
              </a:rPr>
              <a:t>FCPS (Med), MD(Neuro) ,FRCP (</a:t>
            </a:r>
            <a:r>
              <a:rPr lang="en-US" sz="1400" b="1" dirty="0" err="1" smtClean="0">
                <a:solidFill>
                  <a:srgbClr val="C00000"/>
                </a:solidFill>
              </a:rPr>
              <a:t>Edin</a:t>
            </a:r>
            <a:r>
              <a:rPr lang="en-US" sz="1400" b="1" dirty="0" smtClean="0">
                <a:solidFill>
                  <a:srgbClr val="C00000"/>
                </a:solidFill>
              </a:rPr>
              <a:t>), </a:t>
            </a:r>
          </a:p>
          <a:p>
            <a:pPr>
              <a:buFont typeface="Arial" charset="0"/>
              <a:buNone/>
              <a:defRPr/>
            </a:pPr>
            <a:r>
              <a:rPr lang="en-US" sz="1400" b="1" dirty="0" smtClean="0">
                <a:solidFill>
                  <a:srgbClr val="C00000"/>
                </a:solidFill>
              </a:rPr>
              <a:t>FINR (Switzerland), FACP (USA), FICP(India) </a:t>
            </a:r>
          </a:p>
          <a:p>
            <a:pPr>
              <a:buFont typeface="Arial" charset="0"/>
              <a:buNone/>
              <a:defRPr/>
            </a:pPr>
            <a:r>
              <a:rPr lang="en-US" sz="1400" b="1" dirty="0" smtClean="0">
                <a:solidFill>
                  <a:srgbClr val="C00000"/>
                </a:solidFill>
              </a:rPr>
              <a:t>Trained  </a:t>
            </a:r>
            <a:r>
              <a:rPr lang="en-US" sz="1400" b="1" dirty="0" smtClean="0">
                <a:solidFill>
                  <a:srgbClr val="C00000"/>
                </a:solidFill>
              </a:rPr>
              <a:t>Interventional Neuroradiology (Thailand) </a:t>
            </a:r>
          </a:p>
          <a:p>
            <a:pPr>
              <a:buFont typeface="Arial" charset="0"/>
              <a:buNone/>
              <a:defRPr/>
            </a:pPr>
            <a:r>
              <a:rPr lang="en-US" b="1" dirty="0" smtClean="0">
                <a:solidFill>
                  <a:srgbClr val="00B050"/>
                </a:solidFill>
              </a:rPr>
              <a:t>Professor  and Head</a:t>
            </a:r>
          </a:p>
          <a:p>
            <a:pPr>
              <a:buFont typeface="Arial" charset="0"/>
              <a:buNone/>
              <a:defRPr/>
            </a:pPr>
            <a:r>
              <a:rPr lang="en-US" sz="1400" b="1" dirty="0" smtClean="0"/>
              <a:t>Department of Neurology</a:t>
            </a:r>
          </a:p>
          <a:p>
            <a:pPr>
              <a:buFont typeface="Arial" charset="0"/>
              <a:buNone/>
              <a:defRPr/>
            </a:pPr>
            <a:r>
              <a:rPr lang="en-US" sz="1400" b="1" dirty="0" smtClean="0"/>
              <a:t>Sir Salimullah Medical College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04088"/>
            <a:ext cx="80010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History</a:t>
            </a:r>
            <a:r>
              <a:rPr lang="en-US" sz="4000" dirty="0" smtClean="0">
                <a:solidFill>
                  <a:srgbClr val="0070C0"/>
                </a:solidFill>
              </a:rPr>
              <a:t/>
            </a:r>
            <a:br>
              <a:rPr lang="en-US" sz="4000" dirty="0" smtClean="0">
                <a:solidFill>
                  <a:srgbClr val="0070C0"/>
                </a:solidFill>
              </a:rPr>
            </a:b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8229600" cy="4419599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Sir Godfrey Hounsfield-1972 </a:t>
            </a:r>
          </a:p>
          <a:p>
            <a:pPr algn="just"/>
            <a:r>
              <a:rPr lang="en-US" dirty="0" smtClean="0"/>
              <a:t>Nobel prize in 1979 </a:t>
            </a:r>
          </a:p>
          <a:p>
            <a:pPr algn="just"/>
            <a:r>
              <a:rPr lang="en-US" dirty="0" smtClean="0"/>
              <a:t>Original scanners took approximately 6 minutes to perform a rotation (one slice) and 20 minutes to reconstruct.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Sinuses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600200"/>
            <a:ext cx="45720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Switch to Bone Window to better evaluate the sinuses</a:t>
            </a:r>
          </a:p>
          <a:p>
            <a:r>
              <a:rPr lang="en-US" sz="2800" dirty="0" smtClean="0"/>
              <a:t>Identify: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 Superior </a:t>
            </a:r>
            <a:r>
              <a:rPr lang="en-US" sz="2400" dirty="0" smtClean="0"/>
              <a:t>Sagittal </a:t>
            </a:r>
            <a:r>
              <a:rPr lang="en-US" sz="2400" dirty="0" smtClean="0"/>
              <a:t>Sinus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Frontal Sinus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err="1" smtClean="0"/>
              <a:t>Ethmoid</a:t>
            </a:r>
            <a:r>
              <a:rPr lang="en-US" sz="2400" dirty="0" smtClean="0"/>
              <a:t> Sinus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Sphenoid Sinus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 Maxillary Sinus</a:t>
            </a:r>
            <a:endParaRPr lang="en-US" sz="24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52830" t="38194" r="5660" b="6518"/>
          <a:stretch>
            <a:fillRect/>
          </a:stretch>
        </p:blipFill>
        <p:spPr bwMode="auto">
          <a:xfrm>
            <a:off x="5334000" y="16764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Sinuses….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8382000" cy="1066799"/>
          </a:xfrm>
        </p:spPr>
        <p:txBody>
          <a:bodyPr>
            <a:normAutofit/>
          </a:bodyPr>
          <a:lstStyle/>
          <a:p>
            <a:r>
              <a:rPr lang="en-US" dirty="0" smtClean="0"/>
              <a:t>Evaluate for any sinusitis: fluid in sinuses</a:t>
            </a:r>
          </a:p>
          <a:p>
            <a:pPr>
              <a:buNone/>
            </a:pPr>
            <a:r>
              <a:rPr lang="en-US" dirty="0" smtClean="0"/>
              <a:t>     (notice the air/fluid level)</a:t>
            </a:r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10000"/>
          </a:blip>
          <a:srcRect l="3774" t="40707" r="3774" b="14057"/>
          <a:stretch>
            <a:fillRect/>
          </a:stretch>
        </p:blipFill>
        <p:spPr bwMode="auto">
          <a:xfrm>
            <a:off x="1143000" y="2971800"/>
            <a:ext cx="7239000" cy="338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Sinuses….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7924800" cy="289560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Also look for any: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Mucosal thickening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Blood in sinuses (especially with history of trauma)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Polyps or mucous retention cysts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Bone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495800" cy="4525963"/>
          </a:xfrm>
        </p:spPr>
        <p:txBody>
          <a:bodyPr/>
          <a:lstStyle/>
          <a:p>
            <a:r>
              <a:rPr lang="en-US" dirty="0" smtClean="0"/>
              <a:t>Stay on the Bone Window and look at the bones now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Identify: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Skull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Sutures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Mastoid air cells</a:t>
            </a:r>
            <a:endParaRPr 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45283" t="40707" r="18868" b="11544"/>
          <a:stretch>
            <a:fillRect/>
          </a:stretch>
        </p:blipFill>
        <p:spPr bwMode="auto">
          <a:xfrm>
            <a:off x="5181600" y="175260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Bone….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Evaluate for any: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Fractures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Surgical changes (</a:t>
            </a:r>
            <a:r>
              <a:rPr lang="en-US" dirty="0" err="1" smtClean="0"/>
              <a:t>ie</a:t>
            </a:r>
            <a:r>
              <a:rPr lang="en-US" dirty="0" smtClean="0"/>
              <a:t>. craniotomies)</a:t>
            </a:r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52830" t="30654" r="11321" b="19084"/>
          <a:stretch>
            <a:fillRect/>
          </a:stretch>
        </p:blipFill>
        <p:spPr bwMode="auto">
          <a:xfrm>
            <a:off x="5334000" y="1752600"/>
            <a:ext cx="3429000" cy="360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962400" y="3581400"/>
            <a:ext cx="1451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Craniotomies</a:t>
            </a:r>
            <a:endParaRPr lang="en-US" b="1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Skin &amp; Soft tissue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371601"/>
            <a:ext cx="3657600" cy="2362200"/>
          </a:xfrm>
        </p:spPr>
        <p:txBody>
          <a:bodyPr/>
          <a:lstStyle/>
          <a:p>
            <a:r>
              <a:rPr lang="en-US" dirty="0" smtClean="0"/>
              <a:t>Evaluate for any: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Sub-</a:t>
            </a:r>
            <a:r>
              <a:rPr lang="en-US" dirty="0" err="1" smtClean="0"/>
              <a:t>galeal</a:t>
            </a:r>
            <a:r>
              <a:rPr lang="en-US" dirty="0" smtClean="0"/>
              <a:t> hematoma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 Foreign body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 Surgical changes</a:t>
            </a:r>
            <a:endParaRPr lang="en-U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54870" t="30654" r="5660" b="19084"/>
          <a:stretch>
            <a:fillRect/>
          </a:stretch>
        </p:blipFill>
        <p:spPr bwMode="auto">
          <a:xfrm>
            <a:off x="5334000" y="2057400"/>
            <a:ext cx="294894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200400" y="2438400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/>
            <a:r>
              <a:rPr lang="en-US" dirty="0" smtClean="0"/>
              <a:t>        Sub-</a:t>
            </a:r>
            <a:r>
              <a:rPr lang="en-US" dirty="0" err="1" smtClean="0"/>
              <a:t>galeal</a:t>
            </a:r>
            <a:r>
              <a:rPr lang="en-US" dirty="0" smtClean="0"/>
              <a:t> hematoma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229600" cy="10207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In summery : Approach </a:t>
            </a:r>
            <a:r>
              <a:rPr lang="en-US" sz="3600" b="1" dirty="0">
                <a:solidFill>
                  <a:srgbClr val="0070C0"/>
                </a:solidFill>
              </a:rPr>
              <a:t>to Review  a CT </a:t>
            </a:r>
            <a:r>
              <a:rPr lang="en-US" sz="3600" b="1" dirty="0" smtClean="0">
                <a:solidFill>
                  <a:srgbClr val="0070C0"/>
                </a:solidFill>
              </a:rPr>
              <a:t>scan : </a:t>
            </a:r>
            <a:r>
              <a:rPr lang="en-US" sz="3200" b="1" dirty="0" smtClean="0">
                <a:solidFill>
                  <a:srgbClr val="C00000"/>
                </a:solidFill>
              </a:rPr>
              <a:t>AABBCS </a:t>
            </a:r>
            <a:r>
              <a:rPr lang="en-US" sz="3200" b="1" dirty="0">
                <a:solidFill>
                  <a:srgbClr val="C00000"/>
                </a:solidFill>
              </a:rPr>
              <a:t>(Mnemonic)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3505200" cy="4144963"/>
          </a:xfrm>
        </p:spPr>
        <p:txBody>
          <a:bodyPr>
            <a:normAutofit fontScale="77500" lnSpcReduction="20000"/>
          </a:bodyPr>
          <a:lstStyle/>
          <a:p>
            <a:pPr lvl="0" algn="just"/>
            <a:r>
              <a:rPr lang="en-US" b="1" dirty="0"/>
              <a:t>A</a:t>
            </a:r>
            <a:r>
              <a:rPr lang="en-US" dirty="0"/>
              <a:t>-Asymmetry </a:t>
            </a:r>
          </a:p>
          <a:p>
            <a:pPr lvl="0" algn="just"/>
            <a:r>
              <a:rPr lang="en-US" b="1" dirty="0" smtClean="0"/>
              <a:t>A</a:t>
            </a:r>
            <a:r>
              <a:rPr lang="en-US" dirty="0" smtClean="0"/>
              <a:t>- Air-filled </a:t>
            </a:r>
            <a:r>
              <a:rPr lang="en-US" dirty="0"/>
              <a:t>structures (artifacts/sinuses, mastoid air cells)</a:t>
            </a:r>
          </a:p>
          <a:p>
            <a:pPr lvl="0" algn="just"/>
            <a:r>
              <a:rPr lang="en-US" b="1" dirty="0"/>
              <a:t>B</a:t>
            </a:r>
            <a:r>
              <a:rPr lang="en-US" dirty="0"/>
              <a:t>-Blood (subarachnoid, </a:t>
            </a:r>
            <a:r>
              <a:rPr lang="en-US" dirty="0" err="1"/>
              <a:t>intracerebral</a:t>
            </a:r>
            <a:r>
              <a:rPr lang="en-US" dirty="0"/>
              <a:t>, subdural, epidural hematoma)</a:t>
            </a:r>
          </a:p>
          <a:p>
            <a:pPr lvl="0" algn="just"/>
            <a:r>
              <a:rPr lang="en-US" b="1" dirty="0"/>
              <a:t>B</a:t>
            </a:r>
            <a:r>
              <a:rPr lang="en-US" dirty="0"/>
              <a:t>- Brain tissue (infarction, edema, masses, brain shift</a:t>
            </a:r>
          </a:p>
          <a:p>
            <a:pPr lvl="0" algn="just"/>
            <a:r>
              <a:rPr lang="en-US" b="1" dirty="0"/>
              <a:t>C</a:t>
            </a:r>
            <a:r>
              <a:rPr lang="en-US" dirty="0"/>
              <a:t>- CSF spaces (</a:t>
            </a:r>
            <a:r>
              <a:rPr lang="en-US" dirty="0" err="1"/>
              <a:t>sulci</a:t>
            </a:r>
            <a:r>
              <a:rPr lang="en-US" dirty="0"/>
              <a:t>, ventricles, cisterns, hydrocephalus, atrophy)</a:t>
            </a:r>
          </a:p>
          <a:p>
            <a:pPr algn="just"/>
            <a:r>
              <a:rPr lang="en-US" b="1" dirty="0"/>
              <a:t>S</a:t>
            </a:r>
            <a:r>
              <a:rPr lang="en-US" dirty="0"/>
              <a:t>–Skull and scalp  (fractures, Skull metastases)</a:t>
            </a:r>
          </a:p>
        </p:txBody>
      </p:sp>
      <p:pic>
        <p:nvPicPr>
          <p:cNvPr id="8" name="Content Placeholder 7" descr="C:\Users\HP\Downloads\Practice+Reading+CT+scans-ABBBC+Air+filled+structures.jpg"/>
          <p:cNvPicPr>
            <a:picLocks noGrp="1"/>
          </p:cNvPicPr>
          <p:nvPr>
            <p:ph sz="half" idx="2"/>
          </p:nvPr>
        </p:nvPicPr>
        <p:blipFill>
          <a:blip r:embed="rId2" cstate="print">
            <a:lum bright="20000" contrast="40000"/>
          </a:blip>
          <a:srcRect l="3924" t="21341" r="1452" b="12091"/>
          <a:stretch>
            <a:fillRect/>
          </a:stretch>
        </p:blipFill>
        <p:spPr bwMode="auto">
          <a:xfrm>
            <a:off x="4191000" y="1828800"/>
            <a:ext cx="4724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49530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b="1" dirty="0" smtClean="0">
                <a:solidFill>
                  <a:srgbClr val="0070C0"/>
                </a:solidFill>
              </a:rPr>
              <a:t>Normal CT of Brain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343400" cy="42211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Ventricles are normal sized, the grey versus white distinction is clear.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Midline is straight.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Sulci are symmetrical on both sides.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Skull is intact with no scalp edema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53294" t="26042" r="18009" b="17708"/>
          <a:stretch>
            <a:fillRect/>
          </a:stretch>
        </p:blipFill>
        <p:spPr bwMode="auto">
          <a:xfrm>
            <a:off x="5029200" y="1981200"/>
            <a:ext cx="3505200" cy="386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81000" y="457200"/>
            <a:ext cx="64008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b="1" dirty="0">
                <a:latin typeface="+mj-lt"/>
                <a:ea typeface="+mj-ea"/>
                <a:cs typeface="+mj-cs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Abnormalities in CT </a:t>
            </a:r>
            <a:r>
              <a:rPr lang="en-US" sz="36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Scan Head  </a:t>
            </a:r>
            <a:endParaRPr lang="en-US" sz="54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9600" y="1600200"/>
          <a:ext cx="83058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/>
                <a:gridCol w="42672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Common abnormalities (95%)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Un Common abnormalities(5%)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800100" lvl="1" indent="-342900" eaLnBrk="1" hangingPunct="1">
                        <a:buFont typeface="+mj-lt"/>
                        <a:buAutoNum type="arabicPeriod"/>
                      </a:pPr>
                      <a:r>
                        <a:rPr lang="en-US" sz="2400" dirty="0" smtClean="0"/>
                        <a:t>Infarct : 			 </a:t>
                      </a:r>
                    </a:p>
                    <a:p>
                      <a:pPr marL="800100" lvl="1" indent="-342900" eaLnBrk="1" hangingPunct="1">
                        <a:buFont typeface="+mj-lt"/>
                        <a:buNone/>
                      </a:pPr>
                      <a:r>
                        <a:rPr lang="en-US" sz="2400" i="1" dirty="0" smtClean="0"/>
                        <a:t>        a. Cortical 		   	 b. Sub-cortical</a:t>
                      </a:r>
                    </a:p>
                    <a:p>
                      <a:pPr marL="800100" lvl="1" indent="-342900" eaLnBrk="1" hangingPunct="1">
                        <a:buFont typeface="+mj-lt"/>
                        <a:buNone/>
                      </a:pPr>
                      <a:r>
                        <a:rPr lang="en-US" sz="2400" i="1" baseline="0" dirty="0" smtClean="0"/>
                        <a:t>       </a:t>
                      </a:r>
                      <a:r>
                        <a:rPr lang="en-US" sz="2400" i="1" dirty="0" smtClean="0"/>
                        <a:t>c. Cerebellar 		 </a:t>
                      </a:r>
                    </a:p>
                    <a:p>
                      <a:pPr marL="800100" lvl="1" indent="-342900" eaLnBrk="1" hangingPunct="1">
                        <a:buFont typeface="+mj-lt"/>
                        <a:buNone/>
                      </a:pPr>
                      <a:r>
                        <a:rPr lang="en-US" sz="2400" i="1" baseline="0" dirty="0" smtClean="0"/>
                        <a:t>      </a:t>
                      </a:r>
                      <a:r>
                        <a:rPr lang="en-US" sz="2400" i="1" dirty="0" smtClean="0"/>
                        <a:t>d. Brainstem</a:t>
                      </a:r>
                    </a:p>
                    <a:p>
                      <a:pPr marL="914400" lvl="1" indent="-457200" eaLnBrk="1" hangingPunct="1">
                        <a:buFont typeface="+mj-lt"/>
                        <a:buAutoNum type="arabicPeriod" startAt="2"/>
                      </a:pPr>
                      <a:r>
                        <a:rPr lang="en-US" sz="2400" dirty="0" smtClean="0"/>
                        <a:t>Haemorrhage</a:t>
                      </a:r>
                      <a:endParaRPr lang="en-US" sz="2400" dirty="0" smtClean="0"/>
                    </a:p>
                    <a:p>
                      <a:pPr marL="914400" lvl="1" indent="-457200" eaLnBrk="1" hangingPunct="1">
                        <a:buFont typeface="+mj-lt"/>
                        <a:buAutoNum type="arabicPeriod" startAt="2"/>
                      </a:pPr>
                      <a:r>
                        <a:rPr lang="en-US" sz="2400" dirty="0" smtClean="0"/>
                        <a:t>Space occupied lesion (SOL)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eaLnBrk="1" hangingPunct="1">
                        <a:buFont typeface="+mj-lt"/>
                        <a:buAutoNum type="arabicPeriod"/>
                      </a:pPr>
                      <a:r>
                        <a:rPr lang="en-US" sz="2400" dirty="0" smtClean="0"/>
                        <a:t>Hydrocephalus: 		</a:t>
                      </a:r>
                    </a:p>
                    <a:p>
                      <a:pPr marL="342900" indent="-342900" eaLnBrk="1" hangingPunct="1">
                        <a:buFont typeface="+mj-lt"/>
                        <a:buNone/>
                      </a:pPr>
                      <a:r>
                        <a:rPr lang="en-US" sz="2400" i="1" baseline="0" dirty="0" smtClean="0"/>
                        <a:t>        </a:t>
                      </a:r>
                      <a:r>
                        <a:rPr lang="en-US" sz="2400" i="1" dirty="0" smtClean="0"/>
                        <a:t>a. Obstructive.		</a:t>
                      </a:r>
                    </a:p>
                    <a:p>
                      <a:pPr marL="342900" indent="-342900" eaLnBrk="1" hangingPunct="1">
                        <a:buFont typeface="+mj-lt"/>
                        <a:buNone/>
                      </a:pPr>
                      <a:r>
                        <a:rPr lang="en-US" sz="2400" i="1" dirty="0" smtClean="0"/>
                        <a:t>        b. Non obstructive.</a:t>
                      </a:r>
                    </a:p>
                    <a:p>
                      <a:pPr marL="457200" indent="-457200" eaLnBrk="1" hangingPunct="1">
                        <a:buFont typeface="+mj-lt"/>
                        <a:buAutoNum type="arabicPeriod" startAt="2"/>
                      </a:pPr>
                      <a:r>
                        <a:rPr lang="en-US" sz="2400" dirty="0" smtClean="0"/>
                        <a:t> Diffuse brain oedema.</a:t>
                      </a:r>
                    </a:p>
                    <a:p>
                      <a:pPr marL="457200" indent="-457200" eaLnBrk="1" hangingPunct="1">
                        <a:buFont typeface="+mj-lt"/>
                        <a:buAutoNum type="arabicPeriod" startAt="2"/>
                      </a:pPr>
                      <a:r>
                        <a:rPr lang="en-US" sz="2400" dirty="0" smtClean="0"/>
                        <a:t>Abnormal calcification.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Artifacts of CT scan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10" name="Content Placeholder 9" descr="C:\Users\HP\Desktop\ct-artifacts-5-638.jpg"/>
          <p:cNvPicPr>
            <a:picLocks noGrp="1"/>
          </p:cNvPicPr>
          <p:nvPr>
            <p:ph sz="half" idx="2"/>
          </p:nvPr>
        </p:nvPicPr>
        <p:blipFill>
          <a:blip r:embed="rId2"/>
          <a:srcRect l="8948" t="63702" r="73012" b="11331"/>
          <a:stretch>
            <a:fillRect/>
          </a:stretch>
        </p:blipFill>
        <p:spPr bwMode="auto">
          <a:xfrm>
            <a:off x="4953000" y="1752600"/>
            <a:ext cx="3352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HP\Desktop\ct-artifacts-4-638.jpg"/>
          <p:cNvPicPr/>
          <p:nvPr/>
        </p:nvPicPr>
        <p:blipFill>
          <a:blip r:embed="rId3"/>
          <a:srcRect l="35525" t="60634" r="45672" b="6231"/>
          <a:stretch>
            <a:fillRect/>
          </a:stretch>
        </p:blipFill>
        <p:spPr bwMode="auto">
          <a:xfrm>
            <a:off x="914400" y="1600200"/>
            <a:ext cx="3200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38200" y="4876800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5257800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Ring Artifact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5562600" y="5334000"/>
            <a:ext cx="1855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Noise artifact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400" b="1" dirty="0" smtClean="0">
                <a:solidFill>
                  <a:srgbClr val="0070C0"/>
                </a:solidFill>
              </a:rPr>
              <a:t>Must for every physician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648200"/>
          </a:xfrm>
        </p:spPr>
        <p:txBody>
          <a:bodyPr>
            <a:noAutofit/>
          </a:bodyPr>
          <a:lstStyle/>
          <a:p>
            <a:pPr algn="just"/>
            <a:r>
              <a:rPr lang="en-US" sz="2800" dirty="0" smtClean="0"/>
              <a:t>CT head is an extremely important investigation used routinely in indoor as well as “Accident &amp; Emergency”  patients. </a:t>
            </a:r>
          </a:p>
          <a:p>
            <a:pPr algn="just"/>
            <a:r>
              <a:rPr lang="en-US" sz="2800" dirty="0" smtClean="0"/>
              <a:t>A quality physician needs to be able to accurately interpret and act upon certain findings without specialist (e.g., Radiologist) advise, because these disease processes are time dependant and demand immediate action.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Artifacts of CT </a:t>
            </a:r>
            <a:r>
              <a:rPr lang="en-US" sz="4000" b="1" dirty="0" smtClean="0">
                <a:solidFill>
                  <a:srgbClr val="0070C0"/>
                </a:solidFill>
              </a:rPr>
              <a:t>scan…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7" name="Content Placeholder 6" descr="C:\Users\HP\Desktop\ct-artifacts-7-638.jpg"/>
          <p:cNvPicPr>
            <a:picLocks noGrp="1"/>
          </p:cNvPicPr>
          <p:nvPr>
            <p:ph sz="half" idx="2"/>
          </p:nvPr>
        </p:nvPicPr>
        <p:blipFill>
          <a:blip r:embed="rId2">
            <a:lum contrast="30000"/>
          </a:blip>
          <a:srcRect l="46603" t="65596" r="35744" b="5384"/>
          <a:stretch>
            <a:fillRect/>
          </a:stretch>
        </p:blipFill>
        <p:spPr bwMode="auto">
          <a:xfrm>
            <a:off x="4572000" y="1828800"/>
            <a:ext cx="3505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HP\Desktop\ct-artifacts-6-638.jpg"/>
          <p:cNvPicPr/>
          <p:nvPr/>
        </p:nvPicPr>
        <p:blipFill>
          <a:blip r:embed="rId3"/>
          <a:srcRect l="33055" t="58696" r="42943" b="11364"/>
          <a:stretch>
            <a:fillRect/>
          </a:stretch>
        </p:blipFill>
        <p:spPr bwMode="auto">
          <a:xfrm>
            <a:off x="609600" y="1676400"/>
            <a:ext cx="3185998" cy="38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0" y="5638800"/>
            <a:ext cx="14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Metal Artifact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257800" y="5638800"/>
            <a:ext cx="174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Beam Hardening</a:t>
            </a:r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HP\Desktop\ct-artifacts-9-638.jpg"/>
          <p:cNvPicPr/>
          <p:nvPr/>
        </p:nvPicPr>
        <p:blipFill>
          <a:blip r:embed="rId2"/>
          <a:srcRect l="9786" t="43655" r="71681" b="14782"/>
          <a:stretch>
            <a:fillRect/>
          </a:stretch>
        </p:blipFill>
        <p:spPr bwMode="auto">
          <a:xfrm>
            <a:off x="2667000" y="1905000"/>
            <a:ext cx="3581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200400" y="6019800"/>
            <a:ext cx="2446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Figure: Motion </a:t>
            </a:r>
            <a:r>
              <a:rPr lang="en-US" dirty="0" smtClean="0"/>
              <a:t>artifact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762000"/>
            <a:ext cx="64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Artifacts of CT </a:t>
            </a:r>
            <a:r>
              <a:rPr lang="en-US" sz="4000" b="1" dirty="0" smtClean="0">
                <a:solidFill>
                  <a:srgbClr val="0070C0"/>
                </a:solidFill>
              </a:rPr>
              <a:t>scan….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</a:rPr>
              <a:t>Description of a CT Scan head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8153400" cy="4525963"/>
          </a:xfrm>
        </p:spPr>
        <p:txBody>
          <a:bodyPr>
            <a:normAutofit/>
          </a:bodyPr>
          <a:lstStyle/>
          <a:p>
            <a:pPr lvl="0" algn="just"/>
            <a:r>
              <a:rPr lang="en-US" dirty="0" smtClean="0"/>
              <a:t>This is a CT Scan of head which is non contrast tissue window in multiple axial plane of a -------- years old male/female patient showing a hyper/hypo dense lesion which is ovoid/irregular/------- shape surrounded by a hypodense rim situated in right/ left </a:t>
            </a:r>
            <a:r>
              <a:rPr lang="en-US" dirty="0" err="1" smtClean="0"/>
              <a:t>temporo</a:t>
            </a:r>
            <a:r>
              <a:rPr lang="en-US" dirty="0" smtClean="0"/>
              <a:t>-parietal/ </a:t>
            </a:r>
            <a:r>
              <a:rPr lang="en-US" dirty="0" err="1" smtClean="0"/>
              <a:t>Ganglio</a:t>
            </a:r>
            <a:r>
              <a:rPr lang="en-US" dirty="0" smtClean="0"/>
              <a:t> thalamic/------------ region.</a:t>
            </a:r>
          </a:p>
          <a:p>
            <a:pPr lvl="0" algn="just"/>
            <a:r>
              <a:rPr lang="en-US" dirty="0" smtClean="0"/>
              <a:t>There is pressure effect as evidenced by compression of lateral ventricle at that side.</a:t>
            </a:r>
          </a:p>
          <a:p>
            <a:pPr lvl="0" algn="just"/>
            <a:r>
              <a:rPr lang="en-US" dirty="0" smtClean="0"/>
              <a:t>(If ) contrast shows enhancement of lesion or ring enhancement 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48000" y="533400"/>
            <a:ext cx="33528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Thanks</a:t>
            </a:r>
            <a:endParaRPr lang="en-US" sz="48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918" b="4034"/>
          <a:stretch>
            <a:fillRect/>
          </a:stretch>
        </p:blipFill>
        <p:spPr bwMode="auto">
          <a:xfrm>
            <a:off x="2514600" y="1828800"/>
            <a:ext cx="3574075" cy="436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400" b="1" dirty="0" smtClean="0">
                <a:solidFill>
                  <a:srgbClr val="0070C0"/>
                </a:solidFill>
              </a:rPr>
              <a:t>Indications of  CT Scan of brain </a:t>
            </a:r>
            <a:r>
              <a:rPr lang="en-US" sz="4400" dirty="0" smtClean="0">
                <a:solidFill>
                  <a:srgbClr val="0070C0"/>
                </a:solidFill>
              </a:rPr>
              <a:t/>
            </a:r>
            <a:br>
              <a:rPr lang="en-US" sz="4400" dirty="0" smtClean="0">
                <a:solidFill>
                  <a:srgbClr val="0070C0"/>
                </a:solidFill>
              </a:rPr>
            </a:b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76400"/>
            <a:ext cx="7239000" cy="4800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Head injury or skull fractures,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Stroke,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Suspected hydrocephalus,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Suspected intracranial hematoma,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Evaluation of Headaches,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Diseases or malformations of the skull.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Initial evaluation for space-occupying lesions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Seizures and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Unexplained change in mental status.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59131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Indications for CT Brain with IV contrast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209799"/>
            <a:ext cx="7696200" cy="205740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Tumours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Infections (meningeal enhancement, abscess)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Inflammation (MS, granulomatous diseases etc)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7543800" cy="103663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000" b="1" dirty="0" smtClean="0">
                <a:solidFill>
                  <a:srgbClr val="0070C0"/>
                </a:solidFill>
              </a:rPr>
              <a:t>Contraindications of CT scan of Head 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229600" cy="3687762"/>
          </a:xfrm>
        </p:spPr>
        <p:txBody>
          <a:bodyPr/>
          <a:lstStyle/>
          <a:p>
            <a:pPr marL="514350" indent="-514350" algn="just">
              <a:buFont typeface="Calibri" pitchFamily="34" charset="0"/>
              <a:buAutoNum type="arabicPeriod"/>
            </a:pPr>
            <a:r>
              <a:rPr lang="en-US" dirty="0" smtClean="0"/>
              <a:t>CT scan has no absolute contraindications.</a:t>
            </a:r>
          </a:p>
          <a:p>
            <a:pPr marL="514350" indent="-514350" algn="just">
              <a:buFont typeface="Calibri" pitchFamily="34" charset="0"/>
              <a:buAutoNum type="arabicPeriod"/>
            </a:pPr>
            <a:r>
              <a:rPr lang="en-US" dirty="0" smtClean="0"/>
              <a:t>Caution is indicated in pregnant women, particularly during the first trimester to avoid fetal abnormalities. </a:t>
            </a:r>
          </a:p>
          <a:p>
            <a:pPr marL="514350" indent="-514350" algn="just">
              <a:buFont typeface="Calibri" pitchFamily="34" charset="0"/>
              <a:buAutoNum type="arabicPeriod"/>
            </a:pPr>
            <a:r>
              <a:rPr lang="en-US" dirty="0" smtClean="0"/>
              <a:t>Repeated x-ray exposure may increase the patient's risk for cancer.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Advantages of CT scan (over MRI</a:t>
            </a:r>
            <a:r>
              <a:rPr lang="en-US" sz="3600" b="1" dirty="0" smtClean="0">
                <a:solidFill>
                  <a:srgbClr val="0070C0"/>
                </a:solidFill>
              </a:rPr>
              <a:t>):</a:t>
            </a:r>
            <a:endParaRPr lang="en-US" sz="3600" b="1" dirty="0" smtClean="0">
              <a:solidFill>
                <a:srgbClr val="0070C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58200" cy="3840163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Cheaper.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More available.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Quick. It takes about few minute. So it is the method of choice for restless or critical patients and for babies.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Bony abnormalities and calcifications can be visualized.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It can detect acute (&lt; 2 weeks) haemorrhage.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Disadvantages of CT </a:t>
            </a:r>
            <a:r>
              <a:rPr lang="en-US" sz="4000" b="1" dirty="0" smtClean="0">
                <a:solidFill>
                  <a:srgbClr val="0070C0"/>
                </a:solidFill>
              </a:rPr>
              <a:t>scan:</a:t>
            </a:r>
            <a:endParaRPr lang="en-US" sz="4000" b="1" dirty="0" smtClean="0">
              <a:solidFill>
                <a:srgbClr val="0070C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05000"/>
            <a:ext cx="8229600" cy="3505200"/>
          </a:xfrm>
        </p:spPr>
        <p:txBody>
          <a:bodyPr>
            <a:normAutofit lnSpcReduction="10000"/>
          </a:bodyPr>
          <a:lstStyle/>
          <a:p>
            <a:pPr marL="533400" indent="-533400" algn="just">
              <a:lnSpc>
                <a:spcPct val="80000"/>
              </a:lnSpc>
              <a:buFont typeface="+mj-lt"/>
              <a:buAutoNum type="arabicPeriod"/>
            </a:pPr>
            <a:r>
              <a:rPr lang="en-US" dirty="0" smtClean="0"/>
              <a:t>Radiation hazard, so relative </a:t>
            </a:r>
            <a:r>
              <a:rPr lang="en-US" b="1" dirty="0" smtClean="0">
                <a:solidFill>
                  <a:srgbClr val="CC0099"/>
                </a:solidFill>
              </a:rPr>
              <a:t>contraindicated in pregnancy.</a:t>
            </a:r>
          </a:p>
          <a:p>
            <a:pPr marL="533400" indent="-533400" algn="just">
              <a:lnSpc>
                <a:spcPct val="80000"/>
              </a:lnSpc>
              <a:buFont typeface="+mj-lt"/>
              <a:buAutoNum type="arabicPeriod"/>
            </a:pPr>
            <a:r>
              <a:rPr lang="en-US" dirty="0" smtClean="0"/>
              <a:t>Good resolution cannot be achieved in all planes. In fact, only axial planes have good resolution.</a:t>
            </a:r>
          </a:p>
          <a:p>
            <a:pPr marL="533400" indent="-533400" algn="just">
              <a:lnSpc>
                <a:spcPct val="80000"/>
              </a:lnSpc>
              <a:buFont typeface="+mj-lt"/>
              <a:buAutoNum type="arabicPeriod"/>
            </a:pPr>
            <a:r>
              <a:rPr lang="en-US" b="1" dirty="0" smtClean="0">
                <a:solidFill>
                  <a:srgbClr val="CC0099"/>
                </a:solidFill>
              </a:rPr>
              <a:t>Posterior fossa </a:t>
            </a:r>
            <a:r>
              <a:rPr lang="en-US" dirty="0" smtClean="0"/>
              <a:t>of head and </a:t>
            </a:r>
            <a:r>
              <a:rPr lang="en-US" b="1" dirty="0" smtClean="0"/>
              <a:t>spinal canal </a:t>
            </a:r>
            <a:r>
              <a:rPr lang="en-US" dirty="0" smtClean="0"/>
              <a:t>are not well </a:t>
            </a:r>
            <a:r>
              <a:rPr lang="en-US" dirty="0" err="1" smtClean="0"/>
              <a:t>visualised</a:t>
            </a:r>
            <a:r>
              <a:rPr lang="en-US" dirty="0" smtClean="0"/>
              <a:t> because X-ray cannot penetrate bone.</a:t>
            </a:r>
          </a:p>
          <a:p>
            <a:pPr marL="533400" indent="-533400" algn="just">
              <a:lnSpc>
                <a:spcPct val="80000"/>
              </a:lnSpc>
              <a:buFont typeface="+mj-lt"/>
              <a:buAutoNum type="arabicPeriod"/>
            </a:pPr>
            <a:r>
              <a:rPr lang="en-US" dirty="0" smtClean="0"/>
              <a:t>Poorer resolution. CT cannot detect lesions&lt; 5 mm, whereas MRI can detect up to 1 mm. But now a days 64 slice CT scan can take 1 mm section.</a:t>
            </a:r>
          </a:p>
          <a:p>
            <a:pPr marL="533400" indent="-533400" algn="just">
              <a:lnSpc>
                <a:spcPct val="80000"/>
              </a:lnSpc>
              <a:buFont typeface="+mj-lt"/>
              <a:buAutoNum type="arabicPeriod"/>
            </a:pPr>
            <a:r>
              <a:rPr lang="en-US" dirty="0" smtClean="0"/>
              <a:t>CT cannot detect </a:t>
            </a:r>
            <a:r>
              <a:rPr lang="en-US" b="1" dirty="0" smtClean="0">
                <a:solidFill>
                  <a:srgbClr val="CC0099"/>
                </a:solidFill>
              </a:rPr>
              <a:t>inflammatory</a:t>
            </a:r>
            <a:r>
              <a:rPr lang="en-US" dirty="0" smtClean="0"/>
              <a:t> lesions.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Basic principles of CT </a:t>
            </a:r>
            <a:r>
              <a:rPr lang="en-US" sz="3600" b="1" dirty="0" smtClean="0">
                <a:solidFill>
                  <a:srgbClr val="0070C0"/>
                </a:solidFill>
              </a:rPr>
              <a:t>imaging: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1828800"/>
            <a:ext cx="8229600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Uses X rays applied in sequence of slices across the organ </a:t>
            </a:r>
          </a:p>
          <a:p>
            <a:pPr algn="just"/>
            <a:r>
              <a:rPr lang="en-US" dirty="0" smtClean="0"/>
              <a:t>Images reconstructed from X ray absorption data </a:t>
            </a:r>
          </a:p>
          <a:p>
            <a:pPr algn="just"/>
            <a:r>
              <a:rPr lang="en-US" dirty="0" smtClean="0"/>
              <a:t>X ray beam moves around the patient in a circular path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Basic principles of CT </a:t>
            </a:r>
            <a:r>
              <a:rPr lang="en-US" sz="4000" b="1" dirty="0" smtClean="0">
                <a:solidFill>
                  <a:srgbClr val="0070C0"/>
                </a:solidFill>
              </a:rPr>
              <a:t>imaging…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en-US" dirty="0" smtClean="0"/>
              <a:t>X rays are produced by CT machine, which are absorbed by different tissues in different degrees. </a:t>
            </a:r>
          </a:p>
          <a:p>
            <a:pPr algn="just">
              <a:buFont typeface="Arial" pitchFamily="34" charset="0"/>
              <a:buChar char="•"/>
            </a:pPr>
            <a:r>
              <a:rPr lang="en-US" dirty="0" smtClean="0"/>
              <a:t>CT machine has X-ray source and detectors which are 180 degrees around each other and move 360 degrees around the patient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858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Basic principles of CT </a:t>
            </a:r>
            <a:r>
              <a:rPr lang="en-US" sz="4000" b="1" dirty="0" smtClean="0">
                <a:solidFill>
                  <a:srgbClr val="0070C0"/>
                </a:solidFill>
              </a:rPr>
              <a:t>imaging…</a:t>
            </a:r>
            <a:endParaRPr lang="en-US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828800"/>
            <a:ext cx="6838460" cy="3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Learning objectives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58200" cy="342900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3200" b="1" dirty="0" smtClean="0">
                <a:solidFill>
                  <a:srgbClr val="C00000"/>
                </a:solidFill>
              </a:rPr>
              <a:t>Introduction of Neuroimaging  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200" b="1" dirty="0" smtClean="0">
                <a:solidFill>
                  <a:srgbClr val="C00000"/>
                </a:solidFill>
              </a:rPr>
              <a:t>Basic principles of CT scan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200" b="1" dirty="0" smtClean="0">
                <a:solidFill>
                  <a:srgbClr val="C00000"/>
                </a:solidFill>
              </a:rPr>
              <a:t>Normal neuroanatomy on Head CT Scans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3200" b="1" dirty="0" smtClean="0">
                <a:solidFill>
                  <a:srgbClr val="C00000"/>
                </a:solidFill>
              </a:rPr>
              <a:t>Approach to Review  a CT scan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sz="4000" b="1" dirty="0" smtClean="0">
                <a:solidFill>
                  <a:srgbClr val="0070C0"/>
                </a:solidFill>
              </a:rPr>
              <a:t>Basic principles of CT imaging…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848600" cy="35052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CT scan provides a 3D display of the intracranial anatomy built up from a vertical series of transverse axial tomograms. </a:t>
            </a:r>
          </a:p>
          <a:p>
            <a:pPr algn="just"/>
            <a:r>
              <a:rPr lang="en-US" dirty="0" smtClean="0"/>
              <a:t>Using computer processing, slice thickness (typically ranging from 3-5 mm for routine scanning) can be varied according to the level of details that is required for image interpretation.</a:t>
            </a:r>
            <a:r>
              <a:rPr lang="en-US" sz="2800" dirty="0" smtClean="0"/>
              <a:t> 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Basic principles of CT imaging…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389120"/>
          </a:xfrm>
        </p:spPr>
        <p:txBody>
          <a:bodyPr>
            <a:normAutofit/>
          </a:bodyPr>
          <a:lstStyle/>
          <a:p>
            <a:pPr lvl="0" algn="just"/>
            <a:r>
              <a:rPr lang="en-US" dirty="0" smtClean="0"/>
              <a:t>Modern-day helical or spiral scanners obtain </a:t>
            </a:r>
            <a:r>
              <a:rPr lang="en-US" b="1" dirty="0" smtClean="0"/>
              <a:t>power</a:t>
            </a:r>
            <a:r>
              <a:rPr lang="en-US" dirty="0" smtClean="0"/>
              <a:t> via </a:t>
            </a:r>
            <a:r>
              <a:rPr lang="en-US" b="1" dirty="0" smtClean="0"/>
              <a:t>slip ring technology</a:t>
            </a:r>
            <a:r>
              <a:rPr lang="en-US" dirty="0" smtClean="0"/>
              <a:t>, thus allowing continuous tube rotation as the patient moves through the scanner automatically. </a:t>
            </a:r>
          </a:p>
          <a:p>
            <a:pPr lvl="0" algn="just"/>
            <a:r>
              <a:rPr lang="en-US" dirty="0" smtClean="0"/>
              <a:t>This allows a volume of data to be acquired in a single rotation, with the benefits of faster scanning, faster patient output and less re-imaging as patient movement artifact is reduced.  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5334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CT Scan Set-Up Diagram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 contrast="30000"/>
          </a:blip>
          <a:srcRect l="8495" t="5051" r="6519" b="4034"/>
          <a:stretch>
            <a:fillRect/>
          </a:stretch>
        </p:blipFill>
        <p:spPr bwMode="auto">
          <a:xfrm>
            <a:off x="914401" y="1674628"/>
            <a:ext cx="7391400" cy="464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5240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362712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>
                <a:solidFill>
                  <a:srgbClr val="0070C0"/>
                </a:solidFill>
              </a:rPr>
              <a:t>Process of CT imaging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3200" b="1" dirty="0" smtClean="0">
                <a:solidFill>
                  <a:srgbClr val="C00000"/>
                </a:solidFill>
              </a:rPr>
              <a:t>3 steps:</a:t>
            </a:r>
          </a:p>
          <a:p>
            <a:r>
              <a:rPr lang="en-US" sz="2800" dirty="0" smtClean="0"/>
              <a:t>Scan </a:t>
            </a:r>
          </a:p>
          <a:p>
            <a:r>
              <a:rPr lang="en-US" sz="2800" dirty="0" smtClean="0"/>
              <a:t>Scan data</a:t>
            </a:r>
          </a:p>
          <a:p>
            <a:r>
              <a:rPr lang="en-US" sz="2800" dirty="0" smtClean="0"/>
              <a:t>Digital image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 contrast="10000"/>
          </a:blip>
          <a:srcRect l="37863" t="28622" r="22381" b="24237"/>
          <a:stretch>
            <a:fillRect/>
          </a:stretch>
        </p:blipFill>
        <p:spPr bwMode="auto">
          <a:xfrm>
            <a:off x="533400" y="838200"/>
            <a:ext cx="78867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Types of CT Scan techniques</a:t>
            </a:r>
            <a:br>
              <a:rPr lang="en-US" sz="4000" b="1" dirty="0" smtClean="0">
                <a:solidFill>
                  <a:srgbClr val="0070C0"/>
                </a:solidFill>
              </a:rPr>
            </a:b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33600"/>
            <a:ext cx="7696200" cy="1447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2800" dirty="0" smtClean="0"/>
              <a:t>Conventional CT Scan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 smtClean="0"/>
              <a:t>Spiral or helical CT Scan</a:t>
            </a:r>
            <a:endParaRPr lang="en-US" sz="2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A. Conventional CT Scan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1910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X-ray tube rotates around the patient to collect data from a </a:t>
            </a:r>
            <a:r>
              <a:rPr lang="en-US" b="1" dirty="0" smtClean="0"/>
              <a:t>single slice </a:t>
            </a:r>
            <a:r>
              <a:rPr lang="en-US" dirty="0" smtClean="0"/>
              <a:t>of tissue-followed by table indexing so the next contiguous slice can be collected.</a:t>
            </a:r>
          </a:p>
          <a:p>
            <a:pPr marL="514350" indent="-514350" algn="just">
              <a:buNone/>
            </a:pPr>
            <a:r>
              <a:rPr lang="en-US" b="1" dirty="0" smtClean="0">
                <a:solidFill>
                  <a:srgbClr val="C00000"/>
                </a:solidFill>
              </a:rPr>
              <a:t>Limitations of conventional </a:t>
            </a:r>
            <a:r>
              <a:rPr lang="en-US" b="1" dirty="0" smtClean="0">
                <a:solidFill>
                  <a:srgbClr val="C00000"/>
                </a:solidFill>
              </a:rPr>
              <a:t>CT:</a:t>
            </a:r>
            <a:endParaRPr lang="en-US" b="1" dirty="0" smtClean="0">
              <a:solidFill>
                <a:srgbClr val="C00000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/>
              <a:t>Longer exam time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/>
              <a:t>Pertinent anatomy omission(</a:t>
            </a:r>
            <a:r>
              <a:rPr lang="en-US" dirty="0" err="1" smtClean="0"/>
              <a:t>misregistration</a:t>
            </a:r>
            <a:r>
              <a:rPr lang="en-US" dirty="0" smtClean="0"/>
              <a:t>)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/>
              <a:t>Inaccurate generation of 3-d images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/>
              <a:t>Difficulty in maintaining high contrast enhancement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209800"/>
            <a:ext cx="60960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86000" y="4572000"/>
            <a:ext cx="1736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Conventional CT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638800" y="4495800"/>
            <a:ext cx="1009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Spiral CT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2133600" y="5181600"/>
            <a:ext cx="41029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Figure: Types of CT Scan techniques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1295400" y="685800"/>
            <a:ext cx="6135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Types of CT Scan techniques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B. Spiral CT scan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1910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A spiral (or helical) CT scan is a new kind of CT. During a spiral CT, the x-ray machine rotates continuously around the body, following a spiral path to make cross-sectional pictures of the body.</a:t>
            </a:r>
          </a:p>
          <a:p>
            <a:pPr algn="just"/>
            <a:r>
              <a:rPr lang="en-US" dirty="0" smtClean="0"/>
              <a:t>This allows more images to be made in a shorter time than with older CT methods.  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41116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Spiral CT scan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286" r="2654"/>
          <a:stretch>
            <a:fillRect/>
          </a:stretch>
        </p:blipFill>
        <p:spPr bwMode="auto">
          <a:xfrm>
            <a:off x="1219200" y="1524000"/>
            <a:ext cx="6172200" cy="374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85800" y="5486400"/>
            <a:ext cx="777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Figure: Spiral /helical  CT scanning technique comprising a rotating x-ray tube and a fixed array of detectors</a:t>
            </a:r>
            <a:endParaRPr lang="en-US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2209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sz="4800" b="1" dirty="0" smtClean="0">
                <a:solidFill>
                  <a:srgbClr val="C00000"/>
                </a:solidFill>
              </a:rPr>
              <a:t>A. Introduction of Neuroimaging  </a:t>
            </a: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3820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Advantages of Spiral  over Conventional CT </a:t>
            </a:r>
            <a:r>
              <a:rPr lang="en-US" sz="3600" dirty="0" smtClean="0">
                <a:solidFill>
                  <a:srgbClr val="0070C0"/>
                </a:solidFill>
              </a:rPr>
              <a:t>  </a:t>
            </a:r>
            <a:r>
              <a:rPr lang="en-US" sz="3200" dirty="0" smtClean="0">
                <a:solidFill>
                  <a:srgbClr val="0070C0"/>
                </a:solidFill>
              </a:rPr>
              <a:t/>
            </a:r>
            <a:br>
              <a:rPr lang="en-US" sz="3200" dirty="0" smtClean="0">
                <a:solidFill>
                  <a:srgbClr val="0070C0"/>
                </a:solidFill>
              </a:rPr>
            </a:b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048000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2800" dirty="0" smtClean="0">
                <a:latin typeface="Calibri" pitchFamily="34" charset="0"/>
              </a:rPr>
              <a:t>It can be used to make 3–dimensional pictures of areas inside the body; 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 smtClean="0">
                <a:latin typeface="Calibri" pitchFamily="34" charset="0"/>
              </a:rPr>
              <a:t>It may detect small abnormal areas better than conventional CT; and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 smtClean="0">
                <a:latin typeface="Calibri" pitchFamily="34" charset="0"/>
              </a:rPr>
              <a:t> It is faster, so the test takes less time than a conventional CT.</a:t>
            </a:r>
            <a:endParaRPr lang="en-US" sz="2800" dirty="0"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1752600" cy="74371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CT Slices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The commonly available CT slice counts include 16, 32, 40, 64, and 128 slices, with less common ones providing up to 256 and 320 slice CT scanners. </a:t>
            </a:r>
          </a:p>
          <a:p>
            <a:pPr algn="just"/>
            <a:r>
              <a:rPr lang="en-US" dirty="0" smtClean="0"/>
              <a:t>256- or 320-slice computed tomography (CT) systems are used for </a:t>
            </a:r>
            <a:r>
              <a:rPr lang="en-US" b="1" dirty="0" smtClean="0"/>
              <a:t>cardiac imaging</a:t>
            </a:r>
            <a:r>
              <a:rPr lang="en-US" dirty="0" smtClean="0"/>
              <a:t>. </a:t>
            </a:r>
          </a:p>
          <a:p>
            <a:pPr algn="just"/>
            <a:r>
              <a:rPr lang="en-US" dirty="0" smtClean="0"/>
              <a:t>The 4 to 8 slice scanners are slowly being withdrawn from the market.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7451" t="20203" r="28061" b="19186"/>
          <a:stretch>
            <a:fillRect/>
          </a:stretch>
        </p:blipFill>
        <p:spPr bwMode="auto">
          <a:xfrm>
            <a:off x="1295400" y="1562910"/>
            <a:ext cx="5562600" cy="4260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2743200" cy="74371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CT </a:t>
            </a:r>
            <a:r>
              <a:rPr lang="en-US" sz="3600" b="1" dirty="0" smtClean="0">
                <a:solidFill>
                  <a:srgbClr val="0070C0"/>
                </a:solidFill>
              </a:rPr>
              <a:t>Slices…. 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2667000"/>
            <a:ext cx="3733800" cy="1752600"/>
          </a:xfrm>
        </p:spPr>
        <p:txBody>
          <a:bodyPr>
            <a:noAutofit/>
          </a:bodyPr>
          <a:lstStyle/>
          <a:p>
            <a:pPr algn="just"/>
            <a:r>
              <a:rPr lang="en-US" sz="2400" dirty="0" smtClean="0"/>
              <a:t>Slice thickness may vary, but it is between 3 and 5 mm for a routine Head CT</a:t>
            </a:r>
            <a:endParaRPr lang="en-US" sz="2400" dirty="0"/>
          </a:p>
        </p:txBody>
      </p:sp>
      <p:pic>
        <p:nvPicPr>
          <p:cNvPr id="358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5267" t="16836" r="19710" b="17503"/>
          <a:stretch>
            <a:fillRect/>
          </a:stretch>
        </p:blipFill>
        <p:spPr bwMode="auto">
          <a:xfrm rot="5400000">
            <a:off x="724877" y="1332523"/>
            <a:ext cx="4265246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381000"/>
            <a:ext cx="2743200" cy="743712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CT Slices….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4443" t="49552" r="27056" b="10428"/>
          <a:stretch>
            <a:fillRect/>
          </a:stretch>
        </p:blipFill>
        <p:spPr bwMode="auto">
          <a:xfrm>
            <a:off x="609600" y="1066800"/>
            <a:ext cx="7936652" cy="368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04800" y="4953000"/>
            <a:ext cx="85344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Slice thickness is  between 3 and 5 mm for a routine head CT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2743200" cy="4572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CT </a:t>
            </a:r>
            <a:r>
              <a:rPr lang="en-US" sz="3600" b="1" dirty="0" smtClean="0">
                <a:solidFill>
                  <a:srgbClr val="0070C0"/>
                </a:solidFill>
              </a:rPr>
              <a:t>Slices…. 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sz="4400" b="1" dirty="0" smtClean="0">
                <a:solidFill>
                  <a:srgbClr val="0070C0"/>
                </a:solidFill>
              </a:rPr>
              <a:t>Attenuation Coefficient </a:t>
            </a:r>
            <a:r>
              <a:rPr lang="en-US" sz="4400" dirty="0" smtClean="0">
                <a:solidFill>
                  <a:srgbClr val="0070C0"/>
                </a:solidFill>
              </a:rPr>
              <a:t/>
            </a:r>
            <a:br>
              <a:rPr lang="en-US" sz="4400" dirty="0" smtClean="0">
                <a:solidFill>
                  <a:srgbClr val="0070C0"/>
                </a:solidFill>
              </a:rPr>
            </a:b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386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800" dirty="0" smtClean="0"/>
              <a:t>The tissue contained within each image unit (called a pixel) absorbs a certain proportion of the x-rays that pass through it (e.g., bone absorbs a lot, air almost none). </a:t>
            </a:r>
          </a:p>
          <a:p>
            <a:pPr algn="just"/>
            <a:r>
              <a:rPr lang="en-US" sz="2800" dirty="0" smtClean="0"/>
              <a:t>The ability to block x-rays as they pass through a substance is known as </a:t>
            </a:r>
            <a:r>
              <a:rPr lang="en-US" sz="2800" b="1" dirty="0" smtClean="0">
                <a:solidFill>
                  <a:srgbClr val="FF0000"/>
                </a:solidFill>
              </a:rPr>
              <a:t>Attenuation.</a:t>
            </a:r>
          </a:p>
          <a:p>
            <a:pPr lvl="0" algn="just"/>
            <a:r>
              <a:rPr lang="en-US" sz="2800" dirty="0" smtClean="0"/>
              <a:t>The amount of attenuation is relatively constant in a given body tissue, and is known as that tissue’s </a:t>
            </a:r>
            <a:r>
              <a:rPr lang="en-US" sz="2800" b="1" dirty="0" smtClean="0">
                <a:solidFill>
                  <a:srgbClr val="FF9900"/>
                </a:solidFill>
              </a:rPr>
              <a:t>attenuation coefficient</a:t>
            </a:r>
            <a:r>
              <a:rPr lang="en-US" sz="2800" dirty="0" smtClean="0"/>
              <a:t>. </a:t>
            </a:r>
          </a:p>
          <a:p>
            <a:pPr algn="just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Hounsfield scale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2286000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/>
              <a:t>In CT, these attenuation coefficients are mapped to an arbitrary scale of between −1000 Hounsfield units (HU) (air) and +1000 HU (bone). </a:t>
            </a:r>
          </a:p>
          <a:p>
            <a:pPr lvl="0" algn="just"/>
            <a:r>
              <a:rPr lang="en-US" sz="2800" dirty="0" smtClean="0"/>
              <a:t>This scale is the Hounsfield scale.</a:t>
            </a:r>
          </a:p>
          <a:p>
            <a:pPr algn="just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524000"/>
          <a:ext cx="7848600" cy="4416552"/>
        </p:xfrm>
        <a:graphic>
          <a:graphicData uri="http://schemas.openxmlformats.org/drawingml/2006/table">
            <a:tbl>
              <a:tblPr/>
              <a:tblGrid>
                <a:gridCol w="7848600"/>
              </a:tblGrid>
              <a:tr h="4343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Appearance:</a:t>
                      </a:r>
                      <a:endParaRPr lang="en-US" sz="2800" dirty="0">
                        <a:solidFill>
                          <a:srgbClr val="C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457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 Narrow"/>
                          <a:ea typeface="Times New Roman"/>
                          <a:cs typeface="Times New Roman"/>
                        </a:rPr>
                        <a:t> Black → → → → → → → → → → White</a:t>
                      </a:r>
                      <a:endParaRPr lang="en-US" sz="3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57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 Narrow"/>
                          <a:ea typeface="Times New Roman"/>
                          <a:cs typeface="Times New Roman"/>
                        </a:rPr>
                        <a:t> −1000 HU → → → → → → → → +1000 HU</a:t>
                      </a:r>
                      <a:endParaRPr lang="en-US" sz="3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57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 Narrow"/>
                          <a:ea typeface="Times New Roman"/>
                          <a:cs typeface="Times New Roman"/>
                        </a:rPr>
                        <a:t> Air, fat, CSF, white matter, gray matter, acute hemorrhage, bone</a:t>
                      </a:r>
                      <a:endParaRPr lang="en-US" sz="3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 smtClean="0">
                        <a:latin typeface="Arial Narrow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Important 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Densities:</a:t>
                      </a:r>
                      <a:endParaRPr lang="en-US" sz="2800" dirty="0">
                        <a:solidFill>
                          <a:srgbClr val="C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457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 Narrow"/>
                          <a:ea typeface="Times New Roman"/>
                          <a:cs typeface="Times New Roman"/>
                        </a:rPr>
                        <a:t>Air = −1000 HU</a:t>
                      </a:r>
                      <a:endParaRPr lang="en-US" sz="3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57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 Narrow"/>
                          <a:ea typeface="Times New Roman"/>
                          <a:cs typeface="Times New Roman"/>
                        </a:rPr>
                        <a:t>Water = 0 HU</a:t>
                      </a:r>
                      <a:endParaRPr lang="en-US" sz="3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57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 Narrow"/>
                          <a:ea typeface="Times New Roman"/>
                          <a:cs typeface="Times New Roman"/>
                        </a:rPr>
                        <a:t>Bone = +1000 HU</a:t>
                      </a:r>
                      <a:endParaRPr lang="en-US" sz="3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57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 Narrow"/>
                          <a:ea typeface="Times New Roman"/>
                          <a:cs typeface="Times New Roman"/>
                        </a:rPr>
                        <a:t>CSF, Cerebrospinal fluid; HU, Hounsfield units.</a:t>
                      </a:r>
                      <a:endParaRPr lang="en-US" sz="3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8600" y="609600"/>
            <a:ext cx="8618641" cy="658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400" b="1" dirty="0" smtClean="0">
                <a:solidFill>
                  <a:srgbClr val="0070C0"/>
                </a:solidFill>
                <a:latin typeface="+mj-lt"/>
                <a:ea typeface="Times New Roman"/>
                <a:cs typeface="Times New Roman"/>
              </a:rPr>
              <a:t>Appearance and Density of Tissues on CT Head</a:t>
            </a:r>
            <a:endParaRPr lang="en-US" sz="3400" dirty="0">
              <a:solidFill>
                <a:srgbClr val="0070C0"/>
              </a:solidFill>
              <a:latin typeface="+mj-lt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Content Placeholder 3" descr="http://www.southsudanmedicaljournal.com/assets/images/Articles/9_3_Aug_16/part_1_Fig_2.jpg"/>
          <p:cNvPicPr>
            <a:picLocks noGrp="1"/>
          </p:cNvPicPr>
          <p:nvPr>
            <p:ph idx="1"/>
          </p:nvPr>
        </p:nvPicPr>
        <p:blipFill>
          <a:blip r:embed="rId2">
            <a:lum bright="-30000" contrast="40000"/>
          </a:blip>
          <a:srcRect t="2601"/>
          <a:stretch>
            <a:fillRect/>
          </a:stretch>
        </p:blipFill>
        <p:spPr>
          <a:xfrm>
            <a:off x="609600" y="1905000"/>
            <a:ext cx="7391400" cy="2853531"/>
          </a:xfrm>
        </p:spPr>
      </p:pic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990600" y="5486400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>
                <a:latin typeface="Arial Narrow" pitchFamily="34" charset="0"/>
              </a:rPr>
              <a:t>Figure : Hounsfield scale ranging from -1000 to + 1000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8600" y="762000"/>
            <a:ext cx="37848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+mj-lt"/>
              </a:rPr>
              <a:t>Hounsfield </a:t>
            </a:r>
            <a:r>
              <a:rPr lang="en-US" sz="3600" b="1" dirty="0" smtClean="0">
                <a:solidFill>
                  <a:srgbClr val="0070C0"/>
                </a:solidFill>
                <a:latin typeface="+mj-lt"/>
              </a:rPr>
              <a:t>scale… 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Hounsfield </a:t>
            </a:r>
            <a:r>
              <a:rPr lang="en-US" sz="4000" b="1" dirty="0" smtClean="0">
                <a:solidFill>
                  <a:srgbClr val="0070C0"/>
                </a:solidFill>
              </a:rPr>
              <a:t>scale…. </a:t>
            </a:r>
            <a:r>
              <a:rPr lang="en-US" sz="4000" b="1" dirty="0" smtClean="0">
                <a:solidFill>
                  <a:srgbClr val="0070C0"/>
                </a:solidFill>
              </a:rPr>
              <a:t/>
            </a:r>
            <a:br>
              <a:rPr lang="en-US" sz="4000" b="1" dirty="0" smtClean="0">
                <a:solidFill>
                  <a:srgbClr val="0070C0"/>
                </a:solidFill>
              </a:rPr>
            </a:br>
            <a:endParaRPr lang="en-US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17360"/>
          <a:stretch>
            <a:fillRect/>
          </a:stretch>
        </p:blipFill>
        <p:spPr bwMode="auto">
          <a:xfrm>
            <a:off x="381000" y="1905000"/>
            <a:ext cx="8144364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Neuroimaging 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n-US" sz="2800" dirty="0" smtClean="0"/>
              <a:t>Neuroimaging or brain imaging is the use of various techniques to either directly or indirectly image the structure, function / pharmacology of the nervous system. </a:t>
            </a:r>
          </a:p>
          <a:p>
            <a:pPr lvl="0" algn="just"/>
            <a:r>
              <a:rPr lang="en-US" sz="2800" dirty="0" smtClean="0"/>
              <a:t>Neuroimaging plays a pivotal role in the diagnosis of central nervous system (CNS) disorders. </a:t>
            </a:r>
          </a:p>
          <a:p>
            <a:pPr algn="just"/>
            <a:r>
              <a:rPr lang="en-US" sz="2800" b="1" dirty="0" smtClean="0"/>
              <a:t>Main modalities </a:t>
            </a:r>
            <a:r>
              <a:rPr lang="en-US" sz="2800" dirty="0" smtClean="0"/>
              <a:t>of neuroimaging techniques are CT scan and MRI.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111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Windowing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Windowing is the process of using the calculated Hounsfield units to make an image.</a:t>
            </a:r>
          </a:p>
          <a:p>
            <a:pPr algn="just"/>
            <a:r>
              <a:rPr lang="en-US" dirty="0" smtClean="0"/>
              <a:t> The various radiodensity amplitudes are mapped to </a:t>
            </a:r>
            <a:r>
              <a:rPr lang="en-US" b="1" dirty="0" smtClean="0">
                <a:solidFill>
                  <a:srgbClr val="FF0000"/>
                </a:solidFill>
              </a:rPr>
              <a:t>256</a:t>
            </a:r>
            <a:r>
              <a:rPr lang="en-US" dirty="0" smtClean="0"/>
              <a:t> shades of gray.</a:t>
            </a:r>
          </a:p>
          <a:p>
            <a:pPr algn="just"/>
            <a:r>
              <a:rPr lang="en-US" dirty="0" smtClean="0"/>
              <a:t>The human eye can only perceive </a:t>
            </a:r>
            <a:r>
              <a:rPr lang="en-US" b="1" dirty="0" smtClean="0">
                <a:solidFill>
                  <a:srgbClr val="FF0000"/>
                </a:solidFill>
              </a:rPr>
              <a:t>~ 16 </a:t>
            </a:r>
            <a:r>
              <a:rPr lang="en-US" dirty="0" smtClean="0"/>
              <a:t>shades of gray.</a:t>
            </a:r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The CT scanner records levels of gray far beyond what the eye can see.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lum bright="-20000" contrast="20000"/>
          </a:blip>
          <a:srcRect l="8261" t="40828" r="14530" b="55385"/>
          <a:stretch>
            <a:fillRect/>
          </a:stretch>
        </p:blipFill>
        <p:spPr bwMode="auto">
          <a:xfrm>
            <a:off x="838200" y="3657600"/>
            <a:ext cx="763693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3657600" cy="74371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Windowing….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2103120"/>
          </a:xfrm>
        </p:spPr>
        <p:txBody>
          <a:bodyPr/>
          <a:lstStyle/>
          <a:p>
            <a:pPr algn="just"/>
            <a:r>
              <a:rPr lang="en-US" dirty="0" smtClean="0"/>
              <a:t>Therefore, to interpret images, we have to limit the number of Hounsfield units shown (windowing)</a:t>
            </a:r>
          </a:p>
          <a:p>
            <a:pPr algn="just"/>
            <a:r>
              <a:rPr lang="en-US" dirty="0" smtClean="0"/>
              <a:t>The computer then converts this set range of HU into shades of gray  for visualization 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1" dirty="0" smtClean="0">
                <a:solidFill>
                  <a:srgbClr val="0070C0"/>
                </a:solidFill>
              </a:rPr>
              <a:t>Window width  &amp; level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229600" cy="4525963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Window width: </a:t>
            </a:r>
          </a:p>
          <a:p>
            <a:pPr marL="971550" lvl="1" indent="-514350">
              <a:buFont typeface="Courier New" pitchFamily="49" charset="0"/>
              <a:buChar char="o"/>
            </a:pPr>
            <a:r>
              <a:rPr lang="en-US" dirty="0" smtClean="0"/>
              <a:t>The range of HU of all tissues of interest</a:t>
            </a:r>
          </a:p>
          <a:p>
            <a:pPr marL="971550" lvl="1" indent="-514350">
              <a:buFont typeface="Courier New" pitchFamily="49" charset="0"/>
              <a:buChar char="o"/>
            </a:pPr>
            <a:r>
              <a:rPr lang="en-US" dirty="0" smtClean="0"/>
              <a:t> Tissues in this range will be displayed in various shades of gray </a:t>
            </a:r>
          </a:p>
          <a:p>
            <a:pPr marL="971550" lvl="1" indent="-514350">
              <a:buFont typeface="Courier New" pitchFamily="49" charset="0"/>
              <a:buChar char="o"/>
            </a:pPr>
            <a:r>
              <a:rPr lang="en-US" dirty="0" smtClean="0"/>
              <a:t>Tissues with HU outside the range are displayed as black or white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Window level: 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The central HU of all the numbers in the window width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2192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Narrow and wide Window </a:t>
            </a:r>
            <a:r>
              <a:rPr lang="en-US" sz="4000" dirty="0" smtClean="0">
                <a:solidFill>
                  <a:srgbClr val="0070C0"/>
                </a:solidFill>
              </a:rPr>
              <a:t/>
            </a:r>
            <a:br>
              <a:rPr lang="en-US" sz="4000" dirty="0" smtClean="0">
                <a:solidFill>
                  <a:srgbClr val="0070C0"/>
                </a:solidFill>
              </a:rPr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en-US" sz="2800" b="1" dirty="0" smtClean="0">
                <a:solidFill>
                  <a:srgbClr val="C00000"/>
                </a:solidFill>
              </a:rPr>
              <a:t>Wide </a:t>
            </a:r>
            <a:r>
              <a:rPr lang="en-US" sz="2800" b="1" dirty="0" smtClean="0">
                <a:solidFill>
                  <a:srgbClr val="C00000"/>
                </a:solidFill>
              </a:rPr>
              <a:t>window: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algn="just"/>
            <a:r>
              <a:rPr lang="en-US" dirty="0" smtClean="0"/>
              <a:t>Defined as 400-2000 HU best used in areas of acute differing attenuation values, a good example is lungs or cortical tissue, where air and vessels will sit side by side. </a:t>
            </a:r>
          </a:p>
          <a:p>
            <a:pPr algn="just">
              <a:buNone/>
            </a:pPr>
            <a:r>
              <a:rPr lang="en-US" b="1" dirty="0" smtClean="0">
                <a:solidFill>
                  <a:srgbClr val="C00000"/>
                </a:solidFill>
              </a:rPr>
              <a:t>Narrow </a:t>
            </a:r>
            <a:r>
              <a:rPr lang="en-US" b="1" dirty="0" smtClean="0">
                <a:solidFill>
                  <a:srgbClr val="C00000"/>
                </a:solidFill>
              </a:rPr>
              <a:t>window:</a:t>
            </a:r>
            <a:endParaRPr lang="en-US" b="1" dirty="0" smtClean="0">
              <a:solidFill>
                <a:srgbClr val="C00000"/>
              </a:solidFill>
            </a:endParaRPr>
          </a:p>
          <a:p>
            <a:pPr algn="just"/>
            <a:r>
              <a:rPr lang="en-US" dirty="0" smtClean="0"/>
              <a:t>Defined as 50-350 HU are excellent when examining areas of similar attenuation, for example, soft tissue.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5635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Windowing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40000" contrast="40000"/>
          </a:blip>
          <a:srcRect l="9596" t="23191" r="14810" b="3472"/>
          <a:stretch>
            <a:fillRect/>
          </a:stretch>
        </p:blipFill>
        <p:spPr bwMode="auto">
          <a:xfrm>
            <a:off x="1447800" y="1752600"/>
            <a:ext cx="6248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400" b="1" dirty="0" smtClean="0">
                <a:solidFill>
                  <a:srgbClr val="0070C0"/>
                </a:solidFill>
              </a:rPr>
              <a:t>Soft tissue window</a:t>
            </a:r>
            <a:r>
              <a:rPr lang="en-US" sz="4400" b="1" dirty="0" smtClean="0"/>
              <a:t/>
            </a:r>
            <a:br>
              <a:rPr lang="en-US" sz="4400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229600" cy="1905000"/>
          </a:xfrm>
        </p:spPr>
        <p:txBody>
          <a:bodyPr/>
          <a:lstStyle/>
          <a:p>
            <a:pPr algn="just"/>
            <a:r>
              <a:rPr lang="en-US" dirty="0" smtClean="0"/>
              <a:t>A soft tissue window is used to view most organs. </a:t>
            </a:r>
          </a:p>
          <a:p>
            <a:pPr algn="just"/>
            <a:r>
              <a:rPr lang="en-US" dirty="0" smtClean="0"/>
              <a:t>A soft tissue window cannot be used for lung parenchyma, as lung density (−500 HU) is outside range and will appear completely black.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38067" t="39584" r="11567" b="36458"/>
          <a:stretch>
            <a:fillRect/>
          </a:stretch>
        </p:blipFill>
        <p:spPr bwMode="auto">
          <a:xfrm>
            <a:off x="838200" y="3962400"/>
            <a:ext cx="7977809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400" b="1" dirty="0" smtClean="0">
                <a:solidFill>
                  <a:srgbClr val="0070C0"/>
                </a:solidFill>
              </a:rPr>
              <a:t>Bone window</a:t>
            </a:r>
            <a:br>
              <a:rPr lang="en-US" sz="4400" b="1" dirty="0" smtClean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8229600" cy="22098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A bone window is used to view bone detail.</a:t>
            </a:r>
            <a:br>
              <a:rPr lang="en-US" dirty="0" smtClean="0"/>
            </a:br>
            <a:r>
              <a:rPr lang="en-US" dirty="0" smtClean="0"/>
              <a:t>There is good differentiation within the range of high densities found in the bony cortex and medulla.</a:t>
            </a:r>
          </a:p>
          <a:p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 l="38067" t="33333" r="10981" b="42709"/>
          <a:stretch>
            <a:fillRect/>
          </a:stretch>
        </p:blipFill>
        <p:spPr bwMode="auto">
          <a:xfrm>
            <a:off x="685800" y="3733800"/>
            <a:ext cx="807057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3976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Window examples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 contrast="10000"/>
          </a:blip>
          <a:srcRect l="4495" t="35356" r="1967" b="2350"/>
          <a:stretch>
            <a:fillRect/>
          </a:stretch>
        </p:blipFill>
        <p:spPr bwMode="auto">
          <a:xfrm>
            <a:off x="609600" y="1524000"/>
            <a:ext cx="7924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 smtClean="0">
                <a:solidFill>
                  <a:srgbClr val="0070C0"/>
                </a:solidFill>
              </a:rPr>
              <a:t>CT scan of Head is expressed in terms of density</a:t>
            </a:r>
            <a:r>
              <a:rPr lang="en-US" sz="3600" dirty="0" smtClean="0">
                <a:solidFill>
                  <a:srgbClr val="0070C0"/>
                </a:solidFill>
              </a:rPr>
              <a:t/>
            </a:r>
            <a:br>
              <a:rPr lang="en-US" sz="3600" dirty="0" smtClean="0">
                <a:solidFill>
                  <a:srgbClr val="0070C0"/>
                </a:solidFill>
              </a:rPr>
            </a:br>
            <a:endParaRPr lang="en-US" sz="3600" dirty="0" smtClean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362200"/>
            <a:ext cx="6781800" cy="1143000"/>
          </a:xfrm>
        </p:spPr>
        <p:txBody>
          <a:bodyPr>
            <a:noAutofit/>
          </a:bodyPr>
          <a:lstStyle/>
          <a:p>
            <a:pPr marL="514350" indent="-514350">
              <a:buFont typeface="Wingdings" pitchFamily="2" charset="2"/>
              <a:buChar char="v"/>
              <a:defRPr/>
            </a:pPr>
            <a:r>
              <a:rPr lang="en-US" sz="2800" b="1" dirty="0" smtClean="0">
                <a:solidFill>
                  <a:srgbClr val="C00000"/>
                </a:solidFill>
              </a:rPr>
              <a:t>X-rays are absorbed to different degrees by different tissues .</a:t>
            </a:r>
          </a:p>
          <a:p>
            <a:pPr marL="514350" indent="-514350">
              <a:buNone/>
              <a:defRPr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CT scan  Density 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Wingdings" pitchFamily="2" charset="2"/>
              <a:buChar char="v"/>
              <a:defRPr/>
            </a:pPr>
            <a:r>
              <a:rPr lang="en-US" b="1" dirty="0" smtClean="0"/>
              <a:t>Brain parenchyma is the reference density</a:t>
            </a:r>
          </a:p>
          <a:p>
            <a:pPr marL="914400" lvl="1" indent="-514350">
              <a:buFont typeface="+mj-lt"/>
              <a:buAutoNum type="alphaUcPeriod"/>
              <a:defRPr/>
            </a:pPr>
            <a:r>
              <a:rPr lang="en-US" b="1" dirty="0" smtClean="0"/>
              <a:t>Isodense:</a:t>
            </a:r>
            <a:r>
              <a:rPr lang="en-US" dirty="0" smtClean="0"/>
              <a:t> For CT head, normal brain parenchyma is isodense.</a:t>
            </a:r>
          </a:p>
          <a:p>
            <a:pPr marL="914400" lvl="1" indent="-514350">
              <a:buFont typeface="+mj-lt"/>
              <a:buAutoNum type="alphaUcPeriod"/>
              <a:defRPr/>
            </a:pPr>
            <a:r>
              <a:rPr lang="en-US" b="1" dirty="0" smtClean="0"/>
              <a:t>Hypodense: </a:t>
            </a:r>
            <a:r>
              <a:rPr lang="en-US" dirty="0" smtClean="0"/>
              <a:t>Darker than normal brain parenchyma.</a:t>
            </a:r>
          </a:p>
          <a:p>
            <a:pPr marL="914400" lvl="1" indent="-514350">
              <a:buFont typeface="+mj-lt"/>
              <a:buAutoNum type="alphaUcPeriod"/>
              <a:defRPr/>
            </a:pPr>
            <a:r>
              <a:rPr lang="en-US" b="1" dirty="0" smtClean="0"/>
              <a:t>Hyperdense: </a:t>
            </a:r>
            <a:r>
              <a:rPr lang="en-US" dirty="0" smtClean="0"/>
              <a:t>Whiter / Higher density than normal brain parenchyma.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Classification of Neuroimaging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n-US" sz="2800" b="1" dirty="0" smtClean="0">
                <a:solidFill>
                  <a:srgbClr val="C00000"/>
                </a:solidFill>
              </a:rPr>
              <a:t>It falls into two broad categories:</a:t>
            </a:r>
            <a:endParaRPr lang="en-US" sz="2800" dirty="0" smtClean="0">
              <a:solidFill>
                <a:srgbClr val="C00000"/>
              </a:solidFill>
            </a:endParaRPr>
          </a:p>
          <a:p>
            <a:pPr marL="514350" lvl="0" indent="-514350" algn="just">
              <a:buFont typeface="+mj-lt"/>
              <a:buAutoNum type="alphaUcPeriod"/>
            </a:pPr>
            <a:r>
              <a:rPr lang="en-US" b="1" dirty="0" smtClean="0">
                <a:solidFill>
                  <a:srgbClr val="00B050"/>
                </a:solidFill>
              </a:rPr>
              <a:t>Structural imaging:</a:t>
            </a:r>
          </a:p>
          <a:p>
            <a:pPr marL="514350" lvl="0" indent="-514350" algn="just">
              <a:buNone/>
            </a:pPr>
            <a:r>
              <a:rPr lang="en-US" dirty="0" smtClean="0"/>
              <a:t>       It deals with the structural lesion of intracranial disease (e.g. stroke, tumor, infection, demyelinating disease etc.) and injury.</a:t>
            </a:r>
          </a:p>
          <a:p>
            <a:pPr marL="514350" lvl="0" indent="-514350" algn="just">
              <a:buNone/>
            </a:pPr>
            <a:r>
              <a:rPr lang="en-US" b="1" dirty="0" smtClean="0">
                <a:solidFill>
                  <a:srgbClr val="00B050"/>
                </a:solidFill>
              </a:rPr>
              <a:t>B. Functional imaging :</a:t>
            </a:r>
          </a:p>
          <a:p>
            <a:pPr marL="514350" lvl="0" indent="-514350" algn="just">
              <a:buNone/>
            </a:pPr>
            <a:r>
              <a:rPr lang="en-US" dirty="0" smtClean="0"/>
              <a:t>       It is used to diagnose metabolic diseases and as well as degenerative diseases of brain ( e.g. Alzheimer's disease) and also for neurological and cognitive psychology research.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305800" cy="17526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>
                <a:solidFill>
                  <a:srgbClr val="0070C0"/>
                </a:solidFill>
              </a:rPr>
              <a:t>Three basic densities or different shades of grey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943600"/>
            <a:ext cx="6781800" cy="457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dirty="0" smtClean="0"/>
              <a:t>Figure: Densities of CT scan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 l="33382" t="30208" r="32650" b="41667"/>
          <a:stretch>
            <a:fillRect/>
          </a:stretch>
        </p:blipFill>
        <p:spPr bwMode="auto">
          <a:xfrm>
            <a:off x="914400" y="2362200"/>
            <a:ext cx="6705600" cy="312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609600" y="5410200"/>
            <a:ext cx="8229600" cy="944563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Figure: In CT scan all features are expressed in density ( Hypo-dense, </a:t>
            </a:r>
            <a:r>
              <a:rPr lang="en-US" sz="2200" dirty="0" err="1" smtClean="0">
                <a:solidFill>
                  <a:schemeClr val="tx1"/>
                </a:solidFill>
              </a:rPr>
              <a:t>Iso</a:t>
            </a:r>
            <a:r>
              <a:rPr lang="en-US" sz="2200" dirty="0" smtClean="0">
                <a:solidFill>
                  <a:schemeClr val="tx1"/>
                </a:solidFill>
              </a:rPr>
              <a:t>-dense, Hyper-dense</a:t>
            </a:r>
          </a:p>
        </p:txBody>
      </p:sp>
      <p:sp>
        <p:nvSpPr>
          <p:cNvPr id="36867" name="Text Placeholder 2"/>
          <p:cNvSpPr>
            <a:spLocks noGrp="1"/>
          </p:cNvSpPr>
          <p:nvPr>
            <p:ph type="body" idx="1"/>
          </p:nvPr>
        </p:nvSpPr>
        <p:spPr>
          <a:xfrm>
            <a:off x="304800" y="457200"/>
            <a:ext cx="4040188" cy="674688"/>
          </a:xfrm>
        </p:spPr>
        <p:txBody>
          <a:bodyPr>
            <a:normAutofit fontScale="25000" lnSpcReduction="20000"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    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sz="9600" dirty="0" smtClean="0">
              <a:solidFill>
                <a:srgbClr val="FF0000"/>
              </a:solidFill>
            </a:endParaRPr>
          </a:p>
          <a:p>
            <a:endParaRPr lang="en-US" sz="9600" dirty="0" smtClean="0">
              <a:solidFill>
                <a:srgbClr val="C00000"/>
              </a:solidFill>
            </a:endParaRPr>
          </a:p>
          <a:p>
            <a:endParaRPr lang="en-US" sz="9600" dirty="0">
              <a:solidFill>
                <a:srgbClr val="FF0000"/>
              </a:solidFill>
            </a:endParaRPr>
          </a:p>
          <a:p>
            <a:endParaRPr lang="en-US" sz="9600" dirty="0" smtClean="0">
              <a:solidFill>
                <a:srgbClr val="FF0000"/>
              </a:solidFill>
            </a:endParaRPr>
          </a:p>
        </p:txBody>
      </p:sp>
      <p:sp>
        <p:nvSpPr>
          <p:cNvPr id="36868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838200"/>
            <a:ext cx="4041775" cy="639763"/>
          </a:xfrm>
        </p:spPr>
        <p:txBody>
          <a:bodyPr>
            <a:normAutofit fontScale="47500" lnSpcReduction="20000"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sz="6400" dirty="0" smtClean="0">
                <a:solidFill>
                  <a:srgbClr val="FF0000"/>
                </a:solidFill>
              </a:rPr>
              <a:t>                 </a:t>
            </a:r>
            <a:r>
              <a:rPr lang="en-US" sz="5800" dirty="0" smtClean="0">
                <a:solidFill>
                  <a:srgbClr val="C00000"/>
                </a:solidFill>
              </a:rPr>
              <a:t>Infarct</a:t>
            </a:r>
            <a:endParaRPr lang="en-US" sz="6400" dirty="0" smtClean="0">
              <a:solidFill>
                <a:srgbClr val="C00000"/>
              </a:solidFill>
            </a:endParaRPr>
          </a:p>
          <a:p>
            <a:endParaRPr lang="en-US" sz="2600" dirty="0" smtClean="0"/>
          </a:p>
        </p:txBody>
      </p:sp>
      <p:pic>
        <p:nvPicPr>
          <p:cNvPr id="36869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1600200"/>
            <a:ext cx="3381375" cy="3943350"/>
          </a:xfrm>
          <a:noFill/>
        </p:spPr>
      </p:pic>
      <p:pic>
        <p:nvPicPr>
          <p:cNvPr id="3687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5029200" y="1524000"/>
            <a:ext cx="3465513" cy="3951288"/>
          </a:xfr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Placeholder 4"/>
          <p:cNvSpPr txBox="1">
            <a:spLocks/>
          </p:cNvSpPr>
          <p:nvPr/>
        </p:nvSpPr>
        <p:spPr>
          <a:xfrm>
            <a:off x="0" y="838200"/>
            <a:ext cx="4041775" cy="639763"/>
          </a:xfrm>
          <a:prstGeom prst="rect">
            <a:avLst/>
          </a:prstGeom>
        </p:spPr>
        <p:txBody>
          <a:bodyPr vert="horz" lIns="45720" tIns="0" rIns="45720" bIns="0" anchor="ctr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</a:t>
            </a:r>
            <a:r>
              <a:rPr lang="en-US" sz="4200" b="1" dirty="0" smtClean="0">
                <a:solidFill>
                  <a:srgbClr val="C00000"/>
                </a:solidFill>
              </a:rPr>
              <a:t>Hemorrhage </a:t>
            </a:r>
            <a:endParaRPr kumimoji="0" lang="en-US" sz="4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6705600" cy="71596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Types of CT Scan of head / brain 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1295400"/>
          <a:ext cx="7924800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3810000"/>
              </a:tblGrid>
              <a:tr h="609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General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CT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scan</a:t>
                      </a:r>
                      <a:endParaRPr lang="en-US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Special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CT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scan</a:t>
                      </a:r>
                      <a:endParaRPr lang="en-US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412467">
                <a:tc>
                  <a:txBody>
                    <a:bodyPr/>
                    <a:lstStyle/>
                    <a:p>
                      <a:pPr marL="609600" indent="-609600" algn="just" eaLnBrk="1" fontAlgn="auto" hangingPunct="1">
                        <a:spcAft>
                          <a:spcPts val="0"/>
                        </a:spcAft>
                        <a:buFontTx/>
                        <a:buAutoNum type="arabicPeriod"/>
                        <a:defRPr/>
                      </a:pPr>
                      <a:r>
                        <a:rPr lang="en-US" sz="2400" b="1" dirty="0" smtClean="0"/>
                        <a:t>Tissue window: </a:t>
                      </a:r>
                      <a:r>
                        <a:rPr lang="en-US" sz="2400" dirty="0" smtClean="0"/>
                        <a:t>Here soft tissue is highlighted.</a:t>
                      </a:r>
                    </a:p>
                    <a:p>
                      <a:pPr marL="609600" indent="-609600" algn="just" eaLnBrk="1" fontAlgn="auto" hangingPunct="1"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en-US" sz="2400" dirty="0" smtClean="0"/>
                    </a:p>
                    <a:p>
                      <a:pPr marL="609600" indent="-609600" algn="just" eaLnBrk="1" fontAlgn="auto" hangingPunct="1">
                        <a:spcAft>
                          <a:spcPts val="0"/>
                        </a:spcAft>
                        <a:buFontTx/>
                        <a:buAutoNum type="arabicPeriod"/>
                        <a:defRPr/>
                      </a:pPr>
                      <a:r>
                        <a:rPr lang="en-US" sz="2400" b="1" dirty="0" smtClean="0"/>
                        <a:t>Bony window: </a:t>
                      </a:r>
                      <a:r>
                        <a:rPr lang="en-US" sz="2400" dirty="0" smtClean="0"/>
                        <a:t>Here bone and calcifications are highlighted.</a:t>
                      </a:r>
                    </a:p>
                    <a:p>
                      <a:pPr marL="609600" indent="-609600" algn="just" eaLnBrk="1" fontAlgn="auto" hangingPunct="1">
                        <a:spcAft>
                          <a:spcPts val="0"/>
                        </a:spcAft>
                        <a:buFontTx/>
                        <a:buAutoNum type="arabicPeriod"/>
                        <a:defRPr/>
                      </a:pPr>
                      <a:endParaRPr lang="en-US" sz="2400" dirty="0" smtClean="0"/>
                    </a:p>
                    <a:p>
                      <a:pPr marL="609600" indent="-609600" algn="just" eaLnBrk="1" fontAlgn="auto" hangingPunct="1">
                        <a:spcAft>
                          <a:spcPts val="0"/>
                        </a:spcAft>
                        <a:buFontTx/>
                        <a:buAutoNum type="arabicPeriod"/>
                        <a:defRPr/>
                      </a:pPr>
                      <a:r>
                        <a:rPr lang="en-US" sz="2400" b="1" dirty="0" smtClean="0"/>
                        <a:t>CT head with contrast: </a:t>
                      </a:r>
                      <a:r>
                        <a:rPr lang="en-US" sz="2400" dirty="0" smtClean="0"/>
                        <a:t>Blood vessels and highly vascularized tissue are visible.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80060" indent="-514350" algn="just" eaLnBrk="1" fontAlgn="auto" hangingPunct="1">
                        <a:spcAft>
                          <a:spcPts val="0"/>
                        </a:spcAft>
                        <a:buClr>
                          <a:schemeClr val="accent2">
                            <a:shade val="75000"/>
                          </a:schemeClr>
                        </a:buClr>
                        <a:buFont typeface="+mj-lt"/>
                        <a:buAutoNum type="arabicPeriod"/>
                        <a:defRPr/>
                      </a:pPr>
                      <a:r>
                        <a:rPr lang="en-US" sz="2400" b="1" dirty="0" smtClean="0"/>
                        <a:t>Reconstructed coronal CT </a:t>
                      </a:r>
                      <a:r>
                        <a:rPr lang="en-US" sz="2400" dirty="0" smtClean="0"/>
                        <a:t>scan of head.</a:t>
                      </a:r>
                    </a:p>
                    <a:p>
                      <a:pPr marL="480060" indent="-514350" algn="just" eaLnBrk="1" fontAlgn="auto" hangingPunct="1">
                        <a:spcAft>
                          <a:spcPts val="0"/>
                        </a:spcAft>
                        <a:buClr>
                          <a:schemeClr val="accent2">
                            <a:shade val="75000"/>
                          </a:schemeClr>
                        </a:buClr>
                        <a:buFont typeface="+mj-lt"/>
                        <a:buAutoNum type="arabicPeriod"/>
                        <a:defRPr/>
                      </a:pPr>
                      <a:endParaRPr lang="en-US" sz="2400" dirty="0" smtClean="0"/>
                    </a:p>
                    <a:p>
                      <a:pPr marL="480060" indent="-514350" algn="just" eaLnBrk="1" fontAlgn="auto" hangingPunct="1">
                        <a:spcAft>
                          <a:spcPts val="0"/>
                        </a:spcAft>
                        <a:buClr>
                          <a:schemeClr val="accent2">
                            <a:shade val="75000"/>
                          </a:schemeClr>
                        </a:buClr>
                        <a:buFont typeface="+mj-lt"/>
                        <a:buAutoNum type="arabicPeriod"/>
                        <a:defRPr/>
                      </a:pPr>
                      <a:r>
                        <a:rPr lang="en-US" sz="2400" b="1" dirty="0" smtClean="0"/>
                        <a:t>3D reconstructed CT </a:t>
                      </a:r>
                      <a:r>
                        <a:rPr lang="en-US" sz="2400" dirty="0" smtClean="0"/>
                        <a:t>scan of head. </a:t>
                      </a:r>
                    </a:p>
                    <a:p>
                      <a:pPr marL="480060" indent="-514350" algn="just" eaLnBrk="1" fontAlgn="auto" hangingPunct="1">
                        <a:spcAft>
                          <a:spcPts val="0"/>
                        </a:spcAft>
                        <a:buClr>
                          <a:schemeClr val="accent2">
                            <a:shade val="75000"/>
                          </a:schemeClr>
                        </a:buClr>
                        <a:buFont typeface="+mj-lt"/>
                        <a:buAutoNum type="arabicPeriod"/>
                        <a:defRPr/>
                      </a:pPr>
                      <a:endParaRPr lang="en-US" sz="2400" dirty="0" smtClean="0"/>
                    </a:p>
                    <a:p>
                      <a:pPr marL="480060" indent="-514350" algn="just" eaLnBrk="1" fontAlgn="auto" hangingPunct="1">
                        <a:spcAft>
                          <a:spcPts val="0"/>
                        </a:spcAft>
                        <a:buClr>
                          <a:schemeClr val="accent2">
                            <a:shade val="75000"/>
                          </a:schemeClr>
                        </a:buClr>
                        <a:buFont typeface="+mj-lt"/>
                        <a:buAutoNum type="arabicPeriod"/>
                        <a:defRPr/>
                      </a:pPr>
                      <a:endParaRPr lang="en-US" sz="2400" dirty="0" smtClean="0"/>
                    </a:p>
                    <a:p>
                      <a:pPr marL="480060" indent="-514350" algn="just" eaLnBrk="1" fontAlgn="auto" hangingPunct="1">
                        <a:spcAft>
                          <a:spcPts val="0"/>
                        </a:spcAft>
                        <a:buClr>
                          <a:schemeClr val="accent2">
                            <a:shade val="75000"/>
                          </a:schemeClr>
                        </a:buClr>
                        <a:buFont typeface="+mj-lt"/>
                        <a:buAutoNum type="arabicPeriod"/>
                        <a:defRPr/>
                      </a:pPr>
                      <a:r>
                        <a:rPr lang="en-US" sz="2400" b="1" dirty="0" smtClean="0"/>
                        <a:t>Plain/Reconstructed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en-US" sz="2400" b="1" dirty="0" smtClean="0"/>
                        <a:t>CT angiogram</a:t>
                      </a:r>
                      <a:r>
                        <a:rPr lang="en-US" sz="2400" dirty="0" smtClean="0"/>
                        <a:t> of head.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2514599" cy="277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1752600"/>
            <a:ext cx="2209800" cy="274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3276600"/>
            <a:ext cx="2441575" cy="267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200" y="3200400"/>
            <a:ext cx="251460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Soft tissue window/plain CT</a:t>
            </a:r>
          </a:p>
        </p:txBody>
      </p:sp>
      <p:sp>
        <p:nvSpPr>
          <p:cNvPr id="8" name="Rectangle 7"/>
          <p:cNvSpPr/>
          <p:nvPr/>
        </p:nvSpPr>
        <p:spPr>
          <a:xfrm>
            <a:off x="2971800" y="4495800"/>
            <a:ext cx="2209800" cy="5334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Bony window</a:t>
            </a:r>
          </a:p>
        </p:txBody>
      </p:sp>
      <p:sp>
        <p:nvSpPr>
          <p:cNvPr id="9" name="Rectangle 8"/>
          <p:cNvSpPr/>
          <p:nvPr/>
        </p:nvSpPr>
        <p:spPr>
          <a:xfrm>
            <a:off x="5181600" y="5791200"/>
            <a:ext cx="24384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/>
              <a:t> </a:t>
            </a:r>
            <a:r>
              <a:rPr lang="en-US" b="1" dirty="0"/>
              <a:t>Contrast CT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76600" y="609600"/>
            <a:ext cx="48869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General CT scan of head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752600"/>
            <a:ext cx="3810000" cy="23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200400"/>
            <a:ext cx="44196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33400" y="4114800"/>
            <a:ext cx="3810000" cy="381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Reconstructed coronal CT </a:t>
            </a:r>
            <a:r>
              <a:rPr lang="en-US" b="1" dirty="0" smtClean="0"/>
              <a:t>head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4343400" y="6096000"/>
            <a:ext cx="4419600" cy="381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3D Reconstructed CT </a:t>
            </a:r>
            <a:r>
              <a:rPr lang="en-US" b="1" dirty="0" smtClean="0"/>
              <a:t> </a:t>
            </a:r>
            <a:r>
              <a:rPr lang="en-US" b="1" dirty="0"/>
              <a:t>head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5800" y="609600"/>
            <a:ext cx="47319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Special CT scan of head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04800" y="1524000"/>
            <a:ext cx="3505200" cy="45720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CT angiogram of head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grayscl/>
          </a:blip>
          <a:srcRect b="2596"/>
          <a:stretch>
            <a:fillRect/>
          </a:stretch>
        </p:blipFill>
        <p:spPr bwMode="auto">
          <a:xfrm>
            <a:off x="381000" y="2133600"/>
            <a:ext cx="313362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2" descr="3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4267200" y="2057400"/>
            <a:ext cx="4300809" cy="336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8600" y="5562600"/>
            <a:ext cx="3429000" cy="6858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</a:rPr>
              <a:t>Plain CT angiogram of brain</a:t>
            </a:r>
          </a:p>
        </p:txBody>
      </p:sp>
      <p:sp>
        <p:nvSpPr>
          <p:cNvPr id="8" name="Rectangle 7"/>
          <p:cNvSpPr/>
          <p:nvPr/>
        </p:nvSpPr>
        <p:spPr>
          <a:xfrm>
            <a:off x="4114800" y="5562600"/>
            <a:ext cx="4495800" cy="6858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</a:rPr>
              <a:t>Reconstructed CT angiogram of brain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457200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Special CT scan of head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Contrast </a:t>
            </a:r>
            <a:r>
              <a:rPr lang="en-US" sz="4000" b="1" dirty="0" smtClean="0">
                <a:solidFill>
                  <a:srgbClr val="0070C0"/>
                </a:solidFill>
              </a:rPr>
              <a:t>Imaging….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Depending on the structure being imaged, CT scans can be used with and/or without </a:t>
            </a:r>
            <a:r>
              <a:rPr lang="en-US" b="1" dirty="0" smtClean="0"/>
              <a:t>contrast</a:t>
            </a:r>
            <a:r>
              <a:rPr lang="en-US" dirty="0" smtClean="0"/>
              <a:t>. </a:t>
            </a:r>
          </a:p>
          <a:p>
            <a:pPr algn="just"/>
            <a:r>
              <a:rPr lang="en-US" dirty="0" smtClean="0"/>
              <a:t>Iodine-based IV contrast medium is used for most CTs.</a:t>
            </a:r>
          </a:p>
          <a:p>
            <a:pPr algn="just"/>
            <a:r>
              <a:rPr lang="en-US" dirty="0" smtClean="0"/>
              <a:t>It can be used for a variety of diagnostic purposes, for example: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dirty="0" smtClean="0"/>
              <a:t>Used to visualize the cardiovascular system (e.g. investigating for suspected aneurysms, dissections, or atherosclerotic diseases).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dirty="0" smtClean="0"/>
              <a:t>Used to identify whether a tumour is malignant.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48736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Contrast </a:t>
            </a:r>
            <a:r>
              <a:rPr lang="en-US" sz="4000" b="1" dirty="0" smtClean="0">
                <a:solidFill>
                  <a:srgbClr val="0070C0"/>
                </a:solidFill>
              </a:rPr>
              <a:t>Imaging….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8288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After approximately  </a:t>
            </a:r>
            <a:r>
              <a:rPr lang="en-US" b="1" dirty="0" smtClean="0">
                <a:solidFill>
                  <a:srgbClr val="FF0000"/>
                </a:solidFill>
              </a:rPr>
              <a:t>7 minutes </a:t>
            </a:r>
            <a:r>
              <a:rPr lang="en-US" dirty="0" smtClean="0"/>
              <a:t>after an intravenous injection with iodinated CT contrast, the contrast begins to expel from the body via the urinary system. 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3432070"/>
            <a:ext cx="2438400" cy="3044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199" y="3429000"/>
            <a:ext cx="2514601" cy="308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772400" cy="56356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Risks of contrast administration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1"/>
            <a:ext cx="7620000" cy="3809999"/>
          </a:xfrm>
        </p:spPr>
        <p:txBody>
          <a:bodyPr>
            <a:normAutofit fontScale="925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b="1" dirty="0" smtClean="0"/>
              <a:t>Contrast-induced nephropathy </a:t>
            </a:r>
            <a:r>
              <a:rPr lang="en-US" dirty="0" smtClean="0"/>
              <a:t>- Creatinine increasing 25% within 3 days, with no other apparent reason. Usually self-limiting but can cause complications of kidney disease. Incidence of ~2% in patients without risk factors (e.g. diabetes)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b="1" dirty="0" smtClean="0"/>
              <a:t>Anaphylaxis</a:t>
            </a:r>
            <a:r>
              <a:rPr lang="en-US" dirty="0" smtClean="0"/>
              <a:t> (immediate, within 1 hour)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b="1" dirty="0" smtClean="0"/>
              <a:t>Allergy</a:t>
            </a:r>
            <a:r>
              <a:rPr lang="en-US" dirty="0" smtClean="0"/>
              <a:t> (delayed, up to 7 days)</a:t>
            </a:r>
          </a:p>
          <a:p>
            <a:pPr marL="514350" indent="-514350" algn="just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Planes of CT scan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Plane refers to how the picture slices are orientated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err="1" smtClean="0"/>
              <a:t>Transaxial</a:t>
            </a:r>
            <a:r>
              <a:rPr lang="en-US" dirty="0" smtClean="0"/>
              <a:t>/ axial plane</a:t>
            </a:r>
          </a:p>
          <a:p>
            <a:pPr marL="1314450" lvl="2" indent="-514350"/>
            <a:r>
              <a:rPr lang="en-US" dirty="0" smtClean="0"/>
              <a:t> used most often for head CT’s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Coronal plane </a:t>
            </a:r>
          </a:p>
          <a:p>
            <a:pPr marL="1314450" lvl="2" indent="-514350"/>
            <a:r>
              <a:rPr lang="en-US" dirty="0" smtClean="0"/>
              <a:t>good for evaluation of pituitary/</a:t>
            </a:r>
            <a:r>
              <a:rPr lang="en-US" dirty="0" err="1" smtClean="0"/>
              <a:t>sella</a:t>
            </a:r>
            <a:r>
              <a:rPr lang="en-US" dirty="0" smtClean="0"/>
              <a:t> and sinuses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Sagittal plane </a:t>
            </a:r>
          </a:p>
          <a:p>
            <a:pPr marL="1314450" lvl="2" indent="-514350"/>
            <a:r>
              <a:rPr lang="en-US" dirty="0" smtClean="0"/>
              <a:t>rarely used (more common in MRI)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sz="4400" b="1" dirty="0" smtClean="0">
                <a:solidFill>
                  <a:srgbClr val="0070C0"/>
                </a:solidFill>
              </a:rPr>
              <a:t>Indications of Neuroimaging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620000" cy="4525963"/>
          </a:xfrm>
        </p:spPr>
        <p:txBody>
          <a:bodyPr>
            <a:normAutofit fontScale="92500"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en-US" dirty="0" smtClean="0"/>
              <a:t>To investigate a patient who has or may have a neurological disorders such as stroke, headache,   syncope, seizure disorder etc.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n-US" dirty="0" smtClean="0"/>
              <a:t>For stereotactic surgery or radiosurgery for treatment of intracranial tumors, arteriovenous malformations and other surgically treatable conditions.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n-US" dirty="0" smtClean="0"/>
              <a:t>To diagnose metabolic diseases and degenerative diseases   (such as Alzheimer's disease, Parkinson’s diseases etc.) and also 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n-US" dirty="0" smtClean="0"/>
              <a:t>For neurological and cognitive psychology research.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25182"/>
          <a:stretch>
            <a:fillRect/>
          </a:stretch>
        </p:blipFill>
        <p:spPr bwMode="auto">
          <a:xfrm>
            <a:off x="914400" y="2438400"/>
            <a:ext cx="6934199" cy="297100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838200" y="533400"/>
            <a:ext cx="67615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Planes of CT Scan of </a:t>
            </a:r>
            <a:r>
              <a:rPr lang="en-US" sz="4000" b="1" dirty="0" smtClean="0">
                <a:solidFill>
                  <a:srgbClr val="0070C0"/>
                </a:solidFill>
              </a:rPr>
              <a:t>Brain….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600" y="1524000"/>
            <a:ext cx="7010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600" dirty="0" smtClean="0"/>
              <a:t>Axial plane is the most important in a head CT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67600" cy="9445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Lesions seen in CT Scan Head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81000" y="1600200"/>
          <a:ext cx="8229600" cy="4876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14800"/>
                <a:gridCol w="4114800"/>
              </a:tblGrid>
              <a:tr h="152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Hypodense (black) lesions</a:t>
                      </a:r>
                      <a:endParaRPr lang="en-US" sz="240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Hyperdense (white) Lesions</a:t>
                      </a:r>
                      <a:endParaRPr kumimoji="0" lang="en-US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2600" dirty="0" smtClean="0"/>
                        <a:t>Air, e.g., In nasal cavity, </a:t>
                      </a:r>
                      <a:r>
                        <a:rPr lang="en-US" sz="2600" dirty="0" err="1" smtClean="0"/>
                        <a:t>paranasal</a:t>
                      </a:r>
                      <a:r>
                        <a:rPr lang="en-US" sz="2600" dirty="0" smtClean="0"/>
                        <a:t> sinuses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Bones</a:t>
                      </a:r>
                    </a:p>
                    <a:p>
                      <a:endParaRPr lang="en-US" sz="2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600" dirty="0" smtClean="0"/>
                        <a:t>2. Fluid, except blood, e.g., CSF, water.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2. Acute haemorrhage: Blood pigments    ( </a:t>
                      </a:r>
                      <a:r>
                        <a:rPr kumimoji="0" lang="en-US" sz="26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bilirubin</a:t>
                      </a:r>
                      <a:r>
                        <a:rPr kumimoji="0" lang="en-US" sz="2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 </a:t>
                      </a:r>
                      <a:r>
                        <a:rPr kumimoji="0" lang="en-US" sz="26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biliverdin</a:t>
                      </a:r>
                      <a:r>
                        <a:rPr kumimoji="0" lang="en-US" sz="2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) are radio-opaque.</a:t>
                      </a:r>
                      <a:endParaRPr kumimoji="0" lang="en-US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600" dirty="0" smtClean="0"/>
                        <a:t>3. Infarct.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3. Calcification</a:t>
                      </a:r>
                    </a:p>
                  </a:txBody>
                  <a:tcPr/>
                </a:tc>
              </a:tr>
              <a:tr h="15240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600" dirty="0" smtClean="0"/>
                        <a:t>4. ISOL.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4. Contrast material.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600" dirty="0" smtClean="0"/>
                        <a:t>5. Old haemorrhage (&gt;2-3 weeks).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8229600" cy="8382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4000" b="1" dirty="0" smtClean="0">
                <a:solidFill>
                  <a:srgbClr val="C00000"/>
                </a:solidFill>
              </a:rPr>
              <a:t>C. Normal anatomy on Head CT Scans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14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1</a:t>
            </a:r>
            <a:r>
              <a:rPr lang="en-US" b="1" baseline="30000" dirty="0" smtClean="0">
                <a:solidFill>
                  <a:srgbClr val="0070C0"/>
                </a:solidFill>
              </a:rPr>
              <a:t>st</a:t>
            </a:r>
            <a:r>
              <a:rPr lang="en-US" b="1" dirty="0" smtClean="0">
                <a:solidFill>
                  <a:srgbClr val="0070C0"/>
                </a:solidFill>
              </a:rPr>
              <a:t> section</a:t>
            </a:r>
          </a:p>
        </p:txBody>
      </p:sp>
      <p:pic>
        <p:nvPicPr>
          <p:cNvPr id="24579" name="Content Placeholder 6" descr="DSC0635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1200" y="1219200"/>
            <a:ext cx="4416425" cy="5184775"/>
          </a:xfrm>
        </p:spPr>
      </p:pic>
      <p:cxnSp>
        <p:nvCxnSpPr>
          <p:cNvPr id="6" name="Straight Arrow Connector 5"/>
          <p:cNvCxnSpPr/>
          <p:nvPr/>
        </p:nvCxnSpPr>
        <p:spPr>
          <a:xfrm rot="10800000">
            <a:off x="4953000" y="2667000"/>
            <a:ext cx="1905000" cy="1588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4343400" y="1905000"/>
            <a:ext cx="2514600" cy="1588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5410200" y="3352800"/>
            <a:ext cx="1447800" cy="158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4343400" y="4876800"/>
            <a:ext cx="2514600" cy="158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9" idx="1"/>
          </p:cNvCxnSpPr>
          <p:nvPr/>
        </p:nvCxnSpPr>
        <p:spPr>
          <a:xfrm rot="10800000">
            <a:off x="4495800" y="5791200"/>
            <a:ext cx="2362200" cy="5334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858000" y="1676400"/>
            <a:ext cx="1828800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Nasal septum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58000" y="2438400"/>
            <a:ext cx="1828800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Maxillary sinus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58000" y="3200400"/>
            <a:ext cx="1828800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Oral cavity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0" y="4495800"/>
            <a:ext cx="2057400" cy="60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Cervico-medullary</a:t>
            </a:r>
            <a:r>
              <a:rPr lang="en-US" dirty="0"/>
              <a:t> junction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58000" y="6096000"/>
            <a:ext cx="1828800" cy="457200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Base of the skull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10800000">
            <a:off x="4648200" y="5334000"/>
            <a:ext cx="2209800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858000" y="5410200"/>
            <a:ext cx="1905000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Foramen </a:t>
            </a:r>
            <a:r>
              <a:rPr lang="en-US" dirty="0" smtClean="0"/>
              <a:t>magnum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6172200" y="304800"/>
            <a:ext cx="2209800" cy="990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</a:rPr>
              <a:t>At Base of the skull level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2743200" cy="7921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2</a:t>
            </a:r>
            <a:r>
              <a:rPr lang="en-US" b="1" baseline="30000" dirty="0" smtClean="0">
                <a:solidFill>
                  <a:srgbClr val="0070C0"/>
                </a:solidFill>
              </a:rPr>
              <a:t>nd</a:t>
            </a:r>
            <a:r>
              <a:rPr lang="en-US" b="1" dirty="0" smtClean="0">
                <a:solidFill>
                  <a:srgbClr val="0070C0"/>
                </a:solidFill>
              </a:rPr>
              <a:t> section</a:t>
            </a:r>
          </a:p>
        </p:txBody>
      </p:sp>
      <p:pic>
        <p:nvPicPr>
          <p:cNvPr id="25603" name="Content Placeholder 3" descr="DSC0635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71600" y="908050"/>
            <a:ext cx="4773613" cy="5753100"/>
          </a:xfrm>
        </p:spPr>
      </p:pic>
      <p:cxnSp>
        <p:nvCxnSpPr>
          <p:cNvPr id="6" name="Straight Arrow Connector 5"/>
          <p:cNvCxnSpPr/>
          <p:nvPr/>
        </p:nvCxnSpPr>
        <p:spPr>
          <a:xfrm rot="10800000">
            <a:off x="5410200" y="4800600"/>
            <a:ext cx="1219200" cy="1588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4343400" y="5486400"/>
            <a:ext cx="2286000" cy="1588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629400" y="4572000"/>
            <a:ext cx="2133600" cy="5334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Mastoid air cells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29400" y="5257800"/>
            <a:ext cx="2133600" cy="5334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Cerebellum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4724400" y="1828800"/>
            <a:ext cx="1828800" cy="158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553200" y="1676400"/>
            <a:ext cx="1752600" cy="3810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Eye ball</a:t>
            </a:r>
          </a:p>
        </p:txBody>
      </p:sp>
      <p:sp>
        <p:nvSpPr>
          <p:cNvPr id="11" name="Oval 10"/>
          <p:cNvSpPr/>
          <p:nvPr/>
        </p:nvSpPr>
        <p:spPr>
          <a:xfrm>
            <a:off x="6248400" y="457200"/>
            <a:ext cx="2057400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</a:rPr>
              <a:t>At Base of the skull level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2514600" cy="7921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3</a:t>
            </a:r>
            <a:r>
              <a:rPr lang="en-US" b="1" baseline="30000" dirty="0" smtClean="0">
                <a:solidFill>
                  <a:srgbClr val="0070C0"/>
                </a:solidFill>
              </a:rPr>
              <a:t>rd</a:t>
            </a:r>
            <a:r>
              <a:rPr lang="en-US" b="1" dirty="0" smtClean="0">
                <a:solidFill>
                  <a:srgbClr val="0070C0"/>
                </a:solidFill>
              </a:rPr>
              <a:t> section </a:t>
            </a:r>
          </a:p>
        </p:txBody>
      </p:sp>
      <p:pic>
        <p:nvPicPr>
          <p:cNvPr id="26627" name="Content Placeholder 7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65225" y="1066800"/>
            <a:ext cx="4799013" cy="5638800"/>
          </a:xfrm>
        </p:spPr>
      </p:pic>
      <p:cxnSp>
        <p:nvCxnSpPr>
          <p:cNvPr id="10" name="Straight Arrow Connector 9"/>
          <p:cNvCxnSpPr/>
          <p:nvPr/>
        </p:nvCxnSpPr>
        <p:spPr>
          <a:xfrm rot="10800000">
            <a:off x="3886200" y="1524000"/>
            <a:ext cx="2438400" cy="1588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3352800" y="3048000"/>
            <a:ext cx="2971800" cy="1588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4648200" y="3657600"/>
            <a:ext cx="1676400" cy="1588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3581400" y="4724400"/>
            <a:ext cx="2743200" cy="1588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4191000" y="5410200"/>
            <a:ext cx="2133600" cy="1588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324600" y="1295400"/>
            <a:ext cx="23622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Frontal air sinus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24600" y="2819400"/>
            <a:ext cx="2362200" cy="457200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Sphenoidal air sinus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24600" y="3505200"/>
            <a:ext cx="2362200" cy="533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Temporal lobe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24600" y="4495800"/>
            <a:ext cx="23622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Medulla oblongata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324600" y="5181600"/>
            <a:ext cx="2362200" cy="533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Cerebellum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10800000">
            <a:off x="3962400" y="6172200"/>
            <a:ext cx="236220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324600" y="5943600"/>
            <a:ext cx="2362200" cy="381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Scalp</a:t>
            </a:r>
          </a:p>
        </p:txBody>
      </p:sp>
      <p:sp>
        <p:nvSpPr>
          <p:cNvPr id="17" name="Oval 16"/>
          <p:cNvSpPr/>
          <p:nvPr/>
        </p:nvSpPr>
        <p:spPr>
          <a:xfrm>
            <a:off x="6248400" y="457200"/>
            <a:ext cx="1905000" cy="76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At the level of Medulla</a:t>
            </a: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2514600" cy="6397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4</a:t>
            </a:r>
            <a:r>
              <a:rPr lang="en-US" b="1" baseline="30000" dirty="0" smtClean="0">
                <a:solidFill>
                  <a:srgbClr val="0070C0"/>
                </a:solidFill>
              </a:rPr>
              <a:t>th</a:t>
            </a:r>
            <a:r>
              <a:rPr lang="en-US" b="1" dirty="0" smtClean="0">
                <a:solidFill>
                  <a:srgbClr val="0070C0"/>
                </a:solidFill>
              </a:rPr>
              <a:t> section</a:t>
            </a:r>
          </a:p>
        </p:txBody>
      </p:sp>
      <p:pic>
        <p:nvPicPr>
          <p:cNvPr id="27651" name="Content Placeholder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92125" y="838200"/>
            <a:ext cx="4994275" cy="5791200"/>
          </a:xfrm>
        </p:spPr>
      </p:pic>
      <p:cxnSp>
        <p:nvCxnSpPr>
          <p:cNvPr id="6" name="Straight Arrow Connector 5"/>
          <p:cNvCxnSpPr/>
          <p:nvPr/>
        </p:nvCxnSpPr>
        <p:spPr>
          <a:xfrm rot="10800000">
            <a:off x="2743200" y="2895600"/>
            <a:ext cx="3505200" cy="1588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4267200" y="3503613"/>
            <a:ext cx="1981200" cy="1587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3048000" y="4189413"/>
            <a:ext cx="3200400" cy="1587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3200400" y="4953000"/>
            <a:ext cx="3048000" cy="1588"/>
          </a:xfrm>
          <a:prstGeom prst="straightConnector1">
            <a:avLst/>
          </a:prstGeom>
          <a:ln w="31750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3962400" y="5638800"/>
            <a:ext cx="2286000" cy="1588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3810000" y="1752600"/>
            <a:ext cx="25146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324600" y="1524000"/>
            <a:ext cx="19812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Orbital cavity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48400" y="2667000"/>
            <a:ext cx="21336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Sphenoidal air sinus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48400" y="3276600"/>
            <a:ext cx="20574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Temporal lobe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248400" y="3962400"/>
            <a:ext cx="20574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Lower Pons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48400" y="4724400"/>
            <a:ext cx="20574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4</a:t>
            </a:r>
            <a:r>
              <a:rPr lang="en-US" b="1" baseline="30000" dirty="0">
                <a:solidFill>
                  <a:schemeClr val="bg1"/>
                </a:solidFill>
              </a:rPr>
              <a:t>th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ventricle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48400" y="5410200"/>
            <a:ext cx="20574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</a:t>
            </a:r>
            <a:r>
              <a:rPr lang="en-US" b="1" dirty="0">
                <a:solidFill>
                  <a:schemeClr val="bg1"/>
                </a:solidFill>
              </a:rPr>
              <a:t>Cerebellum</a:t>
            </a:r>
          </a:p>
        </p:txBody>
      </p:sp>
      <p:sp>
        <p:nvSpPr>
          <p:cNvPr id="26" name="Oval 25"/>
          <p:cNvSpPr/>
          <p:nvPr/>
        </p:nvSpPr>
        <p:spPr>
          <a:xfrm>
            <a:off x="6019800" y="304800"/>
            <a:ext cx="2133600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At the level of lower pons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371600" y="3200400"/>
            <a:ext cx="9906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0" y="3048000"/>
            <a:ext cx="1295400" cy="381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</a:rPr>
              <a:t>Ant. </a:t>
            </a:r>
            <a:r>
              <a:rPr lang="en-US" sz="1600" b="1" dirty="0" err="1">
                <a:solidFill>
                  <a:schemeClr val="bg1"/>
                </a:solidFill>
              </a:rPr>
              <a:t>clinoid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143000" y="3505200"/>
            <a:ext cx="1447800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0" y="3733800"/>
            <a:ext cx="1143000" cy="381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Dor. </a:t>
            </a:r>
            <a:r>
              <a:rPr lang="en-US" b="1" dirty="0" err="1" smtClean="0">
                <a:solidFill>
                  <a:schemeClr val="bg1"/>
                </a:solidFill>
              </a:rPr>
              <a:t>sella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2743200" cy="7921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5</a:t>
            </a:r>
            <a:r>
              <a:rPr lang="en-US" sz="4000" b="1" baseline="30000" dirty="0" smtClean="0">
                <a:solidFill>
                  <a:srgbClr val="0070C0"/>
                </a:solidFill>
              </a:rPr>
              <a:t>th</a:t>
            </a:r>
            <a:r>
              <a:rPr lang="en-US" sz="4000" b="1" dirty="0" smtClean="0">
                <a:solidFill>
                  <a:srgbClr val="0070C0"/>
                </a:solidFill>
              </a:rPr>
              <a:t> section</a:t>
            </a:r>
          </a:p>
        </p:txBody>
      </p:sp>
      <p:pic>
        <p:nvPicPr>
          <p:cNvPr id="28675" name="Content Placeholder 3" descr="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8000" y="1066800"/>
            <a:ext cx="5260975" cy="5638800"/>
          </a:xfrm>
        </p:spPr>
      </p:pic>
      <p:cxnSp>
        <p:nvCxnSpPr>
          <p:cNvPr id="6" name="Straight Arrow Connector 5"/>
          <p:cNvCxnSpPr/>
          <p:nvPr/>
        </p:nvCxnSpPr>
        <p:spPr>
          <a:xfrm rot="10800000">
            <a:off x="3200400" y="4495800"/>
            <a:ext cx="3124200" cy="158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3962400" y="3884613"/>
            <a:ext cx="2362200" cy="77787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3352800" y="5029200"/>
            <a:ext cx="2971800" cy="1588"/>
          </a:xfrm>
          <a:prstGeom prst="straightConnector1">
            <a:avLst/>
          </a:prstGeom>
          <a:ln w="22225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3276600" y="5562600"/>
            <a:ext cx="3048000" cy="158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 flipV="1">
            <a:off x="2133600" y="3962400"/>
            <a:ext cx="4191000" cy="1524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324600" y="3581400"/>
            <a:ext cx="2590800" cy="533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Temporal horn of lat. </a:t>
            </a:r>
            <a:r>
              <a:rPr lang="en-US" dirty="0" smtClean="0"/>
              <a:t>ventricle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324600" y="4267200"/>
            <a:ext cx="2590800" cy="533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Mid Pons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24600" y="4953000"/>
            <a:ext cx="2590800" cy="381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smtClean="0"/>
              <a:t>ventricle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324600" y="5486400"/>
            <a:ext cx="25908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/>
              <a:t>Vermis of cerebellum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rot="10800000" flipV="1">
            <a:off x="3200400" y="3048000"/>
            <a:ext cx="3124200" cy="838200"/>
          </a:xfrm>
          <a:prstGeom prst="straightConnector1">
            <a:avLst/>
          </a:prstGeom>
          <a:ln w="25400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24600" y="2819400"/>
            <a:ext cx="2590800" cy="533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Chiasmatic / basal cistern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2438400" y="1905000"/>
            <a:ext cx="3886200" cy="1600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 flipV="1">
            <a:off x="3962400" y="1905000"/>
            <a:ext cx="2362200" cy="1524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324600" y="1676400"/>
            <a:ext cx="25908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Interhemispheric fissures</a:t>
            </a:r>
          </a:p>
        </p:txBody>
      </p:sp>
      <p:cxnSp>
        <p:nvCxnSpPr>
          <p:cNvPr id="32" name="Straight Arrow Connector 31"/>
          <p:cNvCxnSpPr>
            <a:stCxn id="30" idx="1"/>
          </p:cNvCxnSpPr>
          <p:nvPr/>
        </p:nvCxnSpPr>
        <p:spPr>
          <a:xfrm rot="10800000" flipV="1">
            <a:off x="3200400" y="1905000"/>
            <a:ext cx="3124200" cy="533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324600" y="304800"/>
            <a:ext cx="2057400" cy="990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At the level of mid Pons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90800" cy="7159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6FF33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6</a:t>
            </a:r>
            <a:r>
              <a:rPr lang="en-US" b="1" baseline="30000" dirty="0" smtClean="0">
                <a:solidFill>
                  <a:srgbClr val="0070C0"/>
                </a:solidFill>
              </a:rPr>
              <a:t>th</a:t>
            </a:r>
            <a:r>
              <a:rPr lang="en-US" b="1" dirty="0" smtClean="0">
                <a:solidFill>
                  <a:srgbClr val="0070C0"/>
                </a:solidFill>
              </a:rPr>
              <a:t> section</a:t>
            </a:r>
          </a:p>
        </p:txBody>
      </p:sp>
      <p:pic>
        <p:nvPicPr>
          <p:cNvPr id="29699" name="Content Placeholder 3" descr="3.jpg"/>
          <p:cNvPicPr>
            <a:picLocks noGrp="1" noChangeAspect="1"/>
          </p:cNvPicPr>
          <p:nvPr>
            <p:ph idx="1"/>
          </p:nvPr>
        </p:nvPicPr>
        <p:blipFill>
          <a:blip r:embed="rId2"/>
          <a:srcRect l="3390" b="1418"/>
          <a:stretch>
            <a:fillRect/>
          </a:stretch>
        </p:blipFill>
        <p:spPr>
          <a:xfrm>
            <a:off x="914400" y="950913"/>
            <a:ext cx="4343400" cy="5297487"/>
          </a:xfrm>
        </p:spPr>
      </p:pic>
      <p:cxnSp>
        <p:nvCxnSpPr>
          <p:cNvPr id="6" name="Straight Arrow Connector 5"/>
          <p:cNvCxnSpPr/>
          <p:nvPr/>
        </p:nvCxnSpPr>
        <p:spPr>
          <a:xfrm rot="10800000">
            <a:off x="2971800" y="1066800"/>
            <a:ext cx="2895600" cy="158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3810000" y="1674813"/>
            <a:ext cx="2057400" cy="1587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3048000" y="3087688"/>
            <a:ext cx="2895600" cy="365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3200400" y="3886200"/>
            <a:ext cx="2667000" cy="2286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4038600" y="2667000"/>
            <a:ext cx="190500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>
            <a:off x="3048000" y="3429000"/>
            <a:ext cx="2819400" cy="152400"/>
          </a:xfrm>
          <a:prstGeom prst="straightConnector1">
            <a:avLst/>
          </a:prstGeom>
          <a:ln w="19050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867400" y="3962400"/>
            <a:ext cx="1905000" cy="381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Superior Pons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10800000">
            <a:off x="3124200" y="4267200"/>
            <a:ext cx="2667000" cy="609600"/>
          </a:xfrm>
          <a:prstGeom prst="straightConnector1">
            <a:avLst/>
          </a:prstGeom>
          <a:ln w="31750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867400" y="914400"/>
            <a:ext cx="1752600" cy="30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Nose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867400" y="1524000"/>
            <a:ext cx="1752600" cy="30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Eye ball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943600" y="2514600"/>
            <a:ext cx="1828800" cy="30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Temporal lobe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943600" y="2971800"/>
            <a:ext cx="1828800" cy="30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Pituitary fossa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867400" y="3429000"/>
            <a:ext cx="1905000" cy="30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Basilar artery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791200" y="4724400"/>
            <a:ext cx="1905000" cy="381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4</a:t>
            </a:r>
            <a:r>
              <a:rPr lang="en-US" b="1" baseline="30000" dirty="0">
                <a:solidFill>
                  <a:schemeClr val="bg1"/>
                </a:solidFill>
              </a:rPr>
              <a:t>th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ventricle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638800" y="0"/>
            <a:ext cx="2362200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At the level of superior pons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743200" cy="639763"/>
          </a:xfrm>
        </p:spPr>
        <p:txBody>
          <a:bodyPr>
            <a:normAutofit fontScale="90000"/>
          </a:bodyPr>
          <a:lstStyle/>
          <a:p>
            <a:r>
              <a:rPr lang="en-US" b="1" baseline="30000" dirty="0" smtClean="0">
                <a:solidFill>
                  <a:srgbClr val="0070C0"/>
                </a:solidFill>
              </a:rPr>
              <a:t>7th</a:t>
            </a:r>
            <a:r>
              <a:rPr lang="en-US" b="1" dirty="0" smtClean="0">
                <a:solidFill>
                  <a:srgbClr val="0070C0"/>
                </a:solidFill>
              </a:rPr>
              <a:t> section</a:t>
            </a:r>
          </a:p>
        </p:txBody>
      </p:sp>
      <p:pic>
        <p:nvPicPr>
          <p:cNvPr id="30723" name="Content Placeholder 3" descr="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947738"/>
            <a:ext cx="5318125" cy="5681662"/>
          </a:xfrm>
        </p:spPr>
      </p:pic>
      <p:cxnSp>
        <p:nvCxnSpPr>
          <p:cNvPr id="6" name="Straight Arrow Connector 5"/>
          <p:cNvCxnSpPr/>
          <p:nvPr/>
        </p:nvCxnSpPr>
        <p:spPr>
          <a:xfrm rot="10800000" flipV="1">
            <a:off x="4495800" y="2590800"/>
            <a:ext cx="1752600" cy="457200"/>
          </a:xfrm>
          <a:prstGeom prst="straightConnector1">
            <a:avLst/>
          </a:prstGeom>
          <a:ln w="222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3276600" y="4267200"/>
            <a:ext cx="3048000" cy="158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4724400" y="3657600"/>
            <a:ext cx="1600200" cy="158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3200400" y="2895600"/>
            <a:ext cx="3124200" cy="762000"/>
          </a:xfrm>
          <a:prstGeom prst="straightConnector1">
            <a:avLst/>
          </a:prstGeom>
          <a:ln w="222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>
            <a:off x="3733800" y="1828800"/>
            <a:ext cx="2514600" cy="158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3810000" y="5562600"/>
            <a:ext cx="251460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1828800" y="2590800"/>
            <a:ext cx="4419600" cy="7620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248400" y="1600200"/>
            <a:ext cx="2362200" cy="381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Frontal lobe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48400" y="2362200"/>
            <a:ext cx="2362200" cy="30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Sylvian fissure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0800000">
            <a:off x="3276600" y="4572000"/>
            <a:ext cx="3048000" cy="3048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324600" y="2819400"/>
            <a:ext cx="2286000" cy="381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b="1" baseline="30000" dirty="0">
                <a:solidFill>
                  <a:schemeClr val="bg1"/>
                </a:solidFill>
              </a:rPr>
              <a:t>rd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ventricle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24600" y="3429000"/>
            <a:ext cx="22860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bg1"/>
                </a:solidFill>
              </a:rPr>
              <a:t>Temporoparietal</a:t>
            </a:r>
            <a:r>
              <a:rPr lang="en-US" b="1" dirty="0">
                <a:solidFill>
                  <a:schemeClr val="bg1"/>
                </a:solidFill>
              </a:rPr>
              <a:t> lobe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324600" y="4114800"/>
            <a:ext cx="2286000" cy="381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Midbrain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24600" y="4648200"/>
            <a:ext cx="22860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Quadrigeminal cistern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24600" y="5334000"/>
            <a:ext cx="2286000" cy="533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</a:rPr>
              <a:t>Occipital </a:t>
            </a:r>
            <a:r>
              <a:rPr lang="en-US" b="1" dirty="0">
                <a:solidFill>
                  <a:schemeClr val="bg1"/>
                </a:solidFill>
              </a:rPr>
              <a:t>lobe</a:t>
            </a:r>
          </a:p>
        </p:txBody>
      </p:sp>
      <p:sp>
        <p:nvSpPr>
          <p:cNvPr id="20" name="Oval 19"/>
          <p:cNvSpPr/>
          <p:nvPr/>
        </p:nvSpPr>
        <p:spPr>
          <a:xfrm>
            <a:off x="6019800" y="304800"/>
            <a:ext cx="20574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At the level of Midbrain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63976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Techniques of Neuroimaging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5257800"/>
          </a:xfrm>
        </p:spPr>
        <p:txBody>
          <a:bodyPr>
            <a:normAutofit fontScale="92500" lnSpcReduction="10000"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en-US" dirty="0" smtClean="0"/>
              <a:t>Computed tomography (CT) or Computed Axial Tomography  Scan (CAT Scan)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n-US" dirty="0" smtClean="0"/>
              <a:t>Magnetic resonance imaging(MRI)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n-US" dirty="0" smtClean="0"/>
              <a:t>Functional magnetic resonance imaging(</a:t>
            </a:r>
            <a:r>
              <a:rPr lang="en-US" dirty="0" err="1" smtClean="0"/>
              <a:t>fMRI</a:t>
            </a:r>
            <a:r>
              <a:rPr lang="en-US" dirty="0" smtClean="0"/>
              <a:t>)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n-US" dirty="0" smtClean="0"/>
              <a:t>Magnetoencephalography( MEG)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n-US" dirty="0" smtClean="0"/>
              <a:t>Positron emission tomography(PET)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n-US" dirty="0" smtClean="0"/>
              <a:t>Single-photon emission computed tomography(SPECT)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n-US" dirty="0" smtClean="0"/>
              <a:t>Computed tomography angiography(CTA)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n-US" dirty="0" smtClean="0"/>
              <a:t>Magnetic resonance angiography(MRA)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n-US" dirty="0" smtClean="0"/>
              <a:t>Magnetic resonance venography(MRV)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n-US" dirty="0" smtClean="0"/>
              <a:t>MR Neurography / MR Imaging of Peripheral Nerves (PNI)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n-US" dirty="0" smtClean="0"/>
              <a:t>Cerebral Digital Substraction angiography (DSA).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2590800" cy="6397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8</a:t>
            </a:r>
            <a:r>
              <a:rPr lang="en-US" b="1" baseline="30000" dirty="0" smtClean="0">
                <a:solidFill>
                  <a:srgbClr val="0070C0"/>
                </a:solidFill>
              </a:rPr>
              <a:t>th</a:t>
            </a:r>
            <a:r>
              <a:rPr lang="en-US" b="1" dirty="0" smtClean="0">
                <a:solidFill>
                  <a:srgbClr val="0070C0"/>
                </a:solidFill>
              </a:rPr>
              <a:t> section</a:t>
            </a:r>
          </a:p>
        </p:txBody>
      </p:sp>
      <p:pic>
        <p:nvPicPr>
          <p:cNvPr id="31747" name="Content Placeholder 3" descr="1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762000"/>
            <a:ext cx="5070475" cy="5895975"/>
          </a:xfrm>
        </p:spPr>
      </p:pic>
      <p:cxnSp>
        <p:nvCxnSpPr>
          <p:cNvPr id="6" name="Straight Arrow Connector 5"/>
          <p:cNvCxnSpPr>
            <a:stCxn id="13" idx="1"/>
          </p:cNvCxnSpPr>
          <p:nvPr/>
        </p:nvCxnSpPr>
        <p:spPr>
          <a:xfrm rot="10800000" flipV="1">
            <a:off x="3886200" y="1905000"/>
            <a:ext cx="2590800" cy="53340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3505200" y="3656013"/>
            <a:ext cx="2971800" cy="1587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477000" y="1600200"/>
            <a:ext cx="2362200" cy="609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Ant. / Frontal horn of lateral </a:t>
            </a:r>
            <a:r>
              <a:rPr lang="en-US" b="1" dirty="0" smtClean="0"/>
              <a:t>ventricle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6477000" y="3505200"/>
            <a:ext cx="2362200" cy="381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3</a:t>
            </a:r>
            <a:r>
              <a:rPr lang="en-US" b="1" baseline="30000" dirty="0"/>
              <a:t>rd</a:t>
            </a:r>
            <a:r>
              <a:rPr lang="en-US" b="1" dirty="0"/>
              <a:t> </a:t>
            </a:r>
            <a:r>
              <a:rPr lang="en-US" b="1" dirty="0" smtClean="0"/>
              <a:t>ventricle</a:t>
            </a:r>
            <a:endParaRPr lang="en-US" b="1" dirty="0"/>
          </a:p>
        </p:txBody>
      </p:sp>
      <p:cxnSp>
        <p:nvCxnSpPr>
          <p:cNvPr id="11" name="Straight Arrow Connector 10"/>
          <p:cNvCxnSpPr>
            <a:stCxn id="15" idx="1"/>
          </p:cNvCxnSpPr>
          <p:nvPr/>
        </p:nvCxnSpPr>
        <p:spPr>
          <a:xfrm rot="10800000" flipV="1">
            <a:off x="3581400" y="2628900"/>
            <a:ext cx="2895600" cy="114300"/>
          </a:xfrm>
          <a:prstGeom prst="straightConnector1">
            <a:avLst/>
          </a:prstGeom>
          <a:ln w="222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477000" y="2438400"/>
            <a:ext cx="2362200" cy="381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Septum pellucidum</a:t>
            </a:r>
          </a:p>
        </p:txBody>
      </p:sp>
      <p:cxnSp>
        <p:nvCxnSpPr>
          <p:cNvPr id="18" name="Straight Arrow Connector 17"/>
          <p:cNvCxnSpPr>
            <a:stCxn id="20" idx="1"/>
          </p:cNvCxnSpPr>
          <p:nvPr/>
        </p:nvCxnSpPr>
        <p:spPr>
          <a:xfrm rot="10800000">
            <a:off x="3505200" y="3124200"/>
            <a:ext cx="2971800" cy="1588"/>
          </a:xfrm>
          <a:prstGeom prst="straightConnector1">
            <a:avLst/>
          </a:prstGeom>
          <a:ln w="28575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477000" y="2971800"/>
            <a:ext cx="2362200" cy="304800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Fornix</a:t>
            </a:r>
          </a:p>
        </p:txBody>
      </p:sp>
      <p:cxnSp>
        <p:nvCxnSpPr>
          <p:cNvPr id="26" name="Straight Arrow Connector 25"/>
          <p:cNvCxnSpPr>
            <a:stCxn id="28" idx="1"/>
          </p:cNvCxnSpPr>
          <p:nvPr/>
        </p:nvCxnSpPr>
        <p:spPr>
          <a:xfrm rot="10800000" flipV="1">
            <a:off x="3352800" y="5562600"/>
            <a:ext cx="3048000" cy="2286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400800" y="5257800"/>
            <a:ext cx="2209800" cy="609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Occipital sinus in </a:t>
            </a:r>
            <a:r>
              <a:rPr lang="en-US" b="1" dirty="0" err="1">
                <a:solidFill>
                  <a:schemeClr val="bg1"/>
                </a:solidFill>
              </a:rPr>
              <a:t>falx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cerebelli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rot="10800000">
            <a:off x="3505200" y="6019800"/>
            <a:ext cx="2895600" cy="3048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400800" y="6096000"/>
            <a:ext cx="22098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</a:rPr>
              <a:t>Internal occipital protuberance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2590800" y="4343400"/>
            <a:ext cx="3886200" cy="1588"/>
          </a:xfrm>
          <a:prstGeom prst="straightConnector1">
            <a:avLst/>
          </a:prstGeom>
          <a:ln w="317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477000" y="4114800"/>
            <a:ext cx="23622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Trigone</a:t>
            </a:r>
          </a:p>
        </p:txBody>
      </p:sp>
      <p:sp>
        <p:nvSpPr>
          <p:cNvPr id="21" name="Oval 20"/>
          <p:cNvSpPr/>
          <p:nvPr/>
        </p:nvSpPr>
        <p:spPr>
          <a:xfrm>
            <a:off x="6096000" y="304800"/>
            <a:ext cx="1905000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</a:rPr>
              <a:t>At the level 3</a:t>
            </a:r>
            <a:r>
              <a:rPr lang="en-US" b="1" baseline="30000" dirty="0" smtClean="0">
                <a:solidFill>
                  <a:schemeClr val="bg1"/>
                </a:solidFill>
              </a:rPr>
              <a:t>rd</a:t>
            </a:r>
            <a:r>
              <a:rPr lang="en-US" b="1" dirty="0" smtClean="0">
                <a:solidFill>
                  <a:schemeClr val="bg1"/>
                </a:solidFill>
              </a:rPr>
              <a:t> ventricle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2895600" cy="715962"/>
          </a:xfrm>
        </p:spPr>
        <p:txBody>
          <a:bodyPr>
            <a:noAutofit/>
          </a:bodyPr>
          <a:lstStyle/>
          <a:p>
            <a:r>
              <a:rPr lang="en-US" sz="4000" b="1" baseline="30000" dirty="0" smtClean="0">
                <a:solidFill>
                  <a:srgbClr val="0070C0"/>
                </a:solidFill>
              </a:rPr>
              <a:t>9th</a:t>
            </a:r>
            <a:r>
              <a:rPr lang="en-US" sz="4000" b="1" dirty="0" smtClean="0">
                <a:solidFill>
                  <a:srgbClr val="0070C0"/>
                </a:solidFill>
              </a:rPr>
              <a:t> section</a:t>
            </a:r>
          </a:p>
        </p:txBody>
      </p:sp>
      <p:pic>
        <p:nvPicPr>
          <p:cNvPr id="32771" name="Content Placeholder 3" descr="1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6800" y="914400"/>
            <a:ext cx="4823817" cy="5562600"/>
          </a:xfrm>
        </p:spPr>
      </p:pic>
      <p:cxnSp>
        <p:nvCxnSpPr>
          <p:cNvPr id="6" name="Straight Arrow Connector 5"/>
          <p:cNvCxnSpPr/>
          <p:nvPr/>
        </p:nvCxnSpPr>
        <p:spPr>
          <a:xfrm rot="10800000">
            <a:off x="3581400" y="1524000"/>
            <a:ext cx="3200400" cy="1588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4038600" y="2057400"/>
            <a:ext cx="274320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8" idx="1"/>
          </p:cNvCxnSpPr>
          <p:nvPr/>
        </p:nvCxnSpPr>
        <p:spPr>
          <a:xfrm rot="10800000" flipV="1">
            <a:off x="3657600" y="2819400"/>
            <a:ext cx="3124200" cy="1524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9" idx="1"/>
          </p:cNvCxnSpPr>
          <p:nvPr/>
        </p:nvCxnSpPr>
        <p:spPr>
          <a:xfrm rot="10800000" flipV="1">
            <a:off x="3657600" y="3467100"/>
            <a:ext cx="3124200" cy="26670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0" idx="1"/>
          </p:cNvCxnSpPr>
          <p:nvPr/>
        </p:nvCxnSpPr>
        <p:spPr>
          <a:xfrm rot="10800000">
            <a:off x="4114800" y="4800600"/>
            <a:ext cx="266700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>
            <a:off x="3581400" y="5715000"/>
            <a:ext cx="3124200" cy="1588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781800" y="1295400"/>
            <a:ext cx="1981200" cy="381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Falx  cerebri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81800" y="1828800"/>
            <a:ext cx="1981200" cy="457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Frontal lobe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81800" y="2590800"/>
            <a:ext cx="1981200" cy="457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Lateral </a:t>
            </a:r>
            <a:r>
              <a:rPr lang="en-US" b="1" dirty="0" smtClean="0"/>
              <a:t>ventricle</a:t>
            </a:r>
            <a:endParaRPr lang="en-US" b="1" dirty="0"/>
          </a:p>
        </p:txBody>
      </p:sp>
      <p:sp>
        <p:nvSpPr>
          <p:cNvPr id="29" name="Rectangle 28"/>
          <p:cNvSpPr/>
          <p:nvPr/>
        </p:nvSpPr>
        <p:spPr>
          <a:xfrm>
            <a:off x="6781800" y="3200400"/>
            <a:ext cx="2209800" cy="533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/>
              <a:t>Body of lateral </a:t>
            </a:r>
            <a:r>
              <a:rPr lang="en-US" sz="1600" b="1" dirty="0" smtClean="0"/>
              <a:t>ventricle</a:t>
            </a:r>
            <a:endParaRPr lang="en-US" sz="1600" b="1" dirty="0"/>
          </a:p>
        </p:txBody>
      </p:sp>
      <p:sp>
        <p:nvSpPr>
          <p:cNvPr id="30" name="Rectangle 29"/>
          <p:cNvSpPr/>
          <p:nvPr/>
        </p:nvSpPr>
        <p:spPr>
          <a:xfrm>
            <a:off x="6781800" y="4495800"/>
            <a:ext cx="2133600" cy="609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Post/Occipital horn of lateral ventricle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705600" y="5410200"/>
            <a:ext cx="2057400" cy="609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Occipital lobe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rot="10800000">
            <a:off x="4876800" y="3962400"/>
            <a:ext cx="1905000" cy="1588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781800" y="3810000"/>
            <a:ext cx="1981200" cy="381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Parietal lobe</a:t>
            </a:r>
          </a:p>
        </p:txBody>
      </p:sp>
      <p:sp>
        <p:nvSpPr>
          <p:cNvPr id="18" name="Oval 17"/>
          <p:cNvSpPr/>
          <p:nvPr/>
        </p:nvSpPr>
        <p:spPr>
          <a:xfrm>
            <a:off x="6019800" y="228600"/>
            <a:ext cx="19050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</a:rPr>
              <a:t>At the level lateral  ventricle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2743200" cy="639763"/>
          </a:xfrm>
        </p:spPr>
        <p:txBody>
          <a:bodyPr>
            <a:normAutofit fontScale="90000"/>
          </a:bodyPr>
          <a:lstStyle/>
          <a:p>
            <a:r>
              <a:rPr lang="en-US" b="1" baseline="30000" dirty="0" smtClean="0">
                <a:solidFill>
                  <a:srgbClr val="0070C0"/>
                </a:solidFill>
              </a:rPr>
              <a:t>10th</a:t>
            </a:r>
            <a:r>
              <a:rPr lang="en-US" b="1" dirty="0" smtClean="0">
                <a:solidFill>
                  <a:srgbClr val="0070C0"/>
                </a:solidFill>
              </a:rPr>
              <a:t> section</a:t>
            </a:r>
          </a:p>
        </p:txBody>
      </p:sp>
      <p:pic>
        <p:nvPicPr>
          <p:cNvPr id="33795" name="Content Placeholder 3" descr="1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1219200"/>
            <a:ext cx="4555063" cy="4922472"/>
          </a:xfrm>
        </p:spPr>
      </p:pic>
      <p:cxnSp>
        <p:nvCxnSpPr>
          <p:cNvPr id="6" name="Straight Arrow Connector 5"/>
          <p:cNvCxnSpPr/>
          <p:nvPr/>
        </p:nvCxnSpPr>
        <p:spPr>
          <a:xfrm rot="10800000">
            <a:off x="1676400" y="3886200"/>
            <a:ext cx="48768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3505200" y="1828800"/>
            <a:ext cx="2743200" cy="1588"/>
          </a:xfrm>
          <a:prstGeom prst="straightConnector1">
            <a:avLst/>
          </a:prstGeom>
          <a:ln w="254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1905000" y="4419600"/>
            <a:ext cx="4876800" cy="1588"/>
          </a:xfrm>
          <a:prstGeom prst="straightConnector1">
            <a:avLst/>
          </a:prstGeom>
          <a:ln w="28575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248400" y="1676400"/>
            <a:ext cx="1981200" cy="3810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Falx cerebri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400800" y="3657600"/>
            <a:ext cx="1905000" cy="3810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Gyrus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24600" y="4191000"/>
            <a:ext cx="1905000" cy="3810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/>
              <a:t>Sulcus</a:t>
            </a:r>
            <a:endParaRPr lang="en-US" b="1" dirty="0"/>
          </a:p>
        </p:txBody>
      </p:sp>
      <p:sp>
        <p:nvSpPr>
          <p:cNvPr id="11" name="Oval 10"/>
          <p:cNvSpPr/>
          <p:nvPr/>
        </p:nvSpPr>
        <p:spPr>
          <a:xfrm>
            <a:off x="5867400" y="457200"/>
            <a:ext cx="19812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</a:rPr>
              <a:t>At the level lateral  ventricle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4038600" cy="6397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11</a:t>
            </a:r>
            <a:r>
              <a:rPr lang="en-US" b="1" baseline="30000" dirty="0" smtClean="0">
                <a:solidFill>
                  <a:srgbClr val="0070C0"/>
                </a:solidFill>
              </a:rPr>
              <a:t>th</a:t>
            </a:r>
            <a:r>
              <a:rPr lang="en-US" b="1" dirty="0" smtClean="0">
                <a:solidFill>
                  <a:srgbClr val="0070C0"/>
                </a:solidFill>
              </a:rPr>
              <a:t>, 12</a:t>
            </a:r>
            <a:r>
              <a:rPr lang="en-US" b="1" baseline="30000" dirty="0" smtClean="0">
                <a:solidFill>
                  <a:srgbClr val="0070C0"/>
                </a:solidFill>
              </a:rPr>
              <a:t>th</a:t>
            </a:r>
            <a:r>
              <a:rPr lang="en-US" b="1" dirty="0" smtClean="0">
                <a:solidFill>
                  <a:srgbClr val="0070C0"/>
                </a:solidFill>
              </a:rPr>
              <a:t> section</a:t>
            </a:r>
          </a:p>
        </p:txBody>
      </p:sp>
      <p:pic>
        <p:nvPicPr>
          <p:cNvPr id="34819" name="Content Placeholder 5" descr="1.jpg"/>
          <p:cNvPicPr>
            <a:picLocks noGrp="1" noChangeAspect="1"/>
          </p:cNvPicPr>
          <p:nvPr>
            <p:ph idx="1"/>
          </p:nvPr>
        </p:nvPicPr>
        <p:blipFill>
          <a:blip r:embed="rId2"/>
          <a:srcRect l="5446" r="3708"/>
          <a:stretch>
            <a:fillRect/>
          </a:stretch>
        </p:blipFill>
        <p:spPr>
          <a:xfrm>
            <a:off x="762000" y="1741067"/>
            <a:ext cx="3429000" cy="4156496"/>
          </a:xfrm>
        </p:spPr>
      </p:pic>
      <p:pic>
        <p:nvPicPr>
          <p:cNvPr id="34820" name="Picture 6" descr="2.jpg"/>
          <p:cNvPicPr>
            <a:picLocks noChangeAspect="1"/>
          </p:cNvPicPr>
          <p:nvPr/>
        </p:nvPicPr>
        <p:blipFill>
          <a:blip r:embed="rId3"/>
          <a:srcRect l="5741" r="3750"/>
          <a:stretch>
            <a:fillRect/>
          </a:stretch>
        </p:blipFill>
        <p:spPr bwMode="auto">
          <a:xfrm>
            <a:off x="5334000" y="1676400"/>
            <a:ext cx="3276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5334000" y="457200"/>
            <a:ext cx="2514600" cy="990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Above the ventricular level</a:t>
            </a:r>
            <a:endParaRPr lang="en-US" b="1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Physiological calcifications</a:t>
            </a:r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828800"/>
            <a:ext cx="7924800" cy="3733800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dirty="0" err="1" smtClean="0"/>
              <a:t>Falx</a:t>
            </a:r>
            <a:r>
              <a:rPr lang="en-US" dirty="0" smtClean="0"/>
              <a:t> </a:t>
            </a:r>
            <a:r>
              <a:rPr lang="en-US" dirty="0" err="1" smtClean="0"/>
              <a:t>cerebri</a:t>
            </a:r>
            <a:endParaRPr lang="en-US" dirty="0" smtClean="0"/>
          </a:p>
          <a:p>
            <a:pPr marL="533400" indent="-533400">
              <a:buFontTx/>
              <a:buAutoNum type="arabicPeriod"/>
            </a:pPr>
            <a:r>
              <a:rPr lang="en-US" dirty="0" smtClean="0"/>
              <a:t>Choroid plexus ( suspended in the post. horns of lateral ventricle)</a:t>
            </a:r>
          </a:p>
          <a:p>
            <a:pPr marL="533400" indent="-533400">
              <a:buFontTx/>
              <a:buAutoNum type="arabicPeriod"/>
            </a:pPr>
            <a:r>
              <a:rPr lang="en-US" dirty="0" smtClean="0"/>
              <a:t>Pineal gland (in third ventricle)</a:t>
            </a:r>
          </a:p>
          <a:p>
            <a:pPr marL="533400" indent="-533400">
              <a:buFontTx/>
              <a:buAutoNum type="arabicPeriod"/>
            </a:pPr>
            <a:r>
              <a:rPr lang="en-US" dirty="0" smtClean="0"/>
              <a:t>Basal ganglia ( speckle calcifications</a:t>
            </a:r>
            <a:r>
              <a:rPr lang="en-US" sz="3600" dirty="0" smtClean="0"/>
              <a:t>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1596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Physiological calcifications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605" t="19937" r="3605" b="9917"/>
          <a:stretch>
            <a:fillRect/>
          </a:stretch>
        </p:blipFill>
        <p:spPr bwMode="auto">
          <a:xfrm>
            <a:off x="762000" y="1905000"/>
            <a:ext cx="7797801" cy="442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05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D. Approach to Review  a CT scan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56356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Identification of CT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79248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Now we can begin our basic approach to the head CT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Start with the easy stuff: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PATIENT NAME (make sure you have the right patient !!)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MEDICAL RECORD # (MRN)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AGE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DATE OF EXAM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Previous studies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7848600" cy="4525963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Always check for any previous scans for comparison 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dirty="0" smtClean="0"/>
              <a:t>Findings can be very subtle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dirty="0" smtClean="0"/>
              <a:t> A good way to spot them is to look for changes between the current and previous scans 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dirty="0" smtClean="0"/>
              <a:t>Even old chest and abdominal films can give you clues to possible brain pathology  </a:t>
            </a:r>
          </a:p>
          <a:p>
            <a:pPr lvl="2" algn="just"/>
            <a:r>
              <a:rPr lang="en-US" dirty="0" smtClean="0"/>
              <a:t>i.e. Brain </a:t>
            </a:r>
            <a:r>
              <a:rPr lang="en-US" dirty="0" err="1" smtClean="0"/>
              <a:t>mets</a:t>
            </a:r>
            <a:r>
              <a:rPr lang="en-US" dirty="0" smtClean="0"/>
              <a:t> from lung cancer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Study parameters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Make note of the study technique: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sz="2800" dirty="0" smtClean="0"/>
              <a:t>Anatomic region of scan: head, neck, spine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 smtClean="0"/>
              <a:t>Slice thickness (mm)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 smtClean="0"/>
              <a:t>Window level &amp; width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 smtClean="0"/>
              <a:t>Plane: </a:t>
            </a:r>
            <a:r>
              <a:rPr lang="en-US" sz="2800" dirty="0" err="1" smtClean="0"/>
              <a:t>Transaxial</a:t>
            </a:r>
            <a:r>
              <a:rPr lang="en-US" sz="2800" dirty="0" smtClean="0"/>
              <a:t>, coronal, </a:t>
            </a:r>
            <a:r>
              <a:rPr lang="en-US" sz="2800" dirty="0" err="1" smtClean="0"/>
              <a:t>saggital</a:t>
            </a:r>
            <a:r>
              <a:rPr lang="en-US" sz="2800" dirty="0" smtClean="0"/>
              <a:t>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 smtClean="0"/>
              <a:t>Use of contrast?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 smtClean="0"/>
              <a:t>Look for the Circle of Willis. It will be enhanced on studies using contrast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43200"/>
            <a:ext cx="7848600" cy="685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4000" b="1" dirty="0" smtClean="0">
                <a:solidFill>
                  <a:srgbClr val="C00000"/>
                </a:solidFill>
                <a:latin typeface="+mj-lt"/>
              </a:rPr>
              <a:t>B. Basic principles of CT Scan 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Image analysis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2133600"/>
            <a:ext cx="7696200" cy="26670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Now that you have noted all the basic information about the scan, it’s time to look at the scan itself</a:t>
            </a:r>
          </a:p>
          <a:p>
            <a:pPr algn="just"/>
            <a:r>
              <a:rPr lang="en-US" dirty="0" smtClean="0"/>
              <a:t>Use a systematic order &amp; approach to what you look at</a:t>
            </a:r>
          </a:p>
          <a:p>
            <a:pPr algn="just"/>
            <a:r>
              <a:rPr lang="en-US" dirty="0" smtClean="0"/>
              <a:t>Use the same approach for all scans to ensure that you don’t miss anything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Regions to inspect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</a:t>
            </a:r>
            <a:r>
              <a:rPr lang="en-US" sz="2800" b="1" dirty="0" smtClean="0"/>
              <a:t>tart </a:t>
            </a:r>
            <a:r>
              <a:rPr lang="en-US" sz="2800" b="1" dirty="0" smtClean="0">
                <a:solidFill>
                  <a:srgbClr val="FF0000"/>
                </a:solidFill>
              </a:rPr>
              <a:t>from the inside and move outwards</a:t>
            </a:r>
            <a:r>
              <a:rPr lang="en-US" sz="2800" b="1" dirty="0" smtClean="0"/>
              <a:t>: 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dirty="0" smtClean="0"/>
              <a:t>Midline structures &amp; symmetry 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dirty="0" smtClean="0"/>
              <a:t> Ventricles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dirty="0" smtClean="0"/>
              <a:t>Cisterns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dirty="0" smtClean="0"/>
              <a:t>Brain parenchyma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dirty="0" smtClean="0"/>
              <a:t>Sulci 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dirty="0" smtClean="0"/>
              <a:t>Sinuses 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dirty="0" smtClean="0"/>
              <a:t>Bones 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dirty="0" smtClean="0"/>
              <a:t>Skin/soft tissue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104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 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b="1" dirty="0" smtClean="0">
                <a:solidFill>
                  <a:srgbClr val="0070C0"/>
                </a:solidFill>
              </a:rPr>
              <a:t>Midline structures</a:t>
            </a:r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Identify: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Fornix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err="1" smtClean="0"/>
              <a:t>Falx</a:t>
            </a:r>
            <a:r>
              <a:rPr lang="en-US" dirty="0" smtClean="0"/>
              <a:t> </a:t>
            </a:r>
            <a:r>
              <a:rPr lang="en-US" dirty="0" err="1" smtClean="0"/>
              <a:t>Cerebri</a:t>
            </a:r>
            <a:r>
              <a:rPr lang="en-US" dirty="0" smtClean="0"/>
              <a:t>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Pineal gland (usually calcified)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Great vein of Galen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56604" t="35681" r="5660" b="16570"/>
          <a:stretch>
            <a:fillRect/>
          </a:stretch>
        </p:blipFill>
        <p:spPr bwMode="auto">
          <a:xfrm>
            <a:off x="5029200" y="2133600"/>
            <a:ext cx="376989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3976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Midline shift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10000" contrast="30000"/>
          </a:blip>
          <a:srcRect l="3774" t="35681" r="2830" b="9031"/>
          <a:stretch>
            <a:fillRect/>
          </a:stretch>
        </p:blipFill>
        <p:spPr bwMode="auto">
          <a:xfrm>
            <a:off x="457200" y="2514600"/>
            <a:ext cx="7543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33400" y="1371600"/>
            <a:ext cx="5052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Evaluate for midline shift: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6019800" cy="56356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Examples of midline shift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 l="6113" t="24948" r="6113" b="4906"/>
          <a:stretch>
            <a:fillRect/>
          </a:stretch>
        </p:blipFill>
        <p:spPr bwMode="auto">
          <a:xfrm>
            <a:off x="838200" y="1752600"/>
            <a:ext cx="7239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Ventricles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Identify: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Lateral ventricles x 2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Third ventricle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Cerebral aqueduct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Fourth ventricle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53762" t="34969" r="6113" b="14927"/>
          <a:stretch>
            <a:fillRect/>
          </a:stretch>
        </p:blipFill>
        <p:spPr bwMode="auto">
          <a:xfrm>
            <a:off x="4800600" y="1828801"/>
            <a:ext cx="3886200" cy="379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Ventricles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5" name="Picture 4" descr="C:\Users\HP\Desktop\part_1_Fig_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7918" y="1123128"/>
            <a:ext cx="4757282" cy="520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Ventricles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77724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C00000"/>
                </a:solidFill>
              </a:rPr>
              <a:t>Evaluate for any changes </a:t>
            </a:r>
            <a:r>
              <a:rPr lang="en-US" b="1" dirty="0" smtClean="0">
                <a:solidFill>
                  <a:srgbClr val="C00000"/>
                </a:solidFill>
              </a:rPr>
              <a:t>in: </a:t>
            </a:r>
            <a:endParaRPr lang="en-US" b="1" dirty="0" smtClean="0">
              <a:solidFill>
                <a:srgbClr val="C00000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Symmetry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Size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Shape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Density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 displaced ventricle is often the product of mass effect or atrophy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Ventricles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Common pathology: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Mass effect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Atrophy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 Hydrocephalus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Intra-ventricular Hemorrhage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57524" t="24948" r="8621" b="28288"/>
          <a:stretch>
            <a:fillRect/>
          </a:stretch>
        </p:blipFill>
        <p:spPr bwMode="auto">
          <a:xfrm>
            <a:off x="4724400" y="1828800"/>
            <a:ext cx="3951513" cy="409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Cisterns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52601"/>
            <a:ext cx="7696200" cy="1905000"/>
          </a:xfrm>
        </p:spPr>
        <p:txBody>
          <a:bodyPr/>
          <a:lstStyle/>
          <a:p>
            <a:pPr algn="just"/>
            <a:r>
              <a:rPr lang="en-US" dirty="0" smtClean="0"/>
              <a:t>The cisterns/ subarachnoid cisterns are spaces within the subarachnoid space where the </a:t>
            </a:r>
            <a:r>
              <a:rPr lang="en-US" dirty="0" err="1" smtClean="0"/>
              <a:t>pia</a:t>
            </a:r>
            <a:r>
              <a:rPr lang="en-US" dirty="0" smtClean="0"/>
              <a:t> mater and arachnoid membrane are not in close approximation.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Introduction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389120"/>
          </a:xfrm>
        </p:spPr>
        <p:txBody>
          <a:bodyPr>
            <a:normAutofit/>
          </a:bodyPr>
          <a:lstStyle/>
          <a:p>
            <a:pPr lvl="0" algn="just"/>
            <a:r>
              <a:rPr lang="en-US" dirty="0" smtClean="0"/>
              <a:t>CT Scan is an imaging modality that uses X-rays to obtain structural and functional information about the human body. </a:t>
            </a:r>
          </a:p>
          <a:p>
            <a:pPr lvl="0" algn="just"/>
            <a:r>
              <a:rPr lang="en-US" dirty="0" smtClean="0"/>
              <a:t>The word Tomography is derived from a Greek word where</a:t>
            </a:r>
            <a:r>
              <a:rPr lang="en-US" b="1" dirty="0" smtClean="0"/>
              <a:t> </a:t>
            </a:r>
            <a:r>
              <a:rPr lang="en-US" b="1" dirty="0" err="1" smtClean="0"/>
              <a:t>tomos</a:t>
            </a:r>
            <a:r>
              <a:rPr lang="en-US" b="1" dirty="0" smtClean="0"/>
              <a:t> </a:t>
            </a:r>
            <a:r>
              <a:rPr lang="en-US" dirty="0" smtClean="0"/>
              <a:t>represents "slice" or section and </a:t>
            </a:r>
            <a:r>
              <a:rPr lang="en-US" b="1" dirty="0" err="1" smtClean="0"/>
              <a:t>graphia</a:t>
            </a:r>
            <a:r>
              <a:rPr lang="en-US" dirty="0" smtClean="0"/>
              <a:t> meaning "description". </a:t>
            </a:r>
          </a:p>
          <a:p>
            <a:pPr algn="just"/>
            <a:r>
              <a:rPr lang="en-US" dirty="0" smtClean="0"/>
              <a:t>CT scans can expose patients to levels of radiation 100-500 times higher than traditional x-rays, with higher radiation doses producing better resolution imaging.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Subarachnoid cisterns are: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153400" cy="45259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Cisterna magna</a:t>
            </a:r>
            <a:r>
              <a:rPr lang="en-US" dirty="0" smtClean="0"/>
              <a:t>: the largest of the subarachnoid cisterns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Circummesencephalic</a:t>
            </a:r>
            <a:r>
              <a:rPr lang="en-US" dirty="0" smtClean="0"/>
              <a:t> : anterior to the pons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Suprasellar cistern: surrounding the </a:t>
            </a:r>
            <a:r>
              <a:rPr lang="en-US" dirty="0" err="1" smtClean="0"/>
              <a:t>infundibulum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Interpeduncular</a:t>
            </a:r>
            <a:r>
              <a:rPr lang="en-US" dirty="0" smtClean="0"/>
              <a:t> cistern: between the cerebral </a:t>
            </a:r>
            <a:r>
              <a:rPr lang="en-US" dirty="0" err="1" smtClean="0"/>
              <a:t>crura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Quadrigeminal</a:t>
            </a:r>
            <a:r>
              <a:rPr lang="en-US" b="1" dirty="0" smtClean="0"/>
              <a:t> cistern</a:t>
            </a:r>
            <a:r>
              <a:rPr lang="en-US" dirty="0" smtClean="0"/>
              <a:t>: superior cistern or cistern of the great cerebral vein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Ambient cistern/ </a:t>
            </a:r>
            <a:r>
              <a:rPr lang="en-US" b="1" dirty="0" err="1" smtClean="0"/>
              <a:t>Circummesencephalic</a:t>
            </a:r>
            <a:r>
              <a:rPr lang="en-US" b="1" dirty="0" smtClean="0"/>
              <a:t> </a:t>
            </a:r>
            <a:r>
              <a:rPr lang="en-US" dirty="0" smtClean="0"/>
              <a:t>: surrounds the back of the midbrain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Cerebellopontine cistern: at the cerebellopontine angle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Premedullary</a:t>
            </a:r>
            <a:r>
              <a:rPr lang="en-US" dirty="0" smtClean="0"/>
              <a:t> cistern: anterior to the medulla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Sylvian cistern</a:t>
            </a:r>
            <a:r>
              <a:rPr lang="en-US" dirty="0" smtClean="0"/>
              <a:t>: superficial to the insular cortex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Cisterns….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000" dirty="0" smtClean="0"/>
              <a:t>Prepontine cistern </a:t>
            </a:r>
            <a:endParaRPr lang="en-US" sz="20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56314" t="46506" r="24818" b="21597"/>
          <a:stretch>
            <a:fillRect/>
          </a:stretch>
        </p:blipFill>
        <p:spPr bwMode="auto">
          <a:xfrm>
            <a:off x="4876800" y="1590381"/>
            <a:ext cx="2363999" cy="3000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4011" t="28125" r="53734" b="36458"/>
          <a:stretch>
            <a:fillRect/>
          </a:stretch>
        </p:blipFill>
        <p:spPr bwMode="auto">
          <a:xfrm>
            <a:off x="609600" y="1676400"/>
            <a:ext cx="2895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124200" y="4724400"/>
            <a:ext cx="3293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71550" lvl="1" indent="-514350"/>
            <a:r>
              <a:rPr lang="en-US" dirty="0" smtClean="0"/>
              <a:t>Figure: Suprasellar </a:t>
            </a:r>
            <a:r>
              <a:rPr lang="en-US" dirty="0" smtClean="0"/>
              <a:t>cistern 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Cisterns….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7" name="Picture 6" descr="C:\Users\HP\Desktop\B9781437735482000744_f074-004-9781437735482.jpg"/>
          <p:cNvPicPr/>
          <p:nvPr/>
        </p:nvPicPr>
        <p:blipFill>
          <a:blip r:embed="rId2"/>
          <a:srcRect l="53052" b="8240"/>
          <a:stretch>
            <a:fillRect/>
          </a:stretch>
        </p:blipFill>
        <p:spPr bwMode="auto">
          <a:xfrm>
            <a:off x="1981200" y="1905000"/>
            <a:ext cx="4343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2057400" y="6019800"/>
            <a:ext cx="4883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Figure: Ambient </a:t>
            </a:r>
            <a:r>
              <a:rPr lang="en-US" dirty="0" smtClean="0"/>
              <a:t>cistern/ </a:t>
            </a:r>
            <a:r>
              <a:rPr lang="en-US" dirty="0" err="1" smtClean="0"/>
              <a:t>Circummesencephalic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Cisterns….</a:t>
            </a:r>
            <a:endParaRPr lang="en-US" sz="4000" dirty="0"/>
          </a:p>
        </p:txBody>
      </p:sp>
      <p:pic>
        <p:nvPicPr>
          <p:cNvPr id="5" name="Content Placeholder 5" descr="C:\Users\HP\Desktop\B9781437735482000744_f074-003-9781437735482.jpg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762000" y="2133600"/>
            <a:ext cx="6858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solidFill>
                  <a:srgbClr val="0070C0"/>
                </a:solidFill>
              </a:rPr>
              <a:t>Brain parenchyma – Lobes 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525963"/>
          </a:xfrm>
        </p:spPr>
        <p:txBody>
          <a:bodyPr/>
          <a:lstStyle/>
          <a:p>
            <a:r>
              <a:rPr lang="en-US" dirty="0" smtClean="0"/>
              <a:t>First, identify the major lobes: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 Frontal lobe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Temporal lobe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 Parietal lobe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 Occipital lobe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54717" t="38194" r="7547" b="14057"/>
          <a:stretch>
            <a:fillRect/>
          </a:stretch>
        </p:blipFill>
        <p:spPr bwMode="auto">
          <a:xfrm>
            <a:off x="4876800" y="2209800"/>
            <a:ext cx="376989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Brain Parenchyma - Brainstem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Then identify: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 Midbrain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Pons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Medulla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Cerebellum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52727" t="35681" r="10909" b="16570"/>
          <a:stretch>
            <a:fillRect/>
          </a:stretch>
        </p:blipFill>
        <p:spPr bwMode="auto">
          <a:xfrm>
            <a:off x="5181600" y="1981200"/>
            <a:ext cx="3276600" cy="31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Brain parenchyma – Deep structures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Lastly, identify the deep structures: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Corpus Callosum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Caudate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Thalamus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dirty="0" err="1" smtClean="0"/>
              <a:t>Lentiform</a:t>
            </a:r>
            <a:r>
              <a:rPr lang="en-US" dirty="0" smtClean="0"/>
              <a:t> Nucleus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 Internal capsule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External capsule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50943" t="35183" r="7631" b="9529"/>
          <a:stretch>
            <a:fillRect/>
          </a:stretch>
        </p:blipFill>
        <p:spPr bwMode="auto">
          <a:xfrm>
            <a:off x="5112327" y="1905000"/>
            <a:ext cx="342207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Sulci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C00000"/>
                </a:solidFill>
              </a:rPr>
              <a:t>Identify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Sulci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Sylvian fissures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Central sulcus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dirty="0" err="1" smtClean="0"/>
              <a:t>Precentral</a:t>
            </a:r>
            <a:r>
              <a:rPr lang="en-US" dirty="0" smtClean="0"/>
              <a:t> sulcus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dirty="0" err="1" smtClean="0"/>
              <a:t>Postcentral</a:t>
            </a:r>
            <a:r>
              <a:rPr lang="en-US" dirty="0" smtClean="0"/>
              <a:t> sulcus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56604" t="33167" r="5660" b="16571"/>
          <a:stretch>
            <a:fillRect/>
          </a:stretch>
        </p:blipFill>
        <p:spPr bwMode="auto">
          <a:xfrm>
            <a:off x="5334000" y="1752600"/>
            <a:ext cx="3352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Sulci…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Remember that sulci will become deeper and more prominent with age</a:t>
            </a:r>
          </a:p>
          <a:p>
            <a:r>
              <a:rPr lang="en-US" dirty="0" smtClean="0"/>
              <a:t>Look for blood in the sulci &amp; Sylvian Fissure which are indications of a sub-arachnoid bleed Acute blood in Sylvian fissure Acute blood in sulci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4528" t="48246" r="33019" b="6518"/>
          <a:stretch>
            <a:fillRect/>
          </a:stretch>
        </p:blipFill>
        <p:spPr bwMode="auto">
          <a:xfrm>
            <a:off x="4457700" y="1752600"/>
            <a:ext cx="40005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Parenchymal masses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2971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Look for mass lesions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 Abscess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Neoplasm 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32075" t="40707" r="3774" b="19084"/>
          <a:stretch>
            <a:fillRect/>
          </a:stretch>
        </p:blipFill>
        <p:spPr bwMode="auto">
          <a:xfrm>
            <a:off x="3276600" y="2209800"/>
            <a:ext cx="56673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200400" y="4953000"/>
            <a:ext cx="571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 smtClean="0"/>
              <a:t>Note how the tumor becomes bright with contrast that dark area of edema 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Note the ring enhancing lesion  with contrast consistent of an abscess that dark area of edema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7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ustom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1749</TotalTime>
  <Words>3005</Words>
  <Application>Microsoft Office PowerPoint</Application>
  <PresentationFormat>On-screen Show (4:3)</PresentationFormat>
  <Paragraphs>566</Paragraphs>
  <Slides>113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4" baseType="lpstr">
      <vt:lpstr>Flow</vt:lpstr>
      <vt:lpstr>Basics of CT brain</vt:lpstr>
      <vt:lpstr>Learning objectives  </vt:lpstr>
      <vt:lpstr>              A. Introduction of Neuroimaging   </vt:lpstr>
      <vt:lpstr>Neuroimaging </vt:lpstr>
      <vt:lpstr>Classification of Neuroimaging</vt:lpstr>
      <vt:lpstr> Indications of Neuroimaging </vt:lpstr>
      <vt:lpstr>Techniques of Neuroimaging</vt:lpstr>
      <vt:lpstr>Slide 8</vt:lpstr>
      <vt:lpstr>Introduction</vt:lpstr>
      <vt:lpstr>History </vt:lpstr>
      <vt:lpstr> Must for every physician </vt:lpstr>
      <vt:lpstr> Indications of  CT Scan of brain  </vt:lpstr>
      <vt:lpstr>Indications for CT Brain with IV contrast </vt:lpstr>
      <vt:lpstr> Contraindications of CT scan of Head  </vt:lpstr>
      <vt:lpstr>Advantages of CT scan (over MRI):</vt:lpstr>
      <vt:lpstr>Disadvantages of CT scan:</vt:lpstr>
      <vt:lpstr>Basic principles of CT imaging:</vt:lpstr>
      <vt:lpstr>Basic principles of CT imaging…</vt:lpstr>
      <vt:lpstr>Basic principles of CT imaging…</vt:lpstr>
      <vt:lpstr> Basic principles of CT imaging… </vt:lpstr>
      <vt:lpstr>Basic principles of CT imaging…</vt:lpstr>
      <vt:lpstr>CT Scan Set-Up Diagram</vt:lpstr>
      <vt:lpstr> Process of CT imaging</vt:lpstr>
      <vt:lpstr>Slide 24</vt:lpstr>
      <vt:lpstr>Types of CT Scan techniques </vt:lpstr>
      <vt:lpstr>A. Conventional CT Scan</vt:lpstr>
      <vt:lpstr>Slide 27</vt:lpstr>
      <vt:lpstr>B. Spiral CT scan</vt:lpstr>
      <vt:lpstr>Spiral CT scan</vt:lpstr>
      <vt:lpstr>Advantages of Spiral  over Conventional CT    </vt:lpstr>
      <vt:lpstr>CT Slices </vt:lpstr>
      <vt:lpstr>CT Slices…. </vt:lpstr>
      <vt:lpstr>Slice thickness may vary, but it is between 3 and 5 mm for a routine Head CT</vt:lpstr>
      <vt:lpstr>CT Slices…. </vt:lpstr>
      <vt:lpstr> Attenuation Coefficient  </vt:lpstr>
      <vt:lpstr>Hounsfield scale</vt:lpstr>
      <vt:lpstr>Slide 37</vt:lpstr>
      <vt:lpstr>Slide 38</vt:lpstr>
      <vt:lpstr>Hounsfield scale….  </vt:lpstr>
      <vt:lpstr>Windowing</vt:lpstr>
      <vt:lpstr>Windowing….</vt:lpstr>
      <vt:lpstr> Window width  &amp; level </vt:lpstr>
      <vt:lpstr>Narrow and wide Window  </vt:lpstr>
      <vt:lpstr>Windowing</vt:lpstr>
      <vt:lpstr> Soft tissue window </vt:lpstr>
      <vt:lpstr> Bone window </vt:lpstr>
      <vt:lpstr>Window examples</vt:lpstr>
      <vt:lpstr> CT scan of Head is expressed in terms of density </vt:lpstr>
      <vt:lpstr>CT scan  Density </vt:lpstr>
      <vt:lpstr> Three basic densities or different shades of grey </vt:lpstr>
      <vt:lpstr>Figure: In CT scan all features are expressed in density ( Hypo-dense, Iso-dense, Hyper-dense</vt:lpstr>
      <vt:lpstr>Types of CT Scan of head / brain  </vt:lpstr>
      <vt:lpstr>Slide 53</vt:lpstr>
      <vt:lpstr>Slide 54</vt:lpstr>
      <vt:lpstr>CT angiogram of head</vt:lpstr>
      <vt:lpstr>Contrast Imaging….</vt:lpstr>
      <vt:lpstr>Contrast Imaging….</vt:lpstr>
      <vt:lpstr>Risks of contrast administration</vt:lpstr>
      <vt:lpstr>Planes of CT scan</vt:lpstr>
      <vt:lpstr>        </vt:lpstr>
      <vt:lpstr>Lesions seen in CT Scan Head</vt:lpstr>
      <vt:lpstr>Slide 62</vt:lpstr>
      <vt:lpstr>1st section</vt:lpstr>
      <vt:lpstr>2nd section</vt:lpstr>
      <vt:lpstr>3rd section </vt:lpstr>
      <vt:lpstr>4th section</vt:lpstr>
      <vt:lpstr>5th section</vt:lpstr>
      <vt:lpstr> 6th section</vt:lpstr>
      <vt:lpstr>7th section</vt:lpstr>
      <vt:lpstr>8th section</vt:lpstr>
      <vt:lpstr>9th section</vt:lpstr>
      <vt:lpstr>10th section</vt:lpstr>
      <vt:lpstr>11th, 12th section</vt:lpstr>
      <vt:lpstr>Physiological calcifications</vt:lpstr>
      <vt:lpstr>Physiological calcifications</vt:lpstr>
      <vt:lpstr>D. Approach to Review  a CT scan</vt:lpstr>
      <vt:lpstr>Identification of CT</vt:lpstr>
      <vt:lpstr>Previous studies</vt:lpstr>
      <vt:lpstr>Study parameters</vt:lpstr>
      <vt:lpstr>Image analysis</vt:lpstr>
      <vt:lpstr>Regions to inspect</vt:lpstr>
      <vt:lpstr>     Midline structures </vt:lpstr>
      <vt:lpstr>Midline shift</vt:lpstr>
      <vt:lpstr>Examples of midline shift</vt:lpstr>
      <vt:lpstr>Ventricles</vt:lpstr>
      <vt:lpstr>Ventricles</vt:lpstr>
      <vt:lpstr>Ventricles</vt:lpstr>
      <vt:lpstr>Ventricles</vt:lpstr>
      <vt:lpstr>Cisterns</vt:lpstr>
      <vt:lpstr>Subarachnoid cisterns are:</vt:lpstr>
      <vt:lpstr>Cisterns….</vt:lpstr>
      <vt:lpstr>Cisterns….</vt:lpstr>
      <vt:lpstr>Cisterns….</vt:lpstr>
      <vt:lpstr>Brain parenchyma – Lobes  </vt:lpstr>
      <vt:lpstr>Brain Parenchyma - Brainstem</vt:lpstr>
      <vt:lpstr>Brain parenchyma – Deep structures</vt:lpstr>
      <vt:lpstr>Sulci</vt:lpstr>
      <vt:lpstr>Sulci…</vt:lpstr>
      <vt:lpstr>Parenchymal masses</vt:lpstr>
      <vt:lpstr>Sinuses</vt:lpstr>
      <vt:lpstr>Sinuses….</vt:lpstr>
      <vt:lpstr>Sinuses….</vt:lpstr>
      <vt:lpstr>Bone</vt:lpstr>
      <vt:lpstr>Bone….</vt:lpstr>
      <vt:lpstr>Skin &amp; Soft tissue</vt:lpstr>
      <vt:lpstr>In summery : Approach to Review  a CT scan : AABBCS (Mnemonic)</vt:lpstr>
      <vt:lpstr>     Normal CT of Brain </vt:lpstr>
      <vt:lpstr>Slide 108</vt:lpstr>
      <vt:lpstr>Artifacts of CT scan</vt:lpstr>
      <vt:lpstr>Artifacts of CT scan…</vt:lpstr>
      <vt:lpstr>Slide 111</vt:lpstr>
      <vt:lpstr>    Description of a CT Scan head</vt:lpstr>
      <vt:lpstr>Thanks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Basics of CT brain</dc:title>
  <dc:creator>HP</dc:creator>
  <cp:lastModifiedBy>user</cp:lastModifiedBy>
  <cp:revision>65</cp:revision>
  <dcterms:created xsi:type="dcterms:W3CDTF">2019-06-24T19:40:46Z</dcterms:created>
  <dcterms:modified xsi:type="dcterms:W3CDTF">2024-11-05T06:45:22Z</dcterms:modified>
</cp:coreProperties>
</file>