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13.xml" ContentType="application/vnd.ms-office.drawingml.diagramDrawing+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10" r:id="rId3"/>
    <p:sldId id="259" r:id="rId4"/>
    <p:sldId id="262" r:id="rId5"/>
    <p:sldId id="301" r:id="rId6"/>
    <p:sldId id="314" r:id="rId7"/>
    <p:sldId id="299" r:id="rId8"/>
    <p:sldId id="315" r:id="rId9"/>
    <p:sldId id="335" r:id="rId10"/>
    <p:sldId id="287" r:id="rId11"/>
    <p:sldId id="351" r:id="rId12"/>
    <p:sldId id="352" r:id="rId13"/>
    <p:sldId id="326" r:id="rId14"/>
    <p:sldId id="329" r:id="rId15"/>
    <p:sldId id="328" r:id="rId16"/>
    <p:sldId id="325" r:id="rId17"/>
    <p:sldId id="344" r:id="rId18"/>
    <p:sldId id="348" r:id="rId19"/>
    <p:sldId id="327" r:id="rId20"/>
    <p:sldId id="330" r:id="rId21"/>
    <p:sldId id="290" r:id="rId22"/>
    <p:sldId id="292" r:id="rId23"/>
    <p:sldId id="321" r:id="rId24"/>
    <p:sldId id="320" r:id="rId25"/>
    <p:sldId id="350" r:id="rId26"/>
    <p:sldId id="332" r:id="rId27"/>
    <p:sldId id="331" r:id="rId28"/>
    <p:sldId id="293" r:id="rId29"/>
    <p:sldId id="343" r:id="rId30"/>
    <p:sldId id="349"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rawing13.xml.rels><?xml version="1.0" encoding="UTF-8" standalone="yes"?>
<Relationships xmlns="http://schemas.openxmlformats.org/package/2006/relationships"><Relationship Id="rId1" Type="http://schemas.openxmlformats.org/officeDocument/2006/relationships/hyperlink" Target="https://www.ncbi.nlm.nih.gov/pmc/articles/PMC10104616/"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DD8E2-01DE-4E46-9469-12D0B1D334DB}"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34313042-483D-427B-8E91-5F98A3E7E4E8}">
      <dgm:prSet custT="1"/>
      <dgm:spPr/>
      <dgm:t>
        <a:bodyPr/>
        <a:lstStyle/>
        <a:p>
          <a:r>
            <a:rPr lang="en-US" sz="2400" dirty="0"/>
            <a:t>In the majority of cases, the cause of RLS is not known. </a:t>
          </a:r>
        </a:p>
      </dgm:t>
    </dgm:pt>
    <dgm:pt modelId="{28CE0139-9E87-47D6-87A6-F60B99B3D820}" type="parTrans" cxnId="{AC55281B-878C-4C2F-895E-C9AFF1AA2BA2}">
      <dgm:prSet/>
      <dgm:spPr/>
      <dgm:t>
        <a:bodyPr/>
        <a:lstStyle/>
        <a:p>
          <a:endParaRPr lang="en-US"/>
        </a:p>
      </dgm:t>
    </dgm:pt>
    <dgm:pt modelId="{5BD31986-A27A-4EFB-9E12-69E943FA9259}" type="sibTrans" cxnId="{AC55281B-878C-4C2F-895E-C9AFF1AA2BA2}">
      <dgm:prSet/>
      <dgm:spPr/>
      <dgm:t>
        <a:bodyPr/>
        <a:lstStyle/>
        <a:p>
          <a:endParaRPr lang="en-US"/>
        </a:p>
      </dgm:t>
    </dgm:pt>
    <dgm:pt modelId="{9E20C344-B4A3-46BA-9B33-7AFD003D8854}">
      <dgm:prSet custT="1"/>
      <dgm:spPr/>
      <dgm:t>
        <a:bodyPr/>
        <a:lstStyle/>
        <a:p>
          <a:r>
            <a:rPr lang="en-US" sz="2400" dirty="0" smtClean="0"/>
            <a:t>Preliminary </a:t>
          </a:r>
          <a:r>
            <a:rPr lang="en-US" sz="2400" dirty="0"/>
            <a:t>evidence suggests that some RLS sufferers have lower levels of iron in the brain, but iron supplementation is not considered to be an effective therapeutic option.</a:t>
          </a:r>
        </a:p>
      </dgm:t>
    </dgm:pt>
    <dgm:pt modelId="{00C158F4-0671-4574-B8DC-71DE0E9891C0}" type="parTrans" cxnId="{2B1DD8D3-8F61-4AC8-A03E-C82EA6E196DB}">
      <dgm:prSet/>
      <dgm:spPr/>
      <dgm:t>
        <a:bodyPr/>
        <a:lstStyle/>
        <a:p>
          <a:endParaRPr lang="en-US"/>
        </a:p>
      </dgm:t>
    </dgm:pt>
    <dgm:pt modelId="{284520DD-A844-4D35-BCF3-D0F2B5D28FEB}" type="sibTrans" cxnId="{2B1DD8D3-8F61-4AC8-A03E-C82EA6E196DB}">
      <dgm:prSet/>
      <dgm:spPr/>
      <dgm:t>
        <a:bodyPr/>
        <a:lstStyle/>
        <a:p>
          <a:endParaRPr lang="en-US"/>
        </a:p>
      </dgm:t>
    </dgm:pt>
    <dgm:pt modelId="{47911226-B4EB-4ED2-8A37-0D39ABB6A0C8}" type="pres">
      <dgm:prSet presAssocID="{3D1DD8E2-01DE-4E46-9469-12D0B1D334DB}" presName="vert0" presStyleCnt="0">
        <dgm:presLayoutVars>
          <dgm:dir/>
          <dgm:animOne val="branch"/>
          <dgm:animLvl val="lvl"/>
        </dgm:presLayoutVars>
      </dgm:prSet>
      <dgm:spPr/>
      <dgm:t>
        <a:bodyPr/>
        <a:lstStyle/>
        <a:p>
          <a:endParaRPr lang="en-US"/>
        </a:p>
      </dgm:t>
    </dgm:pt>
    <dgm:pt modelId="{0E1D30FF-F264-4C4C-9906-7A68E59FB99E}" type="pres">
      <dgm:prSet presAssocID="{34313042-483D-427B-8E91-5F98A3E7E4E8}" presName="thickLine" presStyleLbl="alignNode1" presStyleIdx="0" presStyleCnt="2"/>
      <dgm:spPr/>
    </dgm:pt>
    <dgm:pt modelId="{CC3D82D7-8FF3-4414-9634-48D988E2405E}" type="pres">
      <dgm:prSet presAssocID="{34313042-483D-427B-8E91-5F98A3E7E4E8}" presName="horz1" presStyleCnt="0"/>
      <dgm:spPr/>
    </dgm:pt>
    <dgm:pt modelId="{40523542-AFC2-4A23-9A15-EF3137E0A1A1}" type="pres">
      <dgm:prSet presAssocID="{34313042-483D-427B-8E91-5F98A3E7E4E8}" presName="tx1" presStyleLbl="revTx" presStyleIdx="0" presStyleCnt="2"/>
      <dgm:spPr/>
      <dgm:t>
        <a:bodyPr/>
        <a:lstStyle/>
        <a:p>
          <a:endParaRPr lang="en-US"/>
        </a:p>
      </dgm:t>
    </dgm:pt>
    <dgm:pt modelId="{14030EA1-6BAD-4A17-B633-D1F20BA50773}" type="pres">
      <dgm:prSet presAssocID="{34313042-483D-427B-8E91-5F98A3E7E4E8}" presName="vert1" presStyleCnt="0"/>
      <dgm:spPr/>
    </dgm:pt>
    <dgm:pt modelId="{70D94B1C-FA27-472A-A919-1F56EC3B6F8D}" type="pres">
      <dgm:prSet presAssocID="{9E20C344-B4A3-46BA-9B33-7AFD003D8854}" presName="thickLine" presStyleLbl="alignNode1" presStyleIdx="1" presStyleCnt="2"/>
      <dgm:spPr/>
    </dgm:pt>
    <dgm:pt modelId="{E7798199-6627-49C2-93C3-425F6C06DD3D}" type="pres">
      <dgm:prSet presAssocID="{9E20C344-B4A3-46BA-9B33-7AFD003D8854}" presName="horz1" presStyleCnt="0"/>
      <dgm:spPr/>
    </dgm:pt>
    <dgm:pt modelId="{4D36BA3F-F129-4768-8E8F-5C582B9931DA}" type="pres">
      <dgm:prSet presAssocID="{9E20C344-B4A3-46BA-9B33-7AFD003D8854}" presName="tx1" presStyleLbl="revTx" presStyleIdx="1" presStyleCnt="2" custScaleY="185775"/>
      <dgm:spPr/>
      <dgm:t>
        <a:bodyPr/>
        <a:lstStyle/>
        <a:p>
          <a:endParaRPr lang="en-US"/>
        </a:p>
      </dgm:t>
    </dgm:pt>
    <dgm:pt modelId="{74A49FD9-CC66-403F-BF0C-2E0BB76E3D50}" type="pres">
      <dgm:prSet presAssocID="{9E20C344-B4A3-46BA-9B33-7AFD003D8854}" presName="vert1" presStyleCnt="0"/>
      <dgm:spPr/>
    </dgm:pt>
  </dgm:ptLst>
  <dgm:cxnLst>
    <dgm:cxn modelId="{2B1DD8D3-8F61-4AC8-A03E-C82EA6E196DB}" srcId="{3D1DD8E2-01DE-4E46-9469-12D0B1D334DB}" destId="{9E20C344-B4A3-46BA-9B33-7AFD003D8854}" srcOrd="1" destOrd="0" parTransId="{00C158F4-0671-4574-B8DC-71DE0E9891C0}" sibTransId="{284520DD-A844-4D35-BCF3-D0F2B5D28FEB}"/>
    <dgm:cxn modelId="{C9F4193F-B360-41C0-81DD-05190B0EC3AD}" type="presOf" srcId="{3D1DD8E2-01DE-4E46-9469-12D0B1D334DB}" destId="{47911226-B4EB-4ED2-8A37-0D39ABB6A0C8}" srcOrd="0" destOrd="0" presId="urn:microsoft.com/office/officeart/2008/layout/LinedList"/>
    <dgm:cxn modelId="{953FAC94-E410-45E0-B49C-E898D934B698}" type="presOf" srcId="{34313042-483D-427B-8E91-5F98A3E7E4E8}" destId="{40523542-AFC2-4A23-9A15-EF3137E0A1A1}" srcOrd="0" destOrd="0" presId="urn:microsoft.com/office/officeart/2008/layout/LinedList"/>
    <dgm:cxn modelId="{AC55281B-878C-4C2F-895E-C9AFF1AA2BA2}" srcId="{3D1DD8E2-01DE-4E46-9469-12D0B1D334DB}" destId="{34313042-483D-427B-8E91-5F98A3E7E4E8}" srcOrd="0" destOrd="0" parTransId="{28CE0139-9E87-47D6-87A6-F60B99B3D820}" sibTransId="{5BD31986-A27A-4EFB-9E12-69E943FA9259}"/>
    <dgm:cxn modelId="{4E5C90DC-A446-4809-B344-957E9FE83AEB}" type="presOf" srcId="{9E20C344-B4A3-46BA-9B33-7AFD003D8854}" destId="{4D36BA3F-F129-4768-8E8F-5C582B9931DA}" srcOrd="0" destOrd="0" presId="urn:microsoft.com/office/officeart/2008/layout/LinedList"/>
    <dgm:cxn modelId="{CAC8774E-5550-487B-922D-B8D40A6BD88F}" type="presParOf" srcId="{47911226-B4EB-4ED2-8A37-0D39ABB6A0C8}" destId="{0E1D30FF-F264-4C4C-9906-7A68E59FB99E}" srcOrd="0" destOrd="0" presId="urn:microsoft.com/office/officeart/2008/layout/LinedList"/>
    <dgm:cxn modelId="{78CBD3E8-4C01-497D-A5BD-E408553526C4}" type="presParOf" srcId="{47911226-B4EB-4ED2-8A37-0D39ABB6A0C8}" destId="{CC3D82D7-8FF3-4414-9634-48D988E2405E}" srcOrd="1" destOrd="0" presId="urn:microsoft.com/office/officeart/2008/layout/LinedList"/>
    <dgm:cxn modelId="{9F9C0017-C9B6-4868-AEB8-F7D407DFCD4E}" type="presParOf" srcId="{CC3D82D7-8FF3-4414-9634-48D988E2405E}" destId="{40523542-AFC2-4A23-9A15-EF3137E0A1A1}" srcOrd="0" destOrd="0" presId="urn:microsoft.com/office/officeart/2008/layout/LinedList"/>
    <dgm:cxn modelId="{229B1B5C-B4D4-48F3-BC78-7E193CE867F2}" type="presParOf" srcId="{CC3D82D7-8FF3-4414-9634-48D988E2405E}" destId="{14030EA1-6BAD-4A17-B633-D1F20BA50773}" srcOrd="1" destOrd="0" presId="urn:microsoft.com/office/officeart/2008/layout/LinedList"/>
    <dgm:cxn modelId="{14F4C93D-E6B2-43CE-A5E1-C00FB1A2B9AD}" type="presParOf" srcId="{47911226-B4EB-4ED2-8A37-0D39ABB6A0C8}" destId="{70D94B1C-FA27-472A-A919-1F56EC3B6F8D}" srcOrd="2" destOrd="0" presId="urn:microsoft.com/office/officeart/2008/layout/LinedList"/>
    <dgm:cxn modelId="{30EA9FA1-31A7-4F78-BAE7-E77953E2B90A}" type="presParOf" srcId="{47911226-B4EB-4ED2-8A37-0D39ABB6A0C8}" destId="{E7798199-6627-49C2-93C3-425F6C06DD3D}" srcOrd="3" destOrd="0" presId="urn:microsoft.com/office/officeart/2008/layout/LinedList"/>
    <dgm:cxn modelId="{9A7002FB-F361-499F-A817-DEEB7B0D4EB8}" type="presParOf" srcId="{E7798199-6627-49C2-93C3-425F6C06DD3D}" destId="{4D36BA3F-F129-4768-8E8F-5C582B9931DA}" srcOrd="0" destOrd="0" presId="urn:microsoft.com/office/officeart/2008/layout/LinedList"/>
    <dgm:cxn modelId="{BF9BFEA5-0ECE-4ED2-BFD0-1883D2453F38}" type="presParOf" srcId="{E7798199-6627-49C2-93C3-425F6C06DD3D}" destId="{74A49FD9-CC66-403F-BF0C-2E0BB76E3D50}"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63CF0-301C-4110-9BBF-72AFCA390E5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8C12232-DDE5-4F4A-8820-8E193C22766D}">
      <dgm:prSet custT="1"/>
      <dgm:spPr>
        <a:solidFill>
          <a:schemeClr val="tx2">
            <a:lumMod val="60000"/>
            <a:lumOff val="40000"/>
          </a:schemeClr>
        </a:solidFill>
      </dgm:spPr>
      <dgm:t>
        <a:bodyPr/>
        <a:lstStyle/>
        <a:p>
          <a:r>
            <a:rPr lang="en-US" sz="2400" dirty="0">
              <a:solidFill>
                <a:schemeClr val="tx1"/>
              </a:solidFill>
            </a:rPr>
            <a:t>These sensations can </a:t>
          </a:r>
          <a:r>
            <a:rPr lang="en-US" sz="2400" b="1" dirty="0">
              <a:solidFill>
                <a:schemeClr val="tx1"/>
              </a:solidFill>
            </a:rPr>
            <a:t>last for an hour </a:t>
          </a:r>
          <a:r>
            <a:rPr lang="en-US" sz="2400" dirty="0">
              <a:solidFill>
                <a:schemeClr val="tx1"/>
              </a:solidFill>
            </a:rPr>
            <a:t>or longer, slowly increasing in </a:t>
          </a:r>
          <a:r>
            <a:rPr lang="en-US" sz="2400" dirty="0" smtClean="0">
              <a:solidFill>
                <a:schemeClr val="tx1"/>
              </a:solidFill>
            </a:rPr>
            <a:t>severity.</a:t>
          </a:r>
          <a:endParaRPr lang="en-US" sz="2400" dirty="0">
            <a:solidFill>
              <a:schemeClr val="tx1"/>
            </a:solidFill>
          </a:endParaRPr>
        </a:p>
      </dgm:t>
    </dgm:pt>
    <dgm:pt modelId="{58651D28-FA73-439B-A5A0-E12D7F798ADD}" type="parTrans" cxnId="{DFBCDD90-F154-474F-906B-36DA863F896E}">
      <dgm:prSet/>
      <dgm:spPr/>
      <dgm:t>
        <a:bodyPr/>
        <a:lstStyle/>
        <a:p>
          <a:endParaRPr lang="en-US"/>
        </a:p>
      </dgm:t>
    </dgm:pt>
    <dgm:pt modelId="{528E087E-D5F3-403F-92D8-58E55133DE69}" type="sibTrans" cxnId="{DFBCDD90-F154-474F-906B-36DA863F896E}">
      <dgm:prSet/>
      <dgm:spPr/>
      <dgm:t>
        <a:bodyPr/>
        <a:lstStyle/>
        <a:p>
          <a:endParaRPr lang="en-US"/>
        </a:p>
      </dgm:t>
    </dgm:pt>
    <dgm:pt modelId="{AC480710-88EE-47A5-A334-4AD182AB0785}">
      <dgm:prSet custT="1"/>
      <dgm:spPr/>
      <dgm:t>
        <a:bodyPr/>
        <a:lstStyle/>
        <a:p>
          <a:r>
            <a:rPr lang="en-US" sz="2400" dirty="0">
              <a:solidFill>
                <a:schemeClr val="tx1"/>
              </a:solidFill>
            </a:rPr>
            <a:t>While the sensations are most often bilateral, some patients experience them only on one side of the body.</a:t>
          </a:r>
        </a:p>
      </dgm:t>
    </dgm:pt>
    <dgm:pt modelId="{798F3818-F8C8-4BD7-9EAA-6739A3A8DB6D}" type="parTrans" cxnId="{A24ADCDF-82C9-41AA-93A1-5B298D68DD7E}">
      <dgm:prSet/>
      <dgm:spPr/>
      <dgm:t>
        <a:bodyPr/>
        <a:lstStyle/>
        <a:p>
          <a:endParaRPr lang="en-US"/>
        </a:p>
      </dgm:t>
    </dgm:pt>
    <dgm:pt modelId="{7A9C055C-DC44-4E86-816A-092847B8CD39}" type="sibTrans" cxnId="{A24ADCDF-82C9-41AA-93A1-5B298D68DD7E}">
      <dgm:prSet/>
      <dgm:spPr/>
      <dgm:t>
        <a:bodyPr/>
        <a:lstStyle/>
        <a:p>
          <a:endParaRPr lang="en-US"/>
        </a:p>
      </dgm:t>
    </dgm:pt>
    <dgm:pt modelId="{301DA9DD-85AE-49C1-8FEF-08942C85386F}" type="pres">
      <dgm:prSet presAssocID="{AC063CF0-301C-4110-9BBF-72AFCA390E55}" presName="linear" presStyleCnt="0">
        <dgm:presLayoutVars>
          <dgm:animLvl val="lvl"/>
          <dgm:resizeHandles val="exact"/>
        </dgm:presLayoutVars>
      </dgm:prSet>
      <dgm:spPr/>
      <dgm:t>
        <a:bodyPr/>
        <a:lstStyle/>
        <a:p>
          <a:endParaRPr lang="en-US"/>
        </a:p>
      </dgm:t>
    </dgm:pt>
    <dgm:pt modelId="{2E32CA42-71C7-45B9-BE43-103A6921A517}" type="pres">
      <dgm:prSet presAssocID="{98C12232-DDE5-4F4A-8820-8E193C22766D}" presName="parentText" presStyleLbl="node1" presStyleIdx="0" presStyleCnt="2">
        <dgm:presLayoutVars>
          <dgm:chMax val="0"/>
          <dgm:bulletEnabled val="1"/>
        </dgm:presLayoutVars>
      </dgm:prSet>
      <dgm:spPr/>
      <dgm:t>
        <a:bodyPr/>
        <a:lstStyle/>
        <a:p>
          <a:endParaRPr lang="en-US"/>
        </a:p>
      </dgm:t>
    </dgm:pt>
    <dgm:pt modelId="{6F51C8E1-CC04-4A75-9FC2-BCE14350E5A7}" type="pres">
      <dgm:prSet presAssocID="{528E087E-D5F3-403F-92D8-58E55133DE69}" presName="spacer" presStyleCnt="0"/>
      <dgm:spPr/>
    </dgm:pt>
    <dgm:pt modelId="{ADE92AF4-AF77-4007-A9D1-603A941FEA37}" type="pres">
      <dgm:prSet presAssocID="{AC480710-88EE-47A5-A334-4AD182AB0785}" presName="parentText" presStyleLbl="node1" presStyleIdx="1" presStyleCnt="2">
        <dgm:presLayoutVars>
          <dgm:chMax val="0"/>
          <dgm:bulletEnabled val="1"/>
        </dgm:presLayoutVars>
      </dgm:prSet>
      <dgm:spPr/>
      <dgm:t>
        <a:bodyPr/>
        <a:lstStyle/>
        <a:p>
          <a:endParaRPr lang="en-US"/>
        </a:p>
      </dgm:t>
    </dgm:pt>
  </dgm:ptLst>
  <dgm:cxnLst>
    <dgm:cxn modelId="{1D774074-36B8-4DED-8077-C73BA4FF1A22}" type="presOf" srcId="{AC480710-88EE-47A5-A334-4AD182AB0785}" destId="{ADE92AF4-AF77-4007-A9D1-603A941FEA37}" srcOrd="0" destOrd="0" presId="urn:microsoft.com/office/officeart/2005/8/layout/vList2"/>
    <dgm:cxn modelId="{3607D7D2-7551-43D1-8B40-616C8B656950}" type="presOf" srcId="{98C12232-DDE5-4F4A-8820-8E193C22766D}" destId="{2E32CA42-71C7-45B9-BE43-103A6921A517}" srcOrd="0" destOrd="0" presId="urn:microsoft.com/office/officeart/2005/8/layout/vList2"/>
    <dgm:cxn modelId="{DFBCDD90-F154-474F-906B-36DA863F896E}" srcId="{AC063CF0-301C-4110-9BBF-72AFCA390E55}" destId="{98C12232-DDE5-4F4A-8820-8E193C22766D}" srcOrd="0" destOrd="0" parTransId="{58651D28-FA73-439B-A5A0-E12D7F798ADD}" sibTransId="{528E087E-D5F3-403F-92D8-58E55133DE69}"/>
    <dgm:cxn modelId="{A24ADCDF-82C9-41AA-93A1-5B298D68DD7E}" srcId="{AC063CF0-301C-4110-9BBF-72AFCA390E55}" destId="{AC480710-88EE-47A5-A334-4AD182AB0785}" srcOrd="1" destOrd="0" parTransId="{798F3818-F8C8-4BD7-9EAA-6739A3A8DB6D}" sibTransId="{7A9C055C-DC44-4E86-816A-092847B8CD39}"/>
    <dgm:cxn modelId="{5C4F5738-C04C-418E-9453-E31592799BF4}" type="presOf" srcId="{AC063CF0-301C-4110-9BBF-72AFCA390E55}" destId="{301DA9DD-85AE-49C1-8FEF-08942C85386F}" srcOrd="0" destOrd="0" presId="urn:microsoft.com/office/officeart/2005/8/layout/vList2"/>
    <dgm:cxn modelId="{8058617A-5EE0-47AD-9000-EDC9038B6F7C}" type="presParOf" srcId="{301DA9DD-85AE-49C1-8FEF-08942C85386F}" destId="{2E32CA42-71C7-45B9-BE43-103A6921A517}" srcOrd="0" destOrd="0" presId="urn:microsoft.com/office/officeart/2005/8/layout/vList2"/>
    <dgm:cxn modelId="{ACE00AE8-E25C-405A-84FE-8A6A78592EAD}" type="presParOf" srcId="{301DA9DD-85AE-49C1-8FEF-08942C85386F}" destId="{6F51C8E1-CC04-4A75-9FC2-BCE14350E5A7}" srcOrd="1" destOrd="0" presId="urn:microsoft.com/office/officeart/2005/8/layout/vList2"/>
    <dgm:cxn modelId="{3DB0DF14-01F8-4DAB-B97F-BAEE3A7FF0BF}" type="presParOf" srcId="{301DA9DD-85AE-49C1-8FEF-08942C85386F}" destId="{ADE92AF4-AF77-4007-A9D1-603A941FEA37}"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45521-2232-43D7-B3D3-79193D17DCC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C5DA6F6-3D44-46F5-B6C2-2DBC166C6432}">
      <dgm:prSet custT="1"/>
      <dgm:spPr/>
      <dgm:t>
        <a:bodyPr/>
        <a:lstStyle/>
        <a:p>
          <a:r>
            <a:rPr lang="en-US" sz="2400" dirty="0"/>
            <a:t>Low-dose opioid medications are also effective in patients who have become refractory to first-line RLS treatments, particularly with augmentation to dopamine </a:t>
          </a:r>
          <a:r>
            <a:rPr lang="en-US" sz="2400" dirty="0" smtClean="0"/>
            <a:t>agonists.</a:t>
          </a:r>
          <a:endParaRPr lang="en-US" sz="2400" dirty="0"/>
        </a:p>
      </dgm:t>
    </dgm:pt>
    <dgm:pt modelId="{841BA6B6-9FBC-456C-8311-44A3C05D68B3}" type="parTrans" cxnId="{5C2D5949-686D-4402-A30F-E0148FB21B13}">
      <dgm:prSet/>
      <dgm:spPr/>
      <dgm:t>
        <a:bodyPr/>
        <a:lstStyle/>
        <a:p>
          <a:endParaRPr lang="en-US"/>
        </a:p>
      </dgm:t>
    </dgm:pt>
    <dgm:pt modelId="{DF99FDE5-FB05-4A23-B123-ABA86E1DBC6C}" type="sibTrans" cxnId="{5C2D5949-686D-4402-A30F-E0148FB21B13}">
      <dgm:prSet/>
      <dgm:spPr/>
      <dgm:t>
        <a:bodyPr/>
        <a:lstStyle/>
        <a:p>
          <a:endParaRPr lang="en-US"/>
        </a:p>
      </dgm:t>
    </dgm:pt>
    <dgm:pt modelId="{EDAF3E68-D56D-4658-869E-627DBBC6D0C9}">
      <dgm:prSet custT="1"/>
      <dgm:spPr/>
      <dgm:t>
        <a:bodyPr/>
        <a:lstStyle/>
        <a:p>
          <a:r>
            <a:rPr lang="en-US" sz="2400" dirty="0"/>
            <a:t>Small studies have shown that these medications can control RLS symptoms over 2–10 years with minimal dose </a:t>
          </a:r>
          <a:r>
            <a:rPr lang="en-US" sz="2400" dirty="0" smtClean="0"/>
            <a:t>escalation.</a:t>
          </a:r>
          <a:endParaRPr lang="en-US" sz="2400" dirty="0"/>
        </a:p>
      </dgm:t>
    </dgm:pt>
    <dgm:pt modelId="{1969C533-2484-41F7-B679-DE7BE34B4E96}" type="parTrans" cxnId="{0C74C480-0BA8-4740-9036-51D66E274075}">
      <dgm:prSet/>
      <dgm:spPr/>
      <dgm:t>
        <a:bodyPr/>
        <a:lstStyle/>
        <a:p>
          <a:endParaRPr lang="en-US"/>
        </a:p>
      </dgm:t>
    </dgm:pt>
    <dgm:pt modelId="{1B95975A-2897-4BBA-B049-DFDA55F0FCE0}" type="sibTrans" cxnId="{0C74C480-0BA8-4740-9036-51D66E274075}">
      <dgm:prSet/>
      <dgm:spPr/>
      <dgm:t>
        <a:bodyPr/>
        <a:lstStyle/>
        <a:p>
          <a:endParaRPr lang="en-US"/>
        </a:p>
      </dgm:t>
    </dgm:pt>
    <dgm:pt modelId="{F1F1C32E-EECC-4EC7-B9FD-02D41A8509D9}" type="pres">
      <dgm:prSet presAssocID="{18E45521-2232-43D7-B3D3-79193D17DCCB}" presName="hierChild1" presStyleCnt="0">
        <dgm:presLayoutVars>
          <dgm:chPref val="1"/>
          <dgm:dir/>
          <dgm:animOne val="branch"/>
          <dgm:animLvl val="lvl"/>
          <dgm:resizeHandles/>
        </dgm:presLayoutVars>
      </dgm:prSet>
      <dgm:spPr/>
      <dgm:t>
        <a:bodyPr/>
        <a:lstStyle/>
        <a:p>
          <a:endParaRPr lang="en-US"/>
        </a:p>
      </dgm:t>
    </dgm:pt>
    <dgm:pt modelId="{EAF19ECA-0508-438D-B2A8-1FABAA1B7286}" type="pres">
      <dgm:prSet presAssocID="{8C5DA6F6-3D44-46F5-B6C2-2DBC166C6432}" presName="hierRoot1" presStyleCnt="0"/>
      <dgm:spPr/>
    </dgm:pt>
    <dgm:pt modelId="{2174BDFF-7E09-4372-8C4F-37287E7E1345}" type="pres">
      <dgm:prSet presAssocID="{8C5DA6F6-3D44-46F5-B6C2-2DBC166C6432}" presName="composite" presStyleCnt="0"/>
      <dgm:spPr/>
    </dgm:pt>
    <dgm:pt modelId="{5C316E89-67C6-4300-9E94-2FF9B6DA6962}" type="pres">
      <dgm:prSet presAssocID="{8C5DA6F6-3D44-46F5-B6C2-2DBC166C6432}" presName="background" presStyleLbl="node0" presStyleIdx="0" presStyleCnt="2"/>
      <dgm:spPr/>
    </dgm:pt>
    <dgm:pt modelId="{6D36E8EB-5373-4508-A248-4F478D78298C}" type="pres">
      <dgm:prSet presAssocID="{8C5DA6F6-3D44-46F5-B6C2-2DBC166C6432}" presName="text" presStyleLbl="fgAcc0" presStyleIdx="0" presStyleCnt="2" custScaleX="132424" custScaleY="133033" custLinFactNeighborX="1559" custLinFactNeighborY="-18176">
        <dgm:presLayoutVars>
          <dgm:chPref val="3"/>
        </dgm:presLayoutVars>
      </dgm:prSet>
      <dgm:spPr/>
      <dgm:t>
        <a:bodyPr/>
        <a:lstStyle/>
        <a:p>
          <a:endParaRPr lang="en-US"/>
        </a:p>
      </dgm:t>
    </dgm:pt>
    <dgm:pt modelId="{CA556E76-16A6-4685-87CE-0AD5FA8C5AF9}" type="pres">
      <dgm:prSet presAssocID="{8C5DA6F6-3D44-46F5-B6C2-2DBC166C6432}" presName="hierChild2" presStyleCnt="0"/>
      <dgm:spPr/>
    </dgm:pt>
    <dgm:pt modelId="{76D57D08-FB46-4C82-AE21-D0EC11DC1A6C}" type="pres">
      <dgm:prSet presAssocID="{EDAF3E68-D56D-4658-869E-627DBBC6D0C9}" presName="hierRoot1" presStyleCnt="0"/>
      <dgm:spPr/>
    </dgm:pt>
    <dgm:pt modelId="{FC25F082-347F-486B-B8E7-39CE93121E5F}" type="pres">
      <dgm:prSet presAssocID="{EDAF3E68-D56D-4658-869E-627DBBC6D0C9}" presName="composite" presStyleCnt="0"/>
      <dgm:spPr/>
    </dgm:pt>
    <dgm:pt modelId="{49DD8BD5-55FA-4ACA-A654-0A5F533B8D5D}" type="pres">
      <dgm:prSet presAssocID="{EDAF3E68-D56D-4658-869E-627DBBC6D0C9}" presName="background" presStyleLbl="node0" presStyleIdx="1" presStyleCnt="2"/>
      <dgm:spPr/>
    </dgm:pt>
    <dgm:pt modelId="{55ED6B1E-880A-4297-93B9-5BF96D495B97}" type="pres">
      <dgm:prSet presAssocID="{EDAF3E68-D56D-4658-869E-627DBBC6D0C9}" presName="text" presStyleLbl="fgAcc0" presStyleIdx="1" presStyleCnt="2" custScaleX="103097" custScaleY="122736" custLinFactNeighborX="1440" custLinFactNeighborY="-18176">
        <dgm:presLayoutVars>
          <dgm:chPref val="3"/>
        </dgm:presLayoutVars>
      </dgm:prSet>
      <dgm:spPr/>
      <dgm:t>
        <a:bodyPr/>
        <a:lstStyle/>
        <a:p>
          <a:endParaRPr lang="en-US"/>
        </a:p>
      </dgm:t>
    </dgm:pt>
    <dgm:pt modelId="{2734D8E8-3B7D-42E8-9C13-8B00902270F5}" type="pres">
      <dgm:prSet presAssocID="{EDAF3E68-D56D-4658-869E-627DBBC6D0C9}" presName="hierChild2" presStyleCnt="0"/>
      <dgm:spPr/>
    </dgm:pt>
  </dgm:ptLst>
  <dgm:cxnLst>
    <dgm:cxn modelId="{85FE92D9-EF5A-41FE-9010-B3F609F96BE0}" type="presOf" srcId="{EDAF3E68-D56D-4658-869E-627DBBC6D0C9}" destId="{55ED6B1E-880A-4297-93B9-5BF96D495B97}" srcOrd="0" destOrd="0" presId="urn:microsoft.com/office/officeart/2005/8/layout/hierarchy1"/>
    <dgm:cxn modelId="{C86B93DA-FB8F-4254-81E5-AFB95D4B2A1E}" type="presOf" srcId="{18E45521-2232-43D7-B3D3-79193D17DCCB}" destId="{F1F1C32E-EECC-4EC7-B9FD-02D41A8509D9}" srcOrd="0" destOrd="0" presId="urn:microsoft.com/office/officeart/2005/8/layout/hierarchy1"/>
    <dgm:cxn modelId="{927F1E7C-B148-413B-9A56-3B2DC2167A9D}" type="presOf" srcId="{8C5DA6F6-3D44-46F5-B6C2-2DBC166C6432}" destId="{6D36E8EB-5373-4508-A248-4F478D78298C}" srcOrd="0" destOrd="0" presId="urn:microsoft.com/office/officeart/2005/8/layout/hierarchy1"/>
    <dgm:cxn modelId="{5C2D5949-686D-4402-A30F-E0148FB21B13}" srcId="{18E45521-2232-43D7-B3D3-79193D17DCCB}" destId="{8C5DA6F6-3D44-46F5-B6C2-2DBC166C6432}" srcOrd="0" destOrd="0" parTransId="{841BA6B6-9FBC-456C-8311-44A3C05D68B3}" sibTransId="{DF99FDE5-FB05-4A23-B123-ABA86E1DBC6C}"/>
    <dgm:cxn modelId="{0C74C480-0BA8-4740-9036-51D66E274075}" srcId="{18E45521-2232-43D7-B3D3-79193D17DCCB}" destId="{EDAF3E68-D56D-4658-869E-627DBBC6D0C9}" srcOrd="1" destOrd="0" parTransId="{1969C533-2484-41F7-B679-DE7BE34B4E96}" sibTransId="{1B95975A-2897-4BBA-B049-DFDA55F0FCE0}"/>
    <dgm:cxn modelId="{1A14B91D-C9CC-4695-8212-9F536A9513E9}" type="presParOf" srcId="{F1F1C32E-EECC-4EC7-B9FD-02D41A8509D9}" destId="{EAF19ECA-0508-438D-B2A8-1FABAA1B7286}" srcOrd="0" destOrd="0" presId="urn:microsoft.com/office/officeart/2005/8/layout/hierarchy1"/>
    <dgm:cxn modelId="{43782B8B-FFA1-4F38-8BD0-FCF8116678F3}" type="presParOf" srcId="{EAF19ECA-0508-438D-B2A8-1FABAA1B7286}" destId="{2174BDFF-7E09-4372-8C4F-37287E7E1345}" srcOrd="0" destOrd="0" presId="urn:microsoft.com/office/officeart/2005/8/layout/hierarchy1"/>
    <dgm:cxn modelId="{2DC0A364-07F9-44A6-9CAD-60B8E7896A86}" type="presParOf" srcId="{2174BDFF-7E09-4372-8C4F-37287E7E1345}" destId="{5C316E89-67C6-4300-9E94-2FF9B6DA6962}" srcOrd="0" destOrd="0" presId="urn:microsoft.com/office/officeart/2005/8/layout/hierarchy1"/>
    <dgm:cxn modelId="{3D0065B7-51A1-4D06-9418-13CDDB1A1504}" type="presParOf" srcId="{2174BDFF-7E09-4372-8C4F-37287E7E1345}" destId="{6D36E8EB-5373-4508-A248-4F478D78298C}" srcOrd="1" destOrd="0" presId="urn:microsoft.com/office/officeart/2005/8/layout/hierarchy1"/>
    <dgm:cxn modelId="{FBC3290B-EBBB-4A85-9A48-CB8BAD5B231A}" type="presParOf" srcId="{EAF19ECA-0508-438D-B2A8-1FABAA1B7286}" destId="{CA556E76-16A6-4685-87CE-0AD5FA8C5AF9}" srcOrd="1" destOrd="0" presId="urn:microsoft.com/office/officeart/2005/8/layout/hierarchy1"/>
    <dgm:cxn modelId="{74C5A99A-F2AD-47D0-8A96-1B726827B572}" type="presParOf" srcId="{F1F1C32E-EECC-4EC7-B9FD-02D41A8509D9}" destId="{76D57D08-FB46-4C82-AE21-D0EC11DC1A6C}" srcOrd="1" destOrd="0" presId="urn:microsoft.com/office/officeart/2005/8/layout/hierarchy1"/>
    <dgm:cxn modelId="{87C7556D-5172-438F-8808-00ECB854D7AE}" type="presParOf" srcId="{76D57D08-FB46-4C82-AE21-D0EC11DC1A6C}" destId="{FC25F082-347F-486B-B8E7-39CE93121E5F}" srcOrd="0" destOrd="0" presId="urn:microsoft.com/office/officeart/2005/8/layout/hierarchy1"/>
    <dgm:cxn modelId="{F021E5B9-4BA0-421C-A7A5-F5E941DEBD83}" type="presParOf" srcId="{FC25F082-347F-486B-B8E7-39CE93121E5F}" destId="{49DD8BD5-55FA-4ACA-A654-0A5F533B8D5D}" srcOrd="0" destOrd="0" presId="urn:microsoft.com/office/officeart/2005/8/layout/hierarchy1"/>
    <dgm:cxn modelId="{5F88B9F7-EA1A-4AAB-AC9C-54000C3C9D0E}" type="presParOf" srcId="{FC25F082-347F-486B-B8E7-39CE93121E5F}" destId="{55ED6B1E-880A-4297-93B9-5BF96D495B97}" srcOrd="1" destOrd="0" presId="urn:microsoft.com/office/officeart/2005/8/layout/hierarchy1"/>
    <dgm:cxn modelId="{9B6C8EA4-8117-41EB-B8AB-A30A7733B01C}" type="presParOf" srcId="{76D57D08-FB46-4C82-AE21-D0EC11DC1A6C}" destId="{2734D8E8-3B7D-42E8-9C13-8B00902270F5}"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B977F7-ADB3-4902-8854-F743482F0F6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E9E483E-9F09-4B54-AA2A-7013B78650A4}">
      <dgm:prSet custT="1"/>
      <dgm:spPr/>
      <dgm:t>
        <a:bodyPr/>
        <a:lstStyle/>
        <a:p>
          <a:r>
            <a:rPr lang="en-US" sz="2400" dirty="0">
              <a:solidFill>
                <a:schemeClr val="tx1"/>
              </a:solidFill>
            </a:rPr>
            <a:t>Methadone was the most prescribed </a:t>
          </a:r>
          <a:r>
            <a:rPr lang="en-US" sz="2400" dirty="0" smtClean="0">
              <a:solidFill>
                <a:schemeClr val="tx1"/>
              </a:solidFill>
            </a:rPr>
            <a:t>opioids </a:t>
          </a:r>
          <a:r>
            <a:rPr lang="en-US" sz="2200" dirty="0" smtClean="0">
              <a:solidFill>
                <a:schemeClr val="tx1"/>
              </a:solidFill>
            </a:rPr>
            <a:t>. </a:t>
          </a:r>
          <a:endParaRPr lang="en-US" sz="2200" dirty="0">
            <a:solidFill>
              <a:schemeClr val="tx1"/>
            </a:solidFill>
          </a:endParaRPr>
        </a:p>
      </dgm:t>
    </dgm:pt>
    <dgm:pt modelId="{21433BC0-D7B5-4456-B55E-1E5AC5D93FC6}" type="parTrans" cxnId="{2A67B896-6CDD-42D7-9963-93F3601A5FBC}">
      <dgm:prSet/>
      <dgm:spPr/>
      <dgm:t>
        <a:bodyPr/>
        <a:lstStyle/>
        <a:p>
          <a:endParaRPr lang="en-US"/>
        </a:p>
      </dgm:t>
    </dgm:pt>
    <dgm:pt modelId="{8CA52F6E-D2A5-4F00-B1E6-63C69274B4C9}" type="sibTrans" cxnId="{2A67B896-6CDD-42D7-9963-93F3601A5FBC}">
      <dgm:prSet/>
      <dgm:spPr/>
      <dgm:t>
        <a:bodyPr/>
        <a:lstStyle/>
        <a:p>
          <a:endParaRPr lang="en-US"/>
        </a:p>
      </dgm:t>
    </dgm:pt>
    <dgm:pt modelId="{48766EF5-62B1-493F-B6E2-445BD2872E3C}">
      <dgm:prSet custT="1"/>
      <dgm:spPr/>
      <dgm:t>
        <a:bodyPr/>
        <a:lstStyle/>
        <a:p>
          <a:endParaRPr lang="en-US" sz="2400" dirty="0" smtClean="0">
            <a:solidFill>
              <a:schemeClr val="tx1"/>
            </a:solidFill>
          </a:endParaRPr>
        </a:p>
        <a:p>
          <a:r>
            <a:rPr lang="en-US" sz="2400" dirty="0" smtClean="0">
              <a:solidFill>
                <a:schemeClr val="tx1"/>
              </a:solidFill>
            </a:rPr>
            <a:t>A large </a:t>
          </a:r>
          <a:r>
            <a:rPr lang="en-US" sz="2400" dirty="0">
              <a:solidFill>
                <a:schemeClr val="tx1"/>
              </a:solidFill>
            </a:rPr>
            <a:t>clinical trial with opioids was with oxycodone ER, methadone has become the standard treatment in refractory, augmented patients due to its long half-life and relatively lower risk of misuse due to once daily dosing and lack of euphoric </a:t>
          </a:r>
          <a:r>
            <a:rPr lang="en-US" sz="2400" dirty="0" smtClean="0">
              <a:solidFill>
                <a:schemeClr val="tx1"/>
              </a:solidFill>
            </a:rPr>
            <a:t>effects.</a:t>
          </a:r>
          <a:endParaRPr lang="en-US" sz="2400" dirty="0">
            <a:solidFill>
              <a:schemeClr val="tx1"/>
            </a:solidFill>
          </a:endParaRPr>
        </a:p>
      </dgm:t>
    </dgm:pt>
    <dgm:pt modelId="{E1E72615-9CBB-449C-BA86-AF0A309DA917}" type="parTrans" cxnId="{6AD9CB91-C133-4D6C-8F63-0192B2DEDB31}">
      <dgm:prSet/>
      <dgm:spPr/>
      <dgm:t>
        <a:bodyPr/>
        <a:lstStyle/>
        <a:p>
          <a:endParaRPr lang="en-US"/>
        </a:p>
      </dgm:t>
    </dgm:pt>
    <dgm:pt modelId="{985C0229-6EC7-490F-9B59-F27FBCE98621}" type="sibTrans" cxnId="{6AD9CB91-C133-4D6C-8F63-0192B2DEDB31}">
      <dgm:prSet/>
      <dgm:spPr/>
      <dgm:t>
        <a:bodyPr/>
        <a:lstStyle/>
        <a:p>
          <a:endParaRPr lang="en-US"/>
        </a:p>
      </dgm:t>
    </dgm:pt>
    <dgm:pt modelId="{9C4AFD16-D4B2-4A4C-B059-9F74E245A0A3}">
      <dgm:prSet custT="1"/>
      <dgm:spPr/>
      <dgm:t>
        <a:bodyPr/>
        <a:lstStyle/>
        <a:p>
          <a:r>
            <a:rPr lang="en-US" sz="2400" dirty="0">
              <a:solidFill>
                <a:schemeClr val="tx1"/>
              </a:solidFill>
            </a:rPr>
            <a:t>For this reason, the few small long-term studies with opioids for refractory RLS have also all primarily used methadone</a:t>
          </a:r>
          <a:r>
            <a:rPr lang="en-US" sz="2200" dirty="0">
              <a:solidFill>
                <a:schemeClr val="tx1"/>
              </a:solidFill>
            </a:rPr>
            <a:t>.</a:t>
          </a:r>
        </a:p>
      </dgm:t>
    </dgm:pt>
    <dgm:pt modelId="{198892CC-8D01-4AC9-8683-17D5EA3149A4}" type="parTrans" cxnId="{186E615D-F6EB-4AA4-BFFC-2C0B3AFB88CD}">
      <dgm:prSet/>
      <dgm:spPr/>
      <dgm:t>
        <a:bodyPr/>
        <a:lstStyle/>
        <a:p>
          <a:endParaRPr lang="en-US"/>
        </a:p>
      </dgm:t>
    </dgm:pt>
    <dgm:pt modelId="{4F420451-0515-4884-8AE4-E9D3A2AC3BDE}" type="sibTrans" cxnId="{186E615D-F6EB-4AA4-BFFC-2C0B3AFB88CD}">
      <dgm:prSet/>
      <dgm:spPr/>
      <dgm:t>
        <a:bodyPr/>
        <a:lstStyle/>
        <a:p>
          <a:endParaRPr lang="en-US"/>
        </a:p>
      </dgm:t>
    </dgm:pt>
    <dgm:pt modelId="{90AFC34A-4EAD-4569-ACDA-56BACA70186C}" type="pres">
      <dgm:prSet presAssocID="{62B977F7-ADB3-4902-8854-F743482F0F6D}" presName="linear" presStyleCnt="0">
        <dgm:presLayoutVars>
          <dgm:animLvl val="lvl"/>
          <dgm:resizeHandles val="exact"/>
        </dgm:presLayoutVars>
      </dgm:prSet>
      <dgm:spPr/>
      <dgm:t>
        <a:bodyPr/>
        <a:lstStyle/>
        <a:p>
          <a:endParaRPr lang="en-US"/>
        </a:p>
      </dgm:t>
    </dgm:pt>
    <dgm:pt modelId="{F356C6D6-FC0C-41DB-AEC5-731F7B44BF9B}" type="pres">
      <dgm:prSet presAssocID="{BE9E483E-9F09-4B54-AA2A-7013B78650A4}" presName="parentText" presStyleLbl="node1" presStyleIdx="0" presStyleCnt="3" custScaleY="52984" custLinFactY="-115992" custLinFactNeighborX="1791" custLinFactNeighborY="-200000">
        <dgm:presLayoutVars>
          <dgm:chMax val="0"/>
          <dgm:bulletEnabled val="1"/>
        </dgm:presLayoutVars>
      </dgm:prSet>
      <dgm:spPr/>
      <dgm:t>
        <a:bodyPr/>
        <a:lstStyle/>
        <a:p>
          <a:endParaRPr lang="en-US"/>
        </a:p>
      </dgm:t>
    </dgm:pt>
    <dgm:pt modelId="{A1654DBA-A583-4E2C-9EEB-D52D289FDB9D}" type="pres">
      <dgm:prSet presAssocID="{8CA52F6E-D2A5-4F00-B1E6-63C69274B4C9}" presName="spacer" presStyleCnt="0"/>
      <dgm:spPr/>
    </dgm:pt>
    <dgm:pt modelId="{321EEF8A-BAB9-4A14-9435-B2DBDB43C55D}" type="pres">
      <dgm:prSet presAssocID="{48766EF5-62B1-493F-B6E2-445BD2872E3C}" presName="parentText" presStyleLbl="node1" presStyleIdx="1" presStyleCnt="3" custScaleY="220586" custLinFactY="-930" custLinFactNeighborX="-1199" custLinFactNeighborY="-100000">
        <dgm:presLayoutVars>
          <dgm:chMax val="0"/>
          <dgm:bulletEnabled val="1"/>
        </dgm:presLayoutVars>
      </dgm:prSet>
      <dgm:spPr/>
      <dgm:t>
        <a:bodyPr/>
        <a:lstStyle/>
        <a:p>
          <a:endParaRPr lang="en-US"/>
        </a:p>
      </dgm:t>
    </dgm:pt>
    <dgm:pt modelId="{3D2136E2-53DE-4F8A-B1C1-03D2191DEEA3}" type="pres">
      <dgm:prSet presAssocID="{985C0229-6EC7-490F-9B59-F27FBCE98621}" presName="spacer" presStyleCnt="0"/>
      <dgm:spPr/>
    </dgm:pt>
    <dgm:pt modelId="{E52ADE23-03C8-4AD0-BD8C-20F6EBB7B3CE}" type="pres">
      <dgm:prSet presAssocID="{9C4AFD16-D4B2-4A4C-B059-9F74E245A0A3}" presName="parentText" presStyleLbl="node1" presStyleIdx="2" presStyleCnt="3" custLinFactY="82149" custLinFactNeighborX="1791" custLinFactNeighborY="100000">
        <dgm:presLayoutVars>
          <dgm:chMax val="0"/>
          <dgm:bulletEnabled val="1"/>
        </dgm:presLayoutVars>
      </dgm:prSet>
      <dgm:spPr/>
      <dgm:t>
        <a:bodyPr/>
        <a:lstStyle/>
        <a:p>
          <a:endParaRPr lang="en-US"/>
        </a:p>
      </dgm:t>
    </dgm:pt>
  </dgm:ptLst>
  <dgm:cxnLst>
    <dgm:cxn modelId="{2A67B896-6CDD-42D7-9963-93F3601A5FBC}" srcId="{62B977F7-ADB3-4902-8854-F743482F0F6D}" destId="{BE9E483E-9F09-4B54-AA2A-7013B78650A4}" srcOrd="0" destOrd="0" parTransId="{21433BC0-D7B5-4456-B55E-1E5AC5D93FC6}" sibTransId="{8CA52F6E-D2A5-4F00-B1E6-63C69274B4C9}"/>
    <dgm:cxn modelId="{6AD9CB91-C133-4D6C-8F63-0192B2DEDB31}" srcId="{62B977F7-ADB3-4902-8854-F743482F0F6D}" destId="{48766EF5-62B1-493F-B6E2-445BD2872E3C}" srcOrd="1" destOrd="0" parTransId="{E1E72615-9CBB-449C-BA86-AF0A309DA917}" sibTransId="{985C0229-6EC7-490F-9B59-F27FBCE98621}"/>
    <dgm:cxn modelId="{AD675DD0-989C-4B1E-AB4E-565CE616E8DC}" type="presOf" srcId="{BE9E483E-9F09-4B54-AA2A-7013B78650A4}" destId="{F356C6D6-FC0C-41DB-AEC5-731F7B44BF9B}" srcOrd="0" destOrd="0" presId="urn:microsoft.com/office/officeart/2005/8/layout/vList2"/>
    <dgm:cxn modelId="{1F216B4D-71D3-4361-9191-E8F0C6A7633F}" type="presOf" srcId="{9C4AFD16-D4B2-4A4C-B059-9F74E245A0A3}" destId="{E52ADE23-03C8-4AD0-BD8C-20F6EBB7B3CE}" srcOrd="0" destOrd="0" presId="urn:microsoft.com/office/officeart/2005/8/layout/vList2"/>
    <dgm:cxn modelId="{0CDD81A7-8F6C-4CE3-B8F5-E25D13C3CEF4}" type="presOf" srcId="{62B977F7-ADB3-4902-8854-F743482F0F6D}" destId="{90AFC34A-4EAD-4569-ACDA-56BACA70186C}" srcOrd="0" destOrd="0" presId="urn:microsoft.com/office/officeart/2005/8/layout/vList2"/>
    <dgm:cxn modelId="{FC0ED3CF-0846-4234-B42B-3C158CDFB678}" type="presOf" srcId="{48766EF5-62B1-493F-B6E2-445BD2872E3C}" destId="{321EEF8A-BAB9-4A14-9435-B2DBDB43C55D}" srcOrd="0" destOrd="0" presId="urn:microsoft.com/office/officeart/2005/8/layout/vList2"/>
    <dgm:cxn modelId="{186E615D-F6EB-4AA4-BFFC-2C0B3AFB88CD}" srcId="{62B977F7-ADB3-4902-8854-F743482F0F6D}" destId="{9C4AFD16-D4B2-4A4C-B059-9F74E245A0A3}" srcOrd="2" destOrd="0" parTransId="{198892CC-8D01-4AC9-8683-17D5EA3149A4}" sibTransId="{4F420451-0515-4884-8AE4-E9D3A2AC3BDE}"/>
    <dgm:cxn modelId="{94CEEA79-9E0D-405B-B908-138544C79F38}" type="presParOf" srcId="{90AFC34A-4EAD-4569-ACDA-56BACA70186C}" destId="{F356C6D6-FC0C-41DB-AEC5-731F7B44BF9B}" srcOrd="0" destOrd="0" presId="urn:microsoft.com/office/officeart/2005/8/layout/vList2"/>
    <dgm:cxn modelId="{EA3BF11F-BB03-4528-B4D1-A7590413DBAE}" type="presParOf" srcId="{90AFC34A-4EAD-4569-ACDA-56BACA70186C}" destId="{A1654DBA-A583-4E2C-9EEB-D52D289FDB9D}" srcOrd="1" destOrd="0" presId="urn:microsoft.com/office/officeart/2005/8/layout/vList2"/>
    <dgm:cxn modelId="{169BAB31-73B5-486B-894A-E264E5668200}" type="presParOf" srcId="{90AFC34A-4EAD-4569-ACDA-56BACA70186C}" destId="{321EEF8A-BAB9-4A14-9435-B2DBDB43C55D}" srcOrd="2" destOrd="0" presId="urn:microsoft.com/office/officeart/2005/8/layout/vList2"/>
    <dgm:cxn modelId="{2739E73B-9FAB-473D-918B-8A2AA3BC63CE}" type="presParOf" srcId="{90AFC34A-4EAD-4569-ACDA-56BACA70186C}" destId="{3D2136E2-53DE-4F8A-B1C1-03D2191DEEA3}" srcOrd="3" destOrd="0" presId="urn:microsoft.com/office/officeart/2005/8/layout/vList2"/>
    <dgm:cxn modelId="{2FF7745C-28C2-4C47-A086-54E535358995}" type="presParOf" srcId="{90AFC34A-4EAD-4569-ACDA-56BACA70186C}" destId="{E52ADE23-03C8-4AD0-BD8C-20F6EBB7B3CE}"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16E89-67C6-4300-9E94-2FF9B6DA6962}">
      <dsp:nvSpPr>
        <dsp:cNvPr id="0" name=""/>
        <dsp:cNvSpPr/>
      </dsp:nvSpPr>
      <dsp:spPr>
        <a:xfrm>
          <a:off x="2839" y="500339"/>
          <a:ext cx="3748105" cy="23450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6E8EB-5373-4508-A248-4F478D78298C}">
      <dsp:nvSpPr>
        <dsp:cNvPr id="0" name=""/>
        <dsp:cNvSpPr/>
      </dsp:nvSpPr>
      <dsp:spPr>
        <a:xfrm>
          <a:off x="364610" y="844021"/>
          <a:ext cx="3748105" cy="23450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Low-dose opioid medications are also effective in patients who have become refractory to first-line RLS treatments, particularly with augmentation to dopamine agonists.</a:t>
          </a:r>
          <a:r>
            <a:rPr lang="en-US" sz="2100" u="sng" kern="1200" baseline="30000" dirty="0">
              <a:hlinkClick xmlns:r="http://schemas.openxmlformats.org/officeDocument/2006/relationships" r:id="rId1"/>
            </a:rPr>
            <a:t>6</a:t>
          </a:r>
          <a:r>
            <a:rPr lang="en-US" sz="2100" kern="1200" dirty="0"/>
            <a:t> </a:t>
          </a:r>
        </a:p>
      </dsp:txBody>
      <dsp:txXfrm>
        <a:off x="433294" y="912705"/>
        <a:ext cx="3610737" cy="2207675"/>
      </dsp:txXfrm>
    </dsp:sp>
    <dsp:sp modelId="{49DD8BD5-55FA-4ACA-A654-0A5F533B8D5D}">
      <dsp:nvSpPr>
        <dsp:cNvPr id="0" name=""/>
        <dsp:cNvSpPr/>
      </dsp:nvSpPr>
      <dsp:spPr>
        <a:xfrm>
          <a:off x="4474486" y="500339"/>
          <a:ext cx="3356774" cy="22056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ED6B1E-880A-4297-93B9-5BF96D495B97}">
      <dsp:nvSpPr>
        <dsp:cNvPr id="0" name=""/>
        <dsp:cNvSpPr/>
      </dsp:nvSpPr>
      <dsp:spPr>
        <a:xfrm>
          <a:off x="4836257" y="844021"/>
          <a:ext cx="3356774" cy="2205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Small studies have shown that these medications can control RLS symptoms over 2–10 years with minimal dose escalation.</a:t>
          </a:r>
          <a:r>
            <a:rPr lang="en-US" sz="2100" u="sng" kern="1200" baseline="30000" dirty="0">
              <a:hlinkClick xmlns:r="http://schemas.openxmlformats.org/officeDocument/2006/relationships" r:id="rId1"/>
            </a:rPr>
            <a:t>7-9</a:t>
          </a:r>
          <a:endParaRPr lang="en-US" sz="2100" kern="1200" dirty="0"/>
        </a:p>
      </dsp:txBody>
      <dsp:txXfrm>
        <a:off x="4900859" y="908623"/>
        <a:ext cx="3227570" cy="20764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6C6D6-FC0C-41DB-AEC5-731F7B44BF9B}">
      <dsp:nvSpPr>
        <dsp:cNvPr id="0" name=""/>
        <dsp:cNvSpPr/>
      </dsp:nvSpPr>
      <dsp:spPr>
        <a:xfrm>
          <a:off x="0" y="194522"/>
          <a:ext cx="8508558" cy="11846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Methadone was the most prescribed opioid .7 </a:t>
          </a:r>
        </a:p>
      </dsp:txBody>
      <dsp:txXfrm>
        <a:off x="57829" y="252351"/>
        <a:ext cx="8392900" cy="1068967"/>
      </dsp:txXfrm>
    </dsp:sp>
    <dsp:sp modelId="{321EEF8A-BAB9-4A14-9435-B2DBDB43C55D}">
      <dsp:nvSpPr>
        <dsp:cNvPr id="0" name=""/>
        <dsp:cNvSpPr/>
      </dsp:nvSpPr>
      <dsp:spPr>
        <a:xfrm>
          <a:off x="0" y="1393547"/>
          <a:ext cx="8508558" cy="118462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Although the only large clinical trial with opioids was with oxycodone ER, methadone has become the standard treatment in refractory, augmented patients due to its long half-life and relatively lower risk of misuse due to once daily dosing and lack of euphoric effects.7-9</a:t>
          </a:r>
        </a:p>
      </dsp:txBody>
      <dsp:txXfrm>
        <a:off x="57829" y="1451376"/>
        <a:ext cx="8392900" cy="1068967"/>
      </dsp:txXfrm>
    </dsp:sp>
    <dsp:sp modelId="{E52ADE23-03C8-4AD0-BD8C-20F6EBB7B3CE}">
      <dsp:nvSpPr>
        <dsp:cNvPr id="0" name=""/>
        <dsp:cNvSpPr/>
      </dsp:nvSpPr>
      <dsp:spPr>
        <a:xfrm>
          <a:off x="0" y="2596572"/>
          <a:ext cx="8508558" cy="118462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For this reason, the few small long-term studies with opioids for refractory RLS have also all primarily used methadone.</a:t>
          </a:r>
        </a:p>
      </dsp:txBody>
      <dsp:txXfrm>
        <a:off x="57829" y="2654401"/>
        <a:ext cx="8392900" cy="106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D30FF-F264-4C4C-9906-7A68E59FB99E}">
      <dsp:nvSpPr>
        <dsp:cNvPr id="0" name=""/>
        <dsp:cNvSpPr/>
      </dsp:nvSpPr>
      <dsp:spPr>
        <a:xfrm>
          <a:off x="0" y="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523542-AFC2-4A23-9A15-EF3137E0A1A1}">
      <dsp:nvSpPr>
        <dsp:cNvPr id="0" name=""/>
        <dsp:cNvSpPr/>
      </dsp:nvSpPr>
      <dsp:spPr>
        <a:xfrm>
          <a:off x="0" y="0"/>
          <a:ext cx="5000124"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 the majority of cases, the cause of RLS is not known. </a:t>
          </a:r>
        </a:p>
      </dsp:txBody>
      <dsp:txXfrm>
        <a:off x="0" y="0"/>
        <a:ext cx="5000124" cy="2726960"/>
      </dsp:txXfrm>
    </dsp:sp>
    <dsp:sp modelId="{70D94B1C-FA27-472A-A919-1F56EC3B6F8D}">
      <dsp:nvSpPr>
        <dsp:cNvPr id="0" name=""/>
        <dsp:cNvSpPr/>
      </dsp:nvSpPr>
      <dsp:spPr>
        <a:xfrm>
          <a:off x="0" y="272696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36BA3F-F129-4768-8E8F-5C582B9931DA}">
      <dsp:nvSpPr>
        <dsp:cNvPr id="0" name=""/>
        <dsp:cNvSpPr/>
      </dsp:nvSpPr>
      <dsp:spPr>
        <a:xfrm>
          <a:off x="0" y="2726960"/>
          <a:ext cx="5000124"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Preliminary evidence suggests that some RLS sufferers have lower levels of iron in the brain, but iron supplementation is not considered to be an effective therapeutic option.</a:t>
          </a:r>
        </a:p>
      </dsp:txBody>
      <dsp:txXfrm>
        <a:off x="0" y="2726960"/>
        <a:ext cx="5000124" cy="272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2CA42-71C7-45B9-BE43-103A6921A517}">
      <dsp:nvSpPr>
        <dsp:cNvPr id="0" name=""/>
        <dsp:cNvSpPr/>
      </dsp:nvSpPr>
      <dsp:spPr>
        <a:xfrm>
          <a:off x="0" y="1302484"/>
          <a:ext cx="5000124" cy="133087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These sensations can last for an hour or longer, slowly increasing in severity.</a:t>
          </a:r>
          <a:r>
            <a:rPr lang="en-US" sz="2400" kern="1200" baseline="30000" dirty="0">
              <a:solidFill>
                <a:schemeClr val="tx1"/>
              </a:solidFill>
            </a:rPr>
            <a:t>1,2</a:t>
          </a:r>
          <a:endParaRPr lang="en-US" sz="2400" kern="1200" dirty="0">
            <a:solidFill>
              <a:schemeClr val="tx1"/>
            </a:solidFill>
          </a:endParaRPr>
        </a:p>
      </dsp:txBody>
      <dsp:txXfrm>
        <a:off x="64968" y="1367452"/>
        <a:ext cx="4870188" cy="1200939"/>
      </dsp:txXfrm>
    </dsp:sp>
    <dsp:sp modelId="{ADE92AF4-AF77-4007-A9D1-603A941FEA37}">
      <dsp:nvSpPr>
        <dsp:cNvPr id="0" name=""/>
        <dsp:cNvSpPr/>
      </dsp:nvSpPr>
      <dsp:spPr>
        <a:xfrm>
          <a:off x="0" y="2820560"/>
          <a:ext cx="5000124" cy="133087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While the sensations are most often bilateral, some patients experience them only on one side of the body.</a:t>
          </a:r>
        </a:p>
      </dsp:txBody>
      <dsp:txXfrm>
        <a:off x="64968" y="2885528"/>
        <a:ext cx="4870188" cy="12009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0C621-B1A3-4009-A2F7-FD2B15D23EF5}" type="datetimeFigureOut">
              <a:rPr lang="en-US" smtClean="0"/>
              <a:pPr/>
              <a:t>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C66EA-F847-43B5-B9D8-CEB0924C80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C66EA-F847-43B5-B9D8-CEB0924C80AD}"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79AC62F-0E8F-4471-856D-BF58DA642406}" type="datetimeFigureOut">
              <a:rPr lang="en-US" smtClean="0"/>
              <a:pPr/>
              <a:t>11/5/2024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125F16A-12A7-4203-8E32-8B547999D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9AC62F-0E8F-4471-856D-BF58DA642406}" type="datetimeFigureOut">
              <a:rPr lang="en-US" smtClean="0"/>
              <a:pPr/>
              <a:t>11/5/2024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25F16A-12A7-4203-8E32-8B547999D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9AC62F-0E8F-4471-856D-BF58DA642406}" type="datetimeFigureOut">
              <a:rPr lang="en-US" smtClean="0"/>
              <a:pPr/>
              <a:t>11/5/2024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25F16A-12A7-4203-8E32-8B547999D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9AC62F-0E8F-4471-856D-BF58DA642406}" type="datetimeFigureOut">
              <a:rPr lang="en-US" smtClean="0"/>
              <a:pPr/>
              <a:t>11/5/2024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25F16A-12A7-4203-8E32-8B547999D57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79AC62F-0E8F-4471-856D-BF58DA642406}" type="datetimeFigureOut">
              <a:rPr lang="en-US" smtClean="0"/>
              <a:pPr/>
              <a:t>11/5/2024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25F16A-12A7-4203-8E32-8B547999D57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9AC62F-0E8F-4471-856D-BF58DA642406}" type="datetimeFigureOut">
              <a:rPr lang="en-US" smtClean="0"/>
              <a:pPr/>
              <a:t>11/5/2024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25F16A-12A7-4203-8E32-8B547999D57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9AC62F-0E8F-4471-856D-BF58DA642406}" type="datetimeFigureOut">
              <a:rPr lang="en-US" smtClean="0"/>
              <a:pPr/>
              <a:t>11/5/2024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125F16A-12A7-4203-8E32-8B547999D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79AC62F-0E8F-4471-856D-BF58DA642406}" type="datetimeFigureOut">
              <a:rPr lang="en-US" smtClean="0"/>
              <a:pPr/>
              <a:t>11/5/2024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125F16A-12A7-4203-8E32-8B547999D57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79AC62F-0E8F-4471-856D-BF58DA642406}" type="datetimeFigureOut">
              <a:rPr lang="en-US" smtClean="0"/>
              <a:pPr/>
              <a:t>11/5/2024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125F16A-12A7-4203-8E32-8B547999D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79AC62F-0E8F-4471-856D-BF58DA642406}" type="datetimeFigureOut">
              <a:rPr lang="en-US" smtClean="0"/>
              <a:pPr/>
              <a:t>11/5/2024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25F16A-12A7-4203-8E32-8B547999D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79AC62F-0E8F-4471-856D-BF58DA642406}" type="datetimeFigureOut">
              <a:rPr lang="en-US" smtClean="0"/>
              <a:pPr/>
              <a:t>11/5/2024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125F16A-12A7-4203-8E32-8B547999D57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79AC62F-0E8F-4471-856D-BF58DA642406}" type="datetimeFigureOut">
              <a:rPr lang="en-US" smtClean="0"/>
              <a:pPr/>
              <a:t>11/5/2024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125F16A-12A7-4203-8E32-8B547999D5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 xmlns:a16="http://schemas.microsoft.com/office/drawing/2014/main" id="{A4E37431-20F0-4DD6-84A9-ED2B644943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 xmlns:a16="http://schemas.microsoft.com/office/drawing/2014/main" id="{0AE98B72-66C6-4AB4-AF0D-BA830DE863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 xmlns:a16="http://schemas.microsoft.com/office/drawing/2014/main" id="{407EAFC6-733F-403D-BB4D-05A3A2874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 xmlns:a16="http://schemas.microsoft.com/office/drawing/2014/main" id="{17A36730-4CB0-4F61-AD11-A44C976583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 xmlns:a16="http://schemas.microsoft.com/office/drawing/2014/main" id="{C69C79E1-F916-4929-A4F3-DE763D4BFA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 xmlns:a16="http://schemas.microsoft.com/office/drawing/2014/main" id="{767334AB-16BD-4EC7-8C6B-4B51716009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1000" y="914400"/>
            <a:ext cx="3309016" cy="3030724"/>
          </a:xfrm>
        </p:spPr>
        <p:txBody>
          <a:bodyPr anchor="b">
            <a:normAutofit fontScale="90000"/>
          </a:bodyPr>
          <a:lstStyle/>
          <a:p>
            <a:pPr algn="r"/>
            <a:r>
              <a:rPr lang="en-US" sz="3600" b="1" dirty="0" smtClean="0">
                <a:solidFill>
                  <a:schemeClr val="bg1"/>
                </a:solidFill>
              </a:rPr>
              <a:t>Augmentation in </a:t>
            </a:r>
            <a:r>
              <a:rPr lang="en-US" sz="3500" b="1" dirty="0" smtClean="0">
                <a:solidFill>
                  <a:srgbClr val="FFFFFF"/>
                </a:solidFill>
              </a:rPr>
              <a:t>Restless </a:t>
            </a:r>
            <a:r>
              <a:rPr lang="en-US" sz="3500" b="1" dirty="0">
                <a:solidFill>
                  <a:srgbClr val="FFFFFF"/>
                </a:solidFill>
              </a:rPr>
              <a:t>Leg Syndrome: </a:t>
            </a:r>
            <a:r>
              <a:rPr lang="en-US" sz="3500" b="1" dirty="0" smtClean="0">
                <a:solidFill>
                  <a:srgbClr val="FFFFFF"/>
                </a:solidFill>
              </a:rPr>
              <a:t>Management Challenges</a:t>
            </a:r>
            <a:endParaRPr lang="en-US" sz="3500" b="1" u="sng" dirty="0">
              <a:solidFill>
                <a:srgbClr val="FFFFFF"/>
              </a:solidFill>
            </a:endParaRPr>
          </a:p>
        </p:txBody>
      </p:sp>
      <p:sp>
        <p:nvSpPr>
          <p:cNvPr id="3" name="Subtitle 2"/>
          <p:cNvSpPr>
            <a:spLocks noGrp="1"/>
          </p:cNvSpPr>
          <p:nvPr>
            <p:ph type="subTitle" idx="1"/>
          </p:nvPr>
        </p:nvSpPr>
        <p:spPr>
          <a:xfrm>
            <a:off x="578920" y="4535016"/>
            <a:ext cx="3309016" cy="1590577"/>
          </a:xfrm>
        </p:spPr>
        <p:txBody>
          <a:bodyPr>
            <a:noAutofit/>
          </a:bodyPr>
          <a:lstStyle/>
          <a:p>
            <a:pPr algn="r">
              <a:lnSpc>
                <a:spcPct val="90000"/>
              </a:lnSpc>
            </a:pPr>
            <a:r>
              <a:rPr lang="en-US" sz="2000" b="1" smtClean="0">
                <a:solidFill>
                  <a:srgbClr val="FFFFFF"/>
                </a:solidFill>
              </a:rPr>
              <a:t>Prof. Dr</a:t>
            </a:r>
            <a:r>
              <a:rPr lang="en-US" sz="2000" b="1" dirty="0">
                <a:solidFill>
                  <a:srgbClr val="FFFFFF"/>
                </a:solidFill>
              </a:rPr>
              <a:t>. Aminur Rahman</a:t>
            </a:r>
          </a:p>
          <a:p>
            <a:pPr algn="r">
              <a:lnSpc>
                <a:spcPct val="90000"/>
              </a:lnSpc>
            </a:pPr>
            <a:r>
              <a:rPr lang="en-US" sz="1300" dirty="0">
                <a:solidFill>
                  <a:srgbClr val="FFFFFF"/>
                </a:solidFill>
              </a:rPr>
              <a:t>MBBS, FCPS (Medicine), MD (Neurology), FRCP (Edinburg), </a:t>
            </a:r>
          </a:p>
          <a:p>
            <a:pPr algn="r">
              <a:lnSpc>
                <a:spcPct val="90000"/>
              </a:lnSpc>
            </a:pPr>
            <a:r>
              <a:rPr lang="en-US" sz="1300" dirty="0">
                <a:solidFill>
                  <a:srgbClr val="FFFFFF"/>
                </a:solidFill>
              </a:rPr>
              <a:t>FINR (Switzerland), FACP (USA),FICP(India)</a:t>
            </a:r>
          </a:p>
          <a:p>
            <a:pPr algn="r">
              <a:lnSpc>
                <a:spcPct val="90000"/>
              </a:lnSpc>
            </a:pPr>
            <a:r>
              <a:rPr lang="en-US" sz="1600" b="1" dirty="0" smtClean="0">
                <a:solidFill>
                  <a:schemeClr val="bg1"/>
                </a:solidFill>
              </a:rPr>
              <a:t>Prof</a:t>
            </a:r>
            <a:r>
              <a:rPr lang="en-US" sz="1600" b="1" dirty="0">
                <a:solidFill>
                  <a:schemeClr val="bg1"/>
                </a:solidFill>
              </a:rPr>
              <a:t>. &amp; Head</a:t>
            </a:r>
          </a:p>
          <a:p>
            <a:pPr algn="r">
              <a:lnSpc>
                <a:spcPct val="90000"/>
              </a:lnSpc>
              <a:defRPr/>
            </a:pPr>
            <a:r>
              <a:rPr lang="en-US" sz="1300" dirty="0">
                <a:solidFill>
                  <a:srgbClr val="FFFFFF"/>
                </a:solidFill>
              </a:rPr>
              <a:t>Department of Neurology</a:t>
            </a:r>
          </a:p>
          <a:p>
            <a:pPr algn="r">
              <a:lnSpc>
                <a:spcPct val="90000"/>
              </a:lnSpc>
              <a:defRPr/>
            </a:pPr>
            <a:r>
              <a:rPr lang="en-US" sz="1300" b="1" dirty="0">
                <a:solidFill>
                  <a:srgbClr val="FFFFFF"/>
                </a:solidFill>
              </a:rPr>
              <a:t>Sir Salimullah Medical College, Dhaka , Bangladesh </a:t>
            </a:r>
          </a:p>
        </p:txBody>
      </p:sp>
      <p:pic>
        <p:nvPicPr>
          <p:cNvPr id="5" name="Picture 2">
            <a:extLst>
              <a:ext uri="{FF2B5EF4-FFF2-40B4-BE49-F238E27FC236}">
                <a16:creationId xmlns="" xmlns:a16="http://schemas.microsoft.com/office/drawing/2014/main" id="{45787386-85BD-1B3B-2A7E-49A4055F8BBF}"/>
              </a:ext>
            </a:extLst>
          </p:cNvPr>
          <p:cNvPicPr>
            <a:picLocks noChangeAspect="1" noChangeArrowheads="1"/>
          </p:cNvPicPr>
          <p:nvPr/>
        </p:nvPicPr>
        <p:blipFill>
          <a:blip r:embed="rId2" cstate="print"/>
          <a:srcRect/>
          <a:stretch>
            <a:fillRect/>
          </a:stretch>
        </p:blipFill>
        <p:spPr bwMode="auto">
          <a:xfrm>
            <a:off x="8381426" y="-1"/>
            <a:ext cx="762000" cy="800393"/>
          </a:xfrm>
          <a:prstGeom prst="rect">
            <a:avLst/>
          </a:prstGeom>
        </p:spPr>
      </p:pic>
      <p:pic>
        <p:nvPicPr>
          <p:cNvPr id="2050" name="Picture 2"/>
          <p:cNvPicPr>
            <a:picLocks noChangeAspect="1" noChangeArrowheads="1"/>
          </p:cNvPicPr>
          <p:nvPr/>
        </p:nvPicPr>
        <p:blipFill>
          <a:blip r:embed="rId3"/>
          <a:srcRect t="13051" r="4352"/>
          <a:stretch>
            <a:fillRect/>
          </a:stretch>
        </p:blipFill>
        <p:spPr bwMode="auto">
          <a:xfrm>
            <a:off x="4495800" y="2666999"/>
            <a:ext cx="4419600" cy="2676871"/>
          </a:xfrm>
          <a:prstGeom prst="rect">
            <a:avLst/>
          </a:prstGeom>
          <a:noFill/>
          <a:ln w="9525">
            <a:noFill/>
            <a:miter lim="800000"/>
            <a:headEnd/>
            <a:tailEnd/>
          </a:ln>
          <a:effectLst/>
        </p:spPr>
      </p:pic>
      <p:pic>
        <p:nvPicPr>
          <p:cNvPr id="12" name="Picture 3" descr="C:\Users\user\Desktop\logo_small.png"/>
          <p:cNvPicPr>
            <a:picLocks noChangeAspect="1" noChangeArrowheads="1"/>
          </p:cNvPicPr>
          <p:nvPr/>
        </p:nvPicPr>
        <p:blipFill>
          <a:blip r:embed="rId4"/>
          <a:srcRect/>
          <a:stretch>
            <a:fillRect/>
          </a:stretch>
        </p:blipFill>
        <p:spPr bwMode="auto">
          <a:xfrm>
            <a:off x="1219200" y="-228600"/>
            <a:ext cx="1600200" cy="160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Rectangle 2064">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Grp="1" noChangeAspect="1" noChangeArrowheads="1"/>
          </p:cNvPicPr>
          <p:nvPr>
            <p:ph idx="1"/>
          </p:nvPr>
        </p:nvPicPr>
        <p:blipFill>
          <a:blip r:embed="rId2"/>
          <a:srcRect l="17817" t="20203" r="20656" b="14135"/>
          <a:stretch>
            <a:fillRect/>
          </a:stretch>
        </p:blipFill>
        <p:spPr bwMode="auto">
          <a:xfrm>
            <a:off x="3276600" y="1828800"/>
            <a:ext cx="5504825" cy="3304567"/>
          </a:xfrm>
          <a:prstGeom prst="rect">
            <a:avLst/>
          </a:prstGeom>
          <a:solidFill>
            <a:srgbClr val="FF0000"/>
          </a:solidFill>
        </p:spPr>
      </p:pic>
      <p:sp>
        <p:nvSpPr>
          <p:cNvPr id="2" name="Title 1"/>
          <p:cNvSpPr>
            <a:spLocks noGrp="1"/>
          </p:cNvSpPr>
          <p:nvPr>
            <p:ph type="title"/>
          </p:nvPr>
        </p:nvSpPr>
        <p:spPr>
          <a:xfrm>
            <a:off x="350041" y="586855"/>
            <a:ext cx="2401025" cy="3387497"/>
          </a:xfrm>
        </p:spPr>
        <p:txBody>
          <a:bodyPr vert="horz" lIns="91440" tIns="45720" rIns="91440" bIns="45720" rtlCol="0" anchor="b">
            <a:normAutofit/>
          </a:bodyPr>
          <a:lstStyle/>
          <a:p>
            <a:pPr algn="r">
              <a:lnSpc>
                <a:spcPct val="90000"/>
              </a:lnSpc>
            </a:pPr>
            <a:r>
              <a:rPr lang="en-US" sz="3500" b="1" kern="1200" dirty="0">
                <a:solidFill>
                  <a:srgbClr val="FFFFFF"/>
                </a:solidFill>
                <a:latin typeface="+mj-lt"/>
                <a:ea typeface="+mj-ea"/>
                <a:cs typeface="+mj-cs"/>
              </a:rPr>
              <a:t>So, in RLS…</a:t>
            </a:r>
          </a:p>
        </p:txBody>
      </p:sp>
      <p:sp>
        <p:nvSpPr>
          <p:cNvPr id="8" name="TextBox 7"/>
          <p:cNvSpPr txBox="1"/>
          <p:nvPr/>
        </p:nvSpPr>
        <p:spPr>
          <a:xfrm>
            <a:off x="3436295" y="649480"/>
            <a:ext cx="2268977" cy="5546047"/>
          </a:xfrm>
          <a:prstGeom prst="rect">
            <a:avLst/>
          </a:prstGeom>
        </p:spPr>
        <p:txBody>
          <a:bodyPr vert="horz" lIns="91440" tIns="45720" rIns="91440" bIns="45720" rtlCol="0" anchor="ctr">
            <a:normAutofit/>
          </a:bodyPr>
          <a:lstStyle/>
          <a:p>
            <a:pPr>
              <a:lnSpc>
                <a:spcPct val="90000"/>
              </a:lnSpc>
              <a:spcAft>
                <a:spcPts val="600"/>
              </a:spcAft>
            </a:pP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8691" y="373713"/>
            <a:ext cx="3992787" cy="1150287"/>
          </a:xfrm>
        </p:spPr>
        <p:txBody>
          <a:bodyPr anchor="b">
            <a:normAutofit fontScale="90000"/>
          </a:bodyPr>
          <a:lstStyle/>
          <a:p>
            <a:r>
              <a:rPr lang="en-US" sz="3500" b="1" dirty="0"/>
              <a:t>Diagnosis of </a:t>
            </a:r>
            <a:r>
              <a:rPr lang="en-US" sz="3500" b="1" dirty="0" smtClean="0"/>
              <a:t>RLS</a:t>
            </a:r>
            <a:r>
              <a:rPr lang="en-US" sz="3500" b="1" dirty="0"/>
              <a:t/>
            </a:r>
            <a:br>
              <a:rPr lang="en-US" sz="3500" b="1" dirty="0"/>
            </a:br>
            <a:endParaRPr lang="en-US" sz="3500" b="1" dirty="0"/>
          </a:p>
        </p:txBody>
      </p:sp>
      <p:sp>
        <p:nvSpPr>
          <p:cNvPr id="3" name="Content Placeholder 2"/>
          <p:cNvSpPr>
            <a:spLocks noGrp="1"/>
          </p:cNvSpPr>
          <p:nvPr>
            <p:ph idx="1"/>
          </p:nvPr>
        </p:nvSpPr>
        <p:spPr>
          <a:xfrm>
            <a:off x="342901" y="1524000"/>
            <a:ext cx="4946184" cy="4648200"/>
          </a:xfrm>
        </p:spPr>
        <p:txBody>
          <a:bodyPr anchor="t">
            <a:noAutofit/>
          </a:bodyPr>
          <a:lstStyle/>
          <a:p>
            <a:pPr algn="just">
              <a:lnSpc>
                <a:spcPct val="90000"/>
              </a:lnSpc>
            </a:pPr>
            <a:r>
              <a:rPr lang="en-US" sz="2400" dirty="0"/>
              <a:t>Physicians may misdiagnose RLS as simple muscle cramps and/or wrongly attribute the symptoms to aging, nervousness, insomnia, stress, or arthritis. </a:t>
            </a:r>
          </a:p>
          <a:p>
            <a:pPr algn="just">
              <a:lnSpc>
                <a:spcPct val="90000"/>
              </a:lnSpc>
            </a:pPr>
            <a:r>
              <a:rPr lang="en-US" sz="2400" dirty="0"/>
              <a:t>RLS cannot presently be diagnosed by a specific confirmatory examination or test. </a:t>
            </a:r>
          </a:p>
          <a:p>
            <a:pPr>
              <a:lnSpc>
                <a:spcPct val="90000"/>
              </a:lnSpc>
            </a:pPr>
            <a:endParaRPr lang="en-US" sz="2400" dirty="0"/>
          </a:p>
        </p:txBody>
      </p:sp>
      <p:sp>
        <p:nvSpPr>
          <p:cNvPr id="24" name="Rectangle 23">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Dumbbell">
            <a:extLst>
              <a:ext uri="{FF2B5EF4-FFF2-40B4-BE49-F238E27FC236}">
                <a16:creationId xmlns:a16="http://schemas.microsoft.com/office/drawing/2014/main" xmlns="" id="{17539C82-175D-EF45-31DF-F8DC31E5EF7E}"/>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486400" y="1880998"/>
            <a:ext cx="2948472" cy="312789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8691" y="373713"/>
            <a:ext cx="3992787" cy="1150287"/>
          </a:xfrm>
        </p:spPr>
        <p:txBody>
          <a:bodyPr anchor="b">
            <a:normAutofit fontScale="90000"/>
          </a:bodyPr>
          <a:lstStyle/>
          <a:p>
            <a:r>
              <a:rPr lang="en-US" sz="3500" b="1" dirty="0"/>
              <a:t>Diagnosis of RLS</a:t>
            </a:r>
            <a:br>
              <a:rPr lang="en-US" sz="3500" b="1" dirty="0"/>
            </a:br>
            <a:endParaRPr lang="en-US" sz="3500" b="1" dirty="0"/>
          </a:p>
        </p:txBody>
      </p:sp>
      <p:sp>
        <p:nvSpPr>
          <p:cNvPr id="3" name="Content Placeholder 2"/>
          <p:cNvSpPr>
            <a:spLocks noGrp="1"/>
          </p:cNvSpPr>
          <p:nvPr>
            <p:ph idx="1"/>
          </p:nvPr>
        </p:nvSpPr>
        <p:spPr>
          <a:xfrm>
            <a:off x="342901" y="1524000"/>
            <a:ext cx="4762499" cy="4648200"/>
          </a:xfrm>
        </p:spPr>
        <p:txBody>
          <a:bodyPr anchor="t">
            <a:noAutofit/>
          </a:bodyPr>
          <a:lstStyle/>
          <a:p>
            <a:pPr algn="just">
              <a:lnSpc>
                <a:spcPct val="90000"/>
              </a:lnSpc>
            </a:pPr>
            <a:r>
              <a:rPr lang="en-US" sz="2400" dirty="0" smtClean="0"/>
              <a:t>Physical examinations and laboratory tests seldom find any abnormality. </a:t>
            </a:r>
          </a:p>
          <a:p>
            <a:pPr algn="just">
              <a:lnSpc>
                <a:spcPct val="90000"/>
              </a:lnSpc>
            </a:pPr>
            <a:r>
              <a:rPr lang="en-US" sz="2400" dirty="0" smtClean="0"/>
              <a:t>However, they may uncover </a:t>
            </a:r>
            <a:r>
              <a:rPr lang="en-US" sz="2400" b="1" dirty="0" smtClean="0"/>
              <a:t>peripheral nerve disease </a:t>
            </a:r>
            <a:r>
              <a:rPr lang="en-US" sz="2400" dirty="0" smtClean="0"/>
              <a:t>and conditions with similar symptoms, such as </a:t>
            </a:r>
            <a:r>
              <a:rPr lang="en-US" sz="2400" b="1" dirty="0" smtClean="0"/>
              <a:t>iron deficiency anemia.</a:t>
            </a:r>
            <a:r>
              <a:rPr lang="en-US" sz="2400" b="1" baseline="30000" dirty="0" smtClean="0"/>
              <a:t>2</a:t>
            </a:r>
            <a:endParaRPr lang="en-US" sz="2400" b="1" dirty="0" smtClean="0"/>
          </a:p>
          <a:p>
            <a:pPr>
              <a:lnSpc>
                <a:spcPct val="90000"/>
              </a:lnSpc>
            </a:pPr>
            <a:endParaRPr lang="en-US" sz="2400" dirty="0"/>
          </a:p>
        </p:txBody>
      </p:sp>
      <p:sp>
        <p:nvSpPr>
          <p:cNvPr id="24" name="Rectangle 23">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Dumbbell">
            <a:extLst>
              <a:ext uri="{FF2B5EF4-FFF2-40B4-BE49-F238E27FC236}">
                <a16:creationId xmlns:a16="http://schemas.microsoft.com/office/drawing/2014/main" xmlns="" id="{17539C82-175D-EF45-31DF-F8DC31E5EF7E}"/>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562600" y="1880998"/>
            <a:ext cx="2872272" cy="312789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b="1">
                <a:solidFill>
                  <a:srgbClr val="FFFFFF"/>
                </a:solidFill>
              </a:rPr>
              <a:t>Augmentation</a:t>
            </a:r>
          </a:p>
        </p:txBody>
      </p:sp>
      <p:sp>
        <p:nvSpPr>
          <p:cNvPr id="3" name="Content Placeholder 2"/>
          <p:cNvSpPr>
            <a:spLocks/>
          </p:cNvSpPr>
          <p:nvPr/>
        </p:nvSpPr>
        <p:spPr>
          <a:xfrm>
            <a:off x="685800" y="2601592"/>
            <a:ext cx="7825812" cy="2908229"/>
          </a:xfrm>
          <a:prstGeom prst="rect">
            <a:avLst/>
          </a:prstGeom>
        </p:spPr>
        <p:txBody>
          <a:bodyPr>
            <a:noAutofit/>
          </a:bodyPr>
          <a:lstStyle/>
          <a:p>
            <a:pPr algn="just" defTabSz="630936">
              <a:spcAft>
                <a:spcPts val="600"/>
              </a:spcAft>
            </a:pPr>
            <a:r>
              <a:rPr lang="en-US" sz="2400" kern="1200" dirty="0">
                <a:solidFill>
                  <a:schemeClr val="tx1"/>
                </a:solidFill>
                <a:latin typeface="+mn-lt"/>
                <a:ea typeface="+mn-ea"/>
                <a:cs typeface="+mn-cs"/>
              </a:rPr>
              <a:t>Augmentation is the paradoxical worsening of RLS symptoms after prolonged RLS treatment that typically occurs in 10–68% of patients who underwent sustained treatment with dopamine agonists, usually after 3–10 years of effective management.</a:t>
            </a:r>
            <a:endParaRPr lang="en-US" sz="3600" dirty="0"/>
          </a:p>
        </p:txBody>
      </p:sp>
      <p:sp>
        <p:nvSpPr>
          <p:cNvPr id="4" name="Rectangle 3"/>
          <p:cNvSpPr/>
          <p:nvPr/>
        </p:nvSpPr>
        <p:spPr>
          <a:xfrm>
            <a:off x="6781800" y="6400800"/>
            <a:ext cx="1891865" cy="283476"/>
          </a:xfrm>
          <a:prstGeom prst="rect">
            <a:avLst/>
          </a:prstGeom>
        </p:spPr>
        <p:txBody>
          <a:bodyPr wrap="none">
            <a:spAutoFit/>
          </a:bodyPr>
          <a:lstStyle/>
          <a:p>
            <a:pPr defTabSz="630936">
              <a:spcAft>
                <a:spcPts val="600"/>
              </a:spcAft>
            </a:pPr>
            <a:r>
              <a:rPr lang="en-US" sz="1242" i="1" kern="1200" dirty="0">
                <a:solidFill>
                  <a:schemeClr val="tx1"/>
                </a:solidFill>
                <a:latin typeface="+mn-lt"/>
                <a:ea typeface="+mn-ea"/>
                <a:cs typeface="+mn-cs"/>
              </a:rPr>
              <a:t>Sleep Med</a:t>
            </a:r>
            <a:r>
              <a:rPr lang="en-US" sz="1242" kern="1200" dirty="0">
                <a:solidFill>
                  <a:schemeClr val="tx1"/>
                </a:solidFill>
                <a:latin typeface="+mn-lt"/>
                <a:ea typeface="+mn-ea"/>
                <a:cs typeface="+mn-cs"/>
              </a:rPr>
              <a:t>. 2016;21:1–11.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b="1" dirty="0">
                <a:solidFill>
                  <a:srgbClr val="FFFFFF"/>
                </a:solidFill>
              </a:rPr>
              <a:t>Augmentation</a:t>
            </a:r>
            <a:endParaRPr lang="en-US" sz="3500" dirty="0">
              <a:solidFill>
                <a:srgbClr val="FFFFFF"/>
              </a:solidFill>
            </a:endParaRPr>
          </a:p>
        </p:txBody>
      </p:sp>
      <p:sp>
        <p:nvSpPr>
          <p:cNvPr id="3" name="Content Placeholder 2"/>
          <p:cNvSpPr>
            <a:spLocks/>
          </p:cNvSpPr>
          <p:nvPr/>
        </p:nvSpPr>
        <p:spPr>
          <a:xfrm>
            <a:off x="457200" y="2615979"/>
            <a:ext cx="8458200" cy="2759120"/>
          </a:xfrm>
          <a:prstGeom prst="rect">
            <a:avLst/>
          </a:prstGeom>
        </p:spPr>
        <p:txBody>
          <a:bodyPr/>
          <a:lstStyle/>
          <a:p>
            <a:pPr algn="just" defTabSz="704088">
              <a:spcAft>
                <a:spcPts val="600"/>
              </a:spcAft>
            </a:pPr>
            <a:r>
              <a:rPr lang="en-US" sz="2400" kern="1200" dirty="0">
                <a:solidFill>
                  <a:schemeClr val="tx1"/>
                </a:solidFill>
                <a:latin typeface="+mn-lt"/>
                <a:ea typeface="+mn-ea"/>
                <a:cs typeface="+mn-cs"/>
              </a:rPr>
              <a:t>Augmentation risks are thought to be lower with use of smaller doses of longer acting dopaminergic agonists such as </a:t>
            </a:r>
            <a:r>
              <a:rPr lang="en-US" sz="2400" kern="1200" dirty="0" err="1">
                <a:solidFill>
                  <a:schemeClr val="tx1"/>
                </a:solidFill>
                <a:latin typeface="+mn-lt"/>
                <a:ea typeface="+mn-ea"/>
                <a:cs typeface="+mn-cs"/>
              </a:rPr>
              <a:t>pramipexole</a:t>
            </a:r>
            <a:r>
              <a:rPr lang="en-US" sz="2400" kern="1200" dirty="0">
                <a:solidFill>
                  <a:schemeClr val="tx1"/>
                </a:solidFill>
                <a:latin typeface="+mn-lt"/>
                <a:ea typeface="+mn-ea"/>
                <a:cs typeface="+mn-cs"/>
              </a:rPr>
              <a:t> and </a:t>
            </a:r>
            <a:r>
              <a:rPr lang="en-US" sz="2400" kern="1200" dirty="0" err="1">
                <a:solidFill>
                  <a:schemeClr val="tx1"/>
                </a:solidFill>
                <a:latin typeface="+mn-lt"/>
                <a:ea typeface="+mn-ea"/>
                <a:cs typeface="+mn-cs"/>
              </a:rPr>
              <a:t>ropinirole</a:t>
            </a:r>
            <a:r>
              <a:rPr lang="en-US" sz="2400" kern="1200" dirty="0">
                <a:solidFill>
                  <a:schemeClr val="tx1"/>
                </a:solidFill>
                <a:latin typeface="+mn-lt"/>
                <a:ea typeface="+mn-ea"/>
                <a:cs typeface="+mn-cs"/>
              </a:rPr>
              <a:t>, with </a:t>
            </a:r>
            <a:r>
              <a:rPr lang="en-US" sz="2400" kern="1200" dirty="0" err="1">
                <a:solidFill>
                  <a:schemeClr val="tx1"/>
                </a:solidFill>
                <a:latin typeface="+mn-lt"/>
                <a:ea typeface="+mn-ea"/>
                <a:cs typeface="+mn-cs"/>
              </a:rPr>
              <a:t>rotigotine</a:t>
            </a:r>
            <a:r>
              <a:rPr lang="en-US" sz="2400" kern="1200" dirty="0">
                <a:solidFill>
                  <a:schemeClr val="tx1"/>
                </a:solidFill>
                <a:latin typeface="+mn-lt"/>
                <a:ea typeface="+mn-ea"/>
                <a:cs typeface="+mn-cs"/>
              </a:rPr>
              <a:t> being the longest acting and having the lowest augmentation risk among these agonists.</a:t>
            </a:r>
          </a:p>
          <a:p>
            <a:pPr>
              <a:spcAft>
                <a:spcPts val="600"/>
              </a:spcAft>
            </a:pPr>
            <a:endParaRPr lang="en-US" sz="2000" dirty="0"/>
          </a:p>
        </p:txBody>
      </p:sp>
      <p:sp>
        <p:nvSpPr>
          <p:cNvPr id="4" name="Rectangle 3"/>
          <p:cNvSpPr/>
          <p:nvPr/>
        </p:nvSpPr>
        <p:spPr>
          <a:xfrm>
            <a:off x="5654775" y="6489206"/>
            <a:ext cx="3489225" cy="305596"/>
          </a:xfrm>
          <a:prstGeom prst="rect">
            <a:avLst/>
          </a:prstGeom>
        </p:spPr>
        <p:txBody>
          <a:bodyPr wrap="none">
            <a:spAutoFit/>
          </a:bodyPr>
          <a:lstStyle/>
          <a:p>
            <a:pPr defTabSz="704088">
              <a:spcAft>
                <a:spcPts val="600"/>
              </a:spcAft>
            </a:pPr>
            <a:r>
              <a:rPr lang="en-US" sz="1386" kern="1200" dirty="0">
                <a:solidFill>
                  <a:schemeClr val="tx1"/>
                </a:solidFill>
                <a:latin typeface="+mn-lt"/>
                <a:ea typeface="+mn-ea"/>
                <a:cs typeface="+mn-cs"/>
              </a:rPr>
              <a:t>Nature and Science of Sleep 2023:15 779–784</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877727" cy="1576446"/>
          </a:xfrm>
        </p:spPr>
        <p:txBody>
          <a:bodyPr anchor="ctr">
            <a:normAutofit/>
          </a:bodyPr>
          <a:lstStyle/>
          <a:p>
            <a:r>
              <a:rPr lang="en-US" sz="3500" b="1" dirty="0" smtClean="0">
                <a:solidFill>
                  <a:srgbClr val="FFFFFF"/>
                </a:solidFill>
              </a:rPr>
              <a:t>Pathophysiology of Augmentation</a:t>
            </a:r>
            <a:endParaRPr lang="en-US" sz="3500" dirty="0">
              <a:solidFill>
                <a:srgbClr val="FFFFFF"/>
              </a:solidFill>
            </a:endParaRPr>
          </a:p>
        </p:txBody>
      </p:sp>
      <p:sp>
        <p:nvSpPr>
          <p:cNvPr id="3" name="Content Placeholder 2"/>
          <p:cNvSpPr>
            <a:spLocks/>
          </p:cNvSpPr>
          <p:nvPr/>
        </p:nvSpPr>
        <p:spPr>
          <a:xfrm>
            <a:off x="609600" y="2615978"/>
            <a:ext cx="7924799" cy="3251421"/>
          </a:xfrm>
          <a:prstGeom prst="rect">
            <a:avLst/>
          </a:prstGeom>
        </p:spPr>
        <p:txBody>
          <a:bodyPr>
            <a:normAutofit fontScale="92500" lnSpcReduction="10000"/>
          </a:bodyPr>
          <a:lstStyle/>
          <a:p>
            <a:pPr algn="just" defTabSz="667512">
              <a:spcAft>
                <a:spcPts val="600"/>
              </a:spcAft>
              <a:buFont typeface="Wingdings" pitchFamily="2" charset="2"/>
              <a:buChar char="Ø"/>
            </a:pPr>
            <a:r>
              <a:rPr lang="en-US" sz="2400" kern="1200" dirty="0" smtClean="0">
                <a:solidFill>
                  <a:schemeClr val="tx1"/>
                </a:solidFill>
                <a:latin typeface="+mn-lt"/>
                <a:ea typeface="+mn-ea"/>
                <a:cs typeface="+mn-cs"/>
              </a:rPr>
              <a:t>Although </a:t>
            </a:r>
            <a:r>
              <a:rPr lang="en-US" sz="2400" kern="1200" dirty="0">
                <a:solidFill>
                  <a:schemeClr val="tx1"/>
                </a:solidFill>
                <a:latin typeface="+mn-lt"/>
                <a:ea typeface="+mn-ea"/>
                <a:cs typeface="+mn-cs"/>
              </a:rPr>
              <a:t>the mechanism for augmentation is unclear, it is thought to occur due to excess postsynaptic desensitization of dopamine 2 (D2) receptors in the substantia nigra and putamen with chronic intermittent dopaminergic stimulation</a:t>
            </a:r>
            <a:r>
              <a:rPr lang="en-US" sz="2400" dirty="0" smtClean="0"/>
              <a:t>.</a:t>
            </a:r>
          </a:p>
          <a:p>
            <a:pPr algn="just" defTabSz="667512">
              <a:spcAft>
                <a:spcPts val="600"/>
              </a:spcAft>
            </a:pPr>
            <a:endParaRPr lang="en-US" sz="2400" dirty="0" smtClean="0"/>
          </a:p>
          <a:p>
            <a:pPr algn="just" defTabSz="667512">
              <a:spcAft>
                <a:spcPts val="600"/>
              </a:spcAft>
              <a:buFont typeface="Wingdings" pitchFamily="2" charset="2"/>
              <a:buChar char="Ø"/>
            </a:pPr>
            <a:r>
              <a:rPr lang="en-US" sz="2400" dirty="0" smtClean="0"/>
              <a:t> Shorter acting dopaminergic agonists, such as </a:t>
            </a:r>
            <a:r>
              <a:rPr lang="en-US" sz="2400" dirty="0" err="1" smtClean="0"/>
              <a:t>levodopa</a:t>
            </a:r>
            <a:r>
              <a:rPr lang="en-US" sz="2400" dirty="0" smtClean="0"/>
              <a:t>, have the highest potential for augmentation developing with persistent use.</a:t>
            </a:r>
          </a:p>
          <a:p>
            <a:pPr algn="just" defTabSz="667512">
              <a:spcAft>
                <a:spcPts val="600"/>
              </a:spcAft>
            </a:pPr>
            <a:endParaRPr lang="en-US" sz="2400" kern="1200" dirty="0" smtClean="0">
              <a:solidFill>
                <a:schemeClr val="tx1"/>
              </a:solidFill>
              <a:latin typeface="+mn-lt"/>
              <a:ea typeface="+mn-ea"/>
              <a:cs typeface="+mn-cs"/>
            </a:endParaRPr>
          </a:p>
          <a:p>
            <a:pPr algn="just" defTabSz="667512">
              <a:spcAft>
                <a:spcPts val="600"/>
              </a:spcAft>
            </a:pPr>
            <a:endParaRPr lang="en-US" sz="2400" kern="1200" dirty="0">
              <a:solidFill>
                <a:schemeClr val="tx1"/>
              </a:solidFill>
              <a:latin typeface="+mn-lt"/>
              <a:ea typeface="+mn-ea"/>
              <a:cs typeface="+mn-cs"/>
            </a:endParaRPr>
          </a:p>
          <a:p>
            <a:pPr>
              <a:spcAft>
                <a:spcPts val="600"/>
              </a:spcAft>
            </a:pPr>
            <a:endParaRPr lang="en-US" sz="2400" dirty="0"/>
          </a:p>
        </p:txBody>
      </p:sp>
      <p:sp>
        <p:nvSpPr>
          <p:cNvPr id="4" name="Rectangle 3"/>
          <p:cNvSpPr/>
          <p:nvPr/>
        </p:nvSpPr>
        <p:spPr>
          <a:xfrm>
            <a:off x="6781800" y="6563432"/>
            <a:ext cx="1959191" cy="294568"/>
          </a:xfrm>
          <a:prstGeom prst="rect">
            <a:avLst/>
          </a:prstGeom>
        </p:spPr>
        <p:txBody>
          <a:bodyPr wrap="none">
            <a:spAutoFit/>
          </a:bodyPr>
          <a:lstStyle/>
          <a:p>
            <a:pPr defTabSz="667512">
              <a:spcAft>
                <a:spcPts val="600"/>
              </a:spcAft>
            </a:pPr>
            <a:r>
              <a:rPr lang="en-US" sz="1314" i="1" kern="1200" dirty="0">
                <a:solidFill>
                  <a:schemeClr val="tx1"/>
                </a:solidFill>
                <a:latin typeface="+mn-lt"/>
                <a:ea typeface="+mn-ea"/>
                <a:cs typeface="+mn-cs"/>
              </a:rPr>
              <a:t>Sleep Med</a:t>
            </a:r>
            <a:r>
              <a:rPr lang="en-US" sz="1314" kern="1200" dirty="0">
                <a:solidFill>
                  <a:schemeClr val="tx1"/>
                </a:solidFill>
                <a:latin typeface="+mn-lt"/>
                <a:ea typeface="+mn-ea"/>
                <a:cs typeface="+mn-cs"/>
              </a:rPr>
              <a:t>. 2016;21:1–11.</a:t>
            </a:r>
            <a:endParaRPr lang="en-US" dirty="0"/>
          </a:p>
        </p:txBody>
      </p:sp>
      <p:sp>
        <p:nvSpPr>
          <p:cNvPr id="5" name="Rectangle 4"/>
          <p:cNvSpPr/>
          <p:nvPr/>
        </p:nvSpPr>
        <p:spPr>
          <a:xfrm>
            <a:off x="5638800" y="6248400"/>
            <a:ext cx="2837636" cy="294568"/>
          </a:xfrm>
          <a:prstGeom prst="rect">
            <a:avLst/>
          </a:prstGeom>
        </p:spPr>
        <p:txBody>
          <a:bodyPr wrap="none">
            <a:spAutoFit/>
          </a:bodyPr>
          <a:lstStyle/>
          <a:p>
            <a:pPr defTabSz="667512">
              <a:spcAft>
                <a:spcPts val="600"/>
              </a:spcAft>
            </a:pPr>
            <a:r>
              <a:rPr lang="nl-NL" sz="1314" i="1" kern="1200" dirty="0">
                <a:solidFill>
                  <a:schemeClr val="tx1"/>
                </a:solidFill>
                <a:latin typeface="+mn-lt"/>
                <a:ea typeface="+mn-ea"/>
                <a:cs typeface="+mn-cs"/>
              </a:rPr>
              <a:t>Curr Opin Neurol</a:t>
            </a:r>
            <a:r>
              <a:rPr lang="nl-NL" sz="1314" kern="1200" dirty="0">
                <a:solidFill>
                  <a:schemeClr val="tx1"/>
                </a:solidFill>
                <a:latin typeface="+mn-lt"/>
                <a:ea typeface="+mn-ea"/>
                <a:cs typeface="+mn-cs"/>
              </a:rPr>
              <a:t>. 2010;23(4):401–406.</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19200"/>
            <a:ext cx="2895600" cy="2396359"/>
          </a:xfrm>
        </p:spPr>
        <p:txBody>
          <a:bodyPr anchor="b">
            <a:normAutofit/>
          </a:bodyPr>
          <a:lstStyle/>
          <a:p>
            <a:pPr algn="r">
              <a:lnSpc>
                <a:spcPct val="90000"/>
              </a:lnSpc>
            </a:pPr>
            <a:r>
              <a:rPr lang="en-US" sz="3000" b="1" dirty="0">
                <a:solidFill>
                  <a:srgbClr val="FFFFFF"/>
                </a:solidFill>
              </a:rPr>
              <a:t>Questions to guide the diagnosis of augmentation</a:t>
            </a:r>
          </a:p>
        </p:txBody>
      </p:sp>
      <p:sp>
        <p:nvSpPr>
          <p:cNvPr id="3" name="Content Placeholder 2"/>
          <p:cNvSpPr>
            <a:spLocks/>
          </p:cNvSpPr>
          <p:nvPr/>
        </p:nvSpPr>
        <p:spPr>
          <a:xfrm>
            <a:off x="3308621" y="1371600"/>
            <a:ext cx="5529993" cy="4825596"/>
          </a:xfrm>
          <a:prstGeom prst="rect">
            <a:avLst/>
          </a:prstGeom>
        </p:spPr>
        <p:txBody>
          <a:bodyPr>
            <a:normAutofit fontScale="92500" lnSpcReduction="10000"/>
          </a:bodyPr>
          <a:lstStyle/>
          <a:p>
            <a:pPr marL="303467" indent="-303467" algn="just" defTabSz="539496">
              <a:lnSpc>
                <a:spcPct val="90000"/>
              </a:lnSpc>
              <a:spcAft>
                <a:spcPts val="600"/>
              </a:spcAft>
              <a:buAutoNum type="arabicPeriod"/>
            </a:pPr>
            <a:r>
              <a:rPr lang="en-US" sz="2600" kern="1200" dirty="0">
                <a:solidFill>
                  <a:schemeClr val="tx1"/>
                </a:solidFill>
                <a:latin typeface="+mn-lt"/>
                <a:ea typeface="+mn-ea"/>
                <a:cs typeface="+mn-cs"/>
              </a:rPr>
              <a:t>Do RLS/WED symptoms appear earlier than when the drug was first started?</a:t>
            </a:r>
          </a:p>
          <a:p>
            <a:pPr marL="303467" indent="-303467" algn="just" defTabSz="539496">
              <a:lnSpc>
                <a:spcPct val="90000"/>
              </a:lnSpc>
              <a:spcAft>
                <a:spcPts val="600"/>
              </a:spcAft>
              <a:buAutoNum type="arabicPeriod"/>
            </a:pPr>
            <a:r>
              <a:rPr lang="en-US" sz="2600" kern="1200" dirty="0">
                <a:solidFill>
                  <a:schemeClr val="tx1"/>
                </a:solidFill>
                <a:latin typeface="+mn-lt"/>
                <a:ea typeface="+mn-ea"/>
                <a:cs typeface="+mn-cs"/>
              </a:rPr>
              <a:t> Are higher doses of the drug now needed, or is it necessary to take the medicine earlier, to control the RLS/WED symptoms compared with the original effective dose?</a:t>
            </a:r>
          </a:p>
          <a:p>
            <a:pPr marL="303467" indent="-303467" algn="just" defTabSz="539496">
              <a:lnSpc>
                <a:spcPct val="90000"/>
              </a:lnSpc>
              <a:spcAft>
                <a:spcPts val="600"/>
              </a:spcAft>
              <a:buAutoNum type="arabicPeriod"/>
            </a:pPr>
            <a:r>
              <a:rPr lang="en-US" sz="2600" kern="1200" dirty="0">
                <a:solidFill>
                  <a:schemeClr val="tx1"/>
                </a:solidFill>
                <a:latin typeface="+mn-lt"/>
                <a:ea typeface="+mn-ea"/>
                <a:cs typeface="+mn-cs"/>
              </a:rPr>
              <a:t>Has the intensity of symptoms worsened since starting the medication? </a:t>
            </a:r>
          </a:p>
          <a:p>
            <a:pPr marL="303467" indent="-303467" algn="just" defTabSz="539496">
              <a:lnSpc>
                <a:spcPct val="90000"/>
              </a:lnSpc>
              <a:spcAft>
                <a:spcPts val="600"/>
              </a:spcAft>
              <a:buAutoNum type="arabicPeriod"/>
            </a:pPr>
            <a:r>
              <a:rPr lang="en-US" sz="2600" kern="1200" dirty="0">
                <a:solidFill>
                  <a:schemeClr val="tx1"/>
                </a:solidFill>
                <a:latin typeface="+mn-lt"/>
                <a:ea typeface="+mn-ea"/>
                <a:cs typeface="+mn-cs"/>
              </a:rPr>
              <a:t>Have symptoms spread to other parts of the body (e.g., arms) since starting the medication?</a:t>
            </a:r>
          </a:p>
          <a:p>
            <a:pPr>
              <a:lnSpc>
                <a:spcPct val="90000"/>
              </a:lnSpc>
              <a:spcAft>
                <a:spcPts val="600"/>
              </a:spcAft>
            </a:pPr>
            <a:endParaRPr lang="en-US" sz="2800" dirty="0"/>
          </a:p>
        </p:txBody>
      </p:sp>
      <p:sp>
        <p:nvSpPr>
          <p:cNvPr id="4" name="Rectangle 3"/>
          <p:cNvSpPr/>
          <p:nvPr/>
        </p:nvSpPr>
        <p:spPr>
          <a:xfrm>
            <a:off x="5788594" y="6400800"/>
            <a:ext cx="3355406" cy="276999"/>
          </a:xfrm>
          <a:prstGeom prst="rect">
            <a:avLst/>
          </a:prstGeom>
        </p:spPr>
        <p:txBody>
          <a:bodyPr wrap="none">
            <a:spAutoFit/>
          </a:bodyPr>
          <a:lstStyle/>
          <a:p>
            <a:pPr defTabSz="539496">
              <a:spcAft>
                <a:spcPts val="600"/>
              </a:spcAft>
            </a:pPr>
            <a:r>
              <a:rPr lang="fr-FR" sz="1200" kern="1200" dirty="0" err="1">
                <a:solidFill>
                  <a:schemeClr val="tx1"/>
                </a:solidFill>
                <a:latin typeface="+mn-lt"/>
                <a:ea typeface="+mn-ea"/>
                <a:cs typeface="+mn-cs"/>
              </a:rPr>
              <a:t>Eur</a:t>
            </a:r>
            <a:r>
              <a:rPr lang="fr-FR" sz="1200" kern="1200" dirty="0">
                <a:solidFill>
                  <a:schemeClr val="tx1"/>
                </a:solidFill>
                <a:latin typeface="+mn-lt"/>
                <a:ea typeface="+mn-ea"/>
                <a:cs typeface="+mn-cs"/>
              </a:rPr>
              <a:t> J </a:t>
            </a:r>
            <a:r>
              <a:rPr lang="fr-FR" sz="1200" kern="1200" dirty="0" err="1">
                <a:solidFill>
                  <a:schemeClr val="tx1"/>
                </a:solidFill>
                <a:latin typeface="+mn-lt"/>
                <a:ea typeface="+mn-ea"/>
                <a:cs typeface="+mn-cs"/>
              </a:rPr>
              <a:t>Neurol</a:t>
            </a:r>
            <a:r>
              <a:rPr lang="fr-FR" sz="1200" kern="1200" dirty="0">
                <a:solidFill>
                  <a:schemeClr val="tx1"/>
                </a:solidFill>
                <a:latin typeface="+mn-lt"/>
                <a:ea typeface="+mn-ea"/>
                <a:cs typeface="+mn-cs"/>
              </a:rPr>
              <a:t>. 2022 </a:t>
            </a:r>
            <a:r>
              <a:rPr lang="fr-FR" sz="1200" kern="1200" dirty="0" err="1">
                <a:solidFill>
                  <a:schemeClr val="tx1"/>
                </a:solidFill>
                <a:latin typeface="+mn-lt"/>
                <a:ea typeface="+mn-ea"/>
                <a:cs typeface="+mn-cs"/>
              </a:rPr>
              <a:t>Apr</a:t>
            </a:r>
            <a:r>
              <a:rPr lang="fr-FR" sz="1200" kern="1200" dirty="0">
                <a:solidFill>
                  <a:schemeClr val="tx1"/>
                </a:solidFill>
                <a:latin typeface="+mn-lt"/>
                <a:ea typeface="+mn-ea"/>
                <a:cs typeface="+mn-cs"/>
              </a:rPr>
              <a:t>; 29(4): 1227–1231</a:t>
            </a:r>
            <a:r>
              <a:rPr lang="fr-FR" sz="1062" kern="1200" dirty="0">
                <a:solidFill>
                  <a:schemeClr val="tx1"/>
                </a:solidFill>
                <a:latin typeface="+mn-lt"/>
                <a:ea typeface="+mn-ea"/>
                <a:cs typeface="+mn-cs"/>
              </a:rPr>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70384" y="640080"/>
            <a:ext cx="5921216" cy="5571521"/>
          </a:xfrm>
        </p:spPr>
        <p:txBody>
          <a:bodyPr anchor="ctr">
            <a:normAutofit/>
          </a:bodyPr>
          <a:lstStyle/>
          <a:p>
            <a:pPr algn="ctr">
              <a:buNone/>
            </a:pPr>
            <a:r>
              <a:rPr lang="en-US" sz="3600" b="1" dirty="0" smtClean="0">
                <a:solidFill>
                  <a:srgbClr val="002060"/>
                </a:solidFill>
              </a:rPr>
              <a:t>Management Challenges in Augmentation</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348865"/>
            <a:ext cx="8686801" cy="1576446"/>
          </a:xfrm>
        </p:spPr>
        <p:txBody>
          <a:bodyPr anchor="ctr">
            <a:normAutofit/>
          </a:bodyPr>
          <a:lstStyle/>
          <a:p>
            <a:r>
              <a:rPr lang="en-US" sz="3200" b="1" dirty="0" smtClean="0">
                <a:solidFill>
                  <a:schemeClr val="bg1"/>
                </a:solidFill>
              </a:rPr>
              <a:t>Challenges in </a:t>
            </a:r>
            <a:r>
              <a:rPr lang="en-US" sz="3200" b="1" dirty="0" smtClean="0">
                <a:solidFill>
                  <a:srgbClr val="FFFFFF"/>
                </a:solidFill>
              </a:rPr>
              <a:t>Augmentation</a:t>
            </a:r>
            <a:endParaRPr lang="en-US" sz="3200" b="1" dirty="0">
              <a:solidFill>
                <a:srgbClr val="FFFFFF"/>
              </a:solidFill>
            </a:endParaRPr>
          </a:p>
        </p:txBody>
      </p:sp>
      <p:sp>
        <p:nvSpPr>
          <p:cNvPr id="3" name="Content Placeholder 2"/>
          <p:cNvSpPr>
            <a:spLocks/>
          </p:cNvSpPr>
          <p:nvPr/>
        </p:nvSpPr>
        <p:spPr>
          <a:xfrm>
            <a:off x="685800" y="2601592"/>
            <a:ext cx="7825812" cy="2908229"/>
          </a:xfrm>
          <a:prstGeom prst="rect">
            <a:avLst/>
          </a:prstGeom>
        </p:spPr>
        <p:txBody>
          <a:bodyPr>
            <a:noAutofit/>
          </a:bodyPr>
          <a:lstStyle/>
          <a:p>
            <a:pPr algn="just"/>
            <a:r>
              <a:rPr lang="en-US" sz="2400" dirty="0" smtClean="0"/>
              <a:t>Augmentation is one of the most common and least understood problems encountered with RLS treatment.</a:t>
            </a:r>
            <a:endParaRPr lang="en-US" sz="2400" dirty="0"/>
          </a:p>
        </p:txBody>
      </p:sp>
      <p:sp>
        <p:nvSpPr>
          <p:cNvPr id="4" name="Rectangle 3"/>
          <p:cNvSpPr/>
          <p:nvPr/>
        </p:nvSpPr>
        <p:spPr>
          <a:xfrm>
            <a:off x="7243157" y="6509135"/>
            <a:ext cx="1891865" cy="283476"/>
          </a:xfrm>
          <a:prstGeom prst="rect">
            <a:avLst/>
          </a:prstGeom>
        </p:spPr>
        <p:txBody>
          <a:bodyPr wrap="none">
            <a:spAutoFit/>
          </a:bodyPr>
          <a:lstStyle/>
          <a:p>
            <a:pPr defTabSz="630936">
              <a:spcAft>
                <a:spcPts val="600"/>
              </a:spcAft>
            </a:pPr>
            <a:r>
              <a:rPr lang="en-US" sz="1242" i="1" kern="1200" dirty="0">
                <a:solidFill>
                  <a:schemeClr val="tx1"/>
                </a:solidFill>
                <a:latin typeface="+mn-lt"/>
                <a:ea typeface="+mn-ea"/>
                <a:cs typeface="+mn-cs"/>
              </a:rPr>
              <a:t>Sleep Med</a:t>
            </a:r>
            <a:r>
              <a:rPr lang="en-US" sz="1242" kern="1200" dirty="0">
                <a:solidFill>
                  <a:schemeClr val="tx1"/>
                </a:solidFill>
                <a:latin typeface="+mn-lt"/>
                <a:ea typeface="+mn-ea"/>
                <a:cs typeface="+mn-cs"/>
              </a:rPr>
              <a:t>. 2016;21:1–11.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21C9FE86-FCC3-4A31-AA1C-C882262B7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 xmlns:a16="http://schemas.microsoft.com/office/drawing/2014/main" id="{7D96243B-ECED-4B71-8E06-AE9A285EAD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343400" y="649480"/>
            <a:ext cx="4648200" cy="5827520"/>
          </a:xfrm>
        </p:spPr>
        <p:txBody>
          <a:bodyPr anchor="ctr">
            <a:noAutofit/>
          </a:bodyPr>
          <a:lstStyle/>
          <a:p>
            <a:pPr marL="514350" indent="-514350" algn="just">
              <a:buFont typeface="+mj-lt"/>
              <a:buAutoNum type="arabicPeriod"/>
            </a:pPr>
            <a:r>
              <a:rPr lang="en-US" sz="2400" dirty="0"/>
              <a:t>Patient request for dose increase of a dopaminergic medication prescribed for RLS that previously was effective. </a:t>
            </a:r>
          </a:p>
          <a:p>
            <a:pPr marL="514350" indent="-514350" algn="just">
              <a:buFont typeface="+mj-lt"/>
              <a:buAutoNum type="arabicPeriod"/>
            </a:pPr>
            <a:r>
              <a:rPr lang="en-US" sz="2400" dirty="0"/>
              <a:t>Reported breakthrough of RLS symptoms with an accompanying increase in symptom intensity and involvement of other body parts. </a:t>
            </a:r>
          </a:p>
          <a:p>
            <a:pPr marL="514350" indent="-514350" algn="just">
              <a:buFont typeface="+mj-lt"/>
              <a:buAutoNum type="arabicPeriod"/>
            </a:pPr>
            <a:r>
              <a:rPr lang="en-US" sz="2400" dirty="0"/>
              <a:t>24-hour occurrence of symptoms. </a:t>
            </a:r>
          </a:p>
          <a:p>
            <a:pPr marL="514350" indent="-514350" algn="just">
              <a:buFont typeface="+mj-lt"/>
              <a:buAutoNum type="arabicPeriod"/>
            </a:pPr>
            <a:r>
              <a:rPr lang="en-US" sz="2400" dirty="0"/>
              <a:t>Patient request for medication doses earlier in the day.  </a:t>
            </a:r>
          </a:p>
        </p:txBody>
      </p:sp>
      <p:sp>
        <p:nvSpPr>
          <p:cNvPr id="2" name="Title 1"/>
          <p:cNvSpPr>
            <a:spLocks noGrp="1"/>
          </p:cNvSpPr>
          <p:nvPr>
            <p:ph type="title"/>
          </p:nvPr>
        </p:nvSpPr>
        <p:spPr>
          <a:xfrm>
            <a:off x="619797" y="586855"/>
            <a:ext cx="3172575" cy="3387497"/>
          </a:xfrm>
        </p:spPr>
        <p:txBody>
          <a:bodyPr anchor="b">
            <a:normAutofit/>
          </a:bodyPr>
          <a:lstStyle/>
          <a:p>
            <a:pPr algn="r"/>
            <a:r>
              <a:rPr lang="en-US" sz="3600" b="1" dirty="0" smtClean="0">
                <a:solidFill>
                  <a:srgbClr val="FFFFFF"/>
                </a:solidFill>
              </a:rPr>
              <a:t>Indications </a:t>
            </a:r>
            <a:r>
              <a:rPr lang="en-US" sz="3600" b="1" dirty="0">
                <a:solidFill>
                  <a:srgbClr val="FFFFFF"/>
                </a:solidFill>
              </a:rPr>
              <a:t>of </a:t>
            </a:r>
            <a:r>
              <a:rPr lang="en-US" sz="3600" b="1" dirty="0" smtClean="0">
                <a:solidFill>
                  <a:srgbClr val="FFFFFF"/>
                </a:solidFill>
              </a:rPr>
              <a:t>Augmentation RX  </a:t>
            </a:r>
            <a:r>
              <a:rPr lang="en-US" sz="3600" b="1" dirty="0">
                <a:solidFill>
                  <a:srgbClr val="FFFFFF"/>
                </a:solidFill>
              </a:rPr>
              <a:t>in RLS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1533465"/>
            <a:ext cx="7010400" cy="5324535"/>
          </a:xfrm>
          <a:prstGeom prst="rect">
            <a:avLst/>
          </a:prstGeom>
          <a:noFill/>
        </p:spPr>
        <p:txBody>
          <a:bodyPr wrap="square" rtlCol="0">
            <a:spAutoFit/>
          </a:bodyPr>
          <a:lstStyle/>
          <a:p>
            <a:pPr defTabSz="704088">
              <a:spcAft>
                <a:spcPts val="600"/>
              </a:spcAft>
            </a:pPr>
            <a:r>
              <a:rPr lang="en-US" sz="1500" b="1" kern="1200" dirty="0">
                <a:solidFill>
                  <a:schemeClr val="tx1"/>
                </a:solidFill>
                <a:latin typeface="+mn-lt"/>
                <a:ea typeface="+mn-ea"/>
                <a:cs typeface="+mn-cs"/>
              </a:rPr>
              <a:t>Name :-  </a:t>
            </a:r>
            <a:r>
              <a:rPr lang="en-US" sz="1500" b="1" kern="1200" dirty="0">
                <a:solidFill>
                  <a:srgbClr val="B50000"/>
                </a:solidFill>
                <a:latin typeface="+mn-lt"/>
                <a:ea typeface="+mn-ea"/>
                <a:cs typeface="+mn-cs"/>
              </a:rPr>
              <a:t>Dr. Aminur Rahman </a:t>
            </a:r>
            <a:endParaRPr lang="en-US" sz="1500" b="1" kern="1200" dirty="0">
              <a:solidFill>
                <a:schemeClr val="accent2">
                  <a:lumMod val="75000"/>
                </a:schemeClr>
              </a:solidFill>
              <a:latin typeface="+mn-lt"/>
              <a:ea typeface="+mn-ea"/>
              <a:cs typeface="+mn-cs"/>
            </a:endParaRPr>
          </a:p>
          <a:p>
            <a:pPr defTabSz="704088">
              <a:spcAft>
                <a:spcPts val="600"/>
              </a:spcAft>
            </a:pPr>
            <a:r>
              <a:rPr lang="en-US" sz="1500" kern="1200" dirty="0">
                <a:solidFill>
                  <a:schemeClr val="tx1"/>
                </a:solidFill>
                <a:latin typeface="+mn-lt"/>
                <a:ea typeface="+mn-ea"/>
                <a:cs typeface="+mn-cs"/>
              </a:rPr>
              <a:t>                   MBBS, FCPS (Medicine), MD (Neurology),FRCP (Edinburg), </a:t>
            </a:r>
          </a:p>
          <a:p>
            <a:pPr defTabSz="704088">
              <a:spcAft>
                <a:spcPts val="600"/>
              </a:spcAft>
            </a:pPr>
            <a:r>
              <a:rPr lang="en-US" sz="1500" kern="1200" dirty="0">
                <a:solidFill>
                  <a:schemeClr val="tx1"/>
                </a:solidFill>
                <a:latin typeface="+mn-lt"/>
                <a:ea typeface="+mn-ea"/>
                <a:cs typeface="+mn-cs"/>
              </a:rPr>
              <a:t>                   FINR (Switzerland), FACP (USA), FICP(India</a:t>
            </a:r>
            <a:r>
              <a:rPr lang="en-US" sz="1500" kern="1200" dirty="0" smtClean="0">
                <a:solidFill>
                  <a:schemeClr val="tx1"/>
                </a:solidFill>
                <a:latin typeface="+mn-lt"/>
                <a:ea typeface="+mn-ea"/>
                <a:cs typeface="+mn-cs"/>
              </a:rPr>
              <a:t>)</a:t>
            </a:r>
          </a:p>
          <a:p>
            <a:pPr defTabSz="704088">
              <a:spcAft>
                <a:spcPts val="600"/>
              </a:spcAft>
            </a:pPr>
            <a:r>
              <a:rPr lang="en-US" sz="1500" b="1" dirty="0" smtClean="0"/>
              <a:t>                    </a:t>
            </a:r>
            <a:r>
              <a:rPr lang="en-US" sz="1500" b="1" dirty="0" smtClean="0">
                <a:solidFill>
                  <a:srgbClr val="C00000"/>
                </a:solidFill>
              </a:rPr>
              <a:t>Clinical &amp;Interventional Neurologist and Internist </a:t>
            </a:r>
            <a:endParaRPr lang="en-US" sz="1500" b="1" kern="1200" dirty="0" smtClean="0">
              <a:solidFill>
                <a:srgbClr val="C00000"/>
              </a:solidFill>
              <a:latin typeface="+mn-lt"/>
              <a:ea typeface="+mn-ea"/>
              <a:cs typeface="+mn-cs"/>
            </a:endParaRPr>
          </a:p>
          <a:p>
            <a:pPr algn="just" defTabSz="704088">
              <a:spcAft>
                <a:spcPts val="600"/>
              </a:spcAft>
            </a:pPr>
            <a:r>
              <a:rPr lang="en-US" sz="1500" b="1" kern="1200" dirty="0" smtClean="0">
                <a:solidFill>
                  <a:schemeClr val="tx1"/>
                </a:solidFill>
                <a:latin typeface="+mn-lt"/>
                <a:ea typeface="+mn-ea"/>
                <a:cs typeface="+mn-cs"/>
              </a:rPr>
              <a:t>Major </a:t>
            </a:r>
            <a:r>
              <a:rPr lang="en-US" sz="1500" b="1" kern="1200" dirty="0">
                <a:solidFill>
                  <a:schemeClr val="tx1"/>
                </a:solidFill>
                <a:latin typeface="+mn-lt"/>
                <a:ea typeface="+mn-ea"/>
                <a:cs typeface="+mn-cs"/>
              </a:rPr>
              <a:t>Achievement :-</a:t>
            </a:r>
            <a:r>
              <a:rPr lang="en-US" sz="1500" kern="1200" dirty="0">
                <a:solidFill>
                  <a:schemeClr val="tx1"/>
                </a:solidFill>
                <a:latin typeface="+mn-lt"/>
                <a:ea typeface="+mn-ea"/>
                <a:cs typeface="+mn-cs"/>
              </a:rPr>
              <a:t>He has published more than </a:t>
            </a:r>
            <a:r>
              <a:rPr lang="en-US" sz="1500" b="1" dirty="0" smtClean="0"/>
              <a:t>65</a:t>
            </a:r>
            <a:r>
              <a:rPr lang="en-US" sz="1500" b="1" kern="1200" dirty="0" smtClean="0">
                <a:solidFill>
                  <a:schemeClr val="tx1"/>
                </a:solidFill>
                <a:latin typeface="+mn-lt"/>
                <a:ea typeface="+mn-ea"/>
                <a:cs typeface="+mn-cs"/>
              </a:rPr>
              <a:t> </a:t>
            </a:r>
            <a:r>
              <a:rPr lang="en-US" sz="1500" b="1" kern="1200" dirty="0">
                <a:solidFill>
                  <a:schemeClr val="tx1"/>
                </a:solidFill>
                <a:latin typeface="+mn-lt"/>
                <a:ea typeface="+mn-ea"/>
                <a:cs typeface="+mn-cs"/>
              </a:rPr>
              <a:t>research papers </a:t>
            </a:r>
            <a:r>
              <a:rPr lang="en-US" sz="1500" kern="1200" dirty="0">
                <a:solidFill>
                  <a:schemeClr val="tx1"/>
                </a:solidFill>
                <a:latin typeface="+mn-lt"/>
                <a:ea typeface="+mn-ea"/>
                <a:cs typeface="+mn-cs"/>
              </a:rPr>
              <a:t>in reputed journals, both national and international. He is also the author of </a:t>
            </a:r>
            <a:r>
              <a:rPr lang="en-US" sz="1500" b="1" kern="1200" dirty="0" smtClean="0">
                <a:solidFill>
                  <a:schemeClr val="tx1"/>
                </a:solidFill>
                <a:latin typeface="+mn-lt"/>
                <a:ea typeface="+mn-ea"/>
                <a:cs typeface="+mn-cs"/>
              </a:rPr>
              <a:t>four </a:t>
            </a:r>
            <a:r>
              <a:rPr lang="en-US" sz="1500" b="1" kern="1200" dirty="0">
                <a:solidFill>
                  <a:schemeClr val="tx1"/>
                </a:solidFill>
                <a:latin typeface="+mn-lt"/>
                <a:ea typeface="+mn-ea"/>
                <a:cs typeface="+mn-cs"/>
              </a:rPr>
              <a:t>text books</a:t>
            </a:r>
            <a:r>
              <a:rPr lang="en-US" sz="1500" kern="1200" dirty="0">
                <a:solidFill>
                  <a:schemeClr val="tx1"/>
                </a:solidFill>
                <a:latin typeface="+mn-lt"/>
                <a:ea typeface="+mn-ea"/>
                <a:cs typeface="+mn-cs"/>
              </a:rPr>
              <a:t>: “Short Cases in Clinical Neurology, 3rd Edition (2024),"  “Neuroimaging in Clinical Practice, 2nd Edition (2023),” and “Fundamentals in Clinical Neurology, 1st Edition 2023.”. </a:t>
            </a:r>
            <a:r>
              <a:rPr lang="en-US" sz="1500" kern="1200" dirty="0" smtClean="0">
                <a:solidFill>
                  <a:schemeClr val="tx1"/>
                </a:solidFill>
                <a:latin typeface="+mn-lt"/>
                <a:ea typeface="+mn-ea"/>
                <a:cs typeface="+mn-cs"/>
              </a:rPr>
              <a:t>“Handbook on Basic EEG (First </a:t>
            </a:r>
            <a:r>
              <a:rPr lang="en-US" sz="1500" kern="1200" dirty="0" err="1" smtClean="0">
                <a:solidFill>
                  <a:schemeClr val="tx1"/>
                </a:solidFill>
                <a:latin typeface="+mn-lt"/>
                <a:ea typeface="+mn-ea"/>
                <a:cs typeface="+mn-cs"/>
              </a:rPr>
              <a:t>ed</a:t>
            </a:r>
            <a:r>
              <a:rPr lang="en-US" sz="1500" kern="1200" dirty="0" smtClean="0">
                <a:solidFill>
                  <a:schemeClr val="tx1"/>
                </a:solidFill>
                <a:latin typeface="+mn-lt"/>
                <a:ea typeface="+mn-ea"/>
                <a:cs typeface="+mn-cs"/>
              </a:rPr>
              <a:t> 2024)”He </a:t>
            </a:r>
            <a:r>
              <a:rPr lang="en-US" sz="1500" kern="1200" dirty="0">
                <a:solidFill>
                  <a:schemeClr val="tx1"/>
                </a:solidFill>
                <a:latin typeface="+mn-lt"/>
                <a:ea typeface="+mn-ea"/>
                <a:cs typeface="+mn-cs"/>
              </a:rPr>
              <a:t>is now serving as Editors of </a:t>
            </a:r>
            <a:r>
              <a:rPr lang="en-US" sz="1500" b="1" kern="1200" dirty="0">
                <a:solidFill>
                  <a:schemeClr val="tx1"/>
                </a:solidFill>
                <a:latin typeface="+mn-lt"/>
                <a:ea typeface="+mn-ea"/>
                <a:cs typeface="+mn-cs"/>
              </a:rPr>
              <a:t>5 reputed journals </a:t>
            </a:r>
            <a:r>
              <a:rPr lang="en-US" sz="1500" kern="1200" dirty="0">
                <a:solidFill>
                  <a:schemeClr val="tx1"/>
                </a:solidFill>
                <a:latin typeface="+mn-lt"/>
                <a:ea typeface="+mn-ea"/>
                <a:cs typeface="+mn-cs"/>
              </a:rPr>
              <a:t>. He is working as </a:t>
            </a:r>
            <a:r>
              <a:rPr lang="en-US" sz="1500" b="1" kern="1200" dirty="0">
                <a:solidFill>
                  <a:schemeClr val="tx1"/>
                </a:solidFill>
                <a:latin typeface="+mn-lt"/>
                <a:ea typeface="+mn-ea"/>
                <a:cs typeface="+mn-cs"/>
              </a:rPr>
              <a:t>Deputy Executive Editor </a:t>
            </a:r>
            <a:r>
              <a:rPr lang="en-US" sz="1500" kern="1200" dirty="0">
                <a:solidFill>
                  <a:schemeClr val="tx1"/>
                </a:solidFill>
                <a:latin typeface="+mn-lt"/>
                <a:ea typeface="+mn-ea"/>
                <a:cs typeface="+mn-cs"/>
              </a:rPr>
              <a:t>of the Bangladesh Journal of Medicine , </a:t>
            </a:r>
            <a:r>
              <a:rPr lang="en-US" sz="1500" b="1" kern="1200" dirty="0">
                <a:solidFill>
                  <a:schemeClr val="tx1"/>
                </a:solidFill>
                <a:latin typeface="+mn-lt"/>
                <a:ea typeface="+mn-ea"/>
                <a:cs typeface="+mn-cs"/>
              </a:rPr>
              <a:t>Joint Editor in Chief </a:t>
            </a:r>
            <a:r>
              <a:rPr lang="en-US" sz="1500" kern="1200" dirty="0">
                <a:solidFill>
                  <a:schemeClr val="tx1"/>
                </a:solidFill>
                <a:latin typeface="+mn-lt"/>
                <a:ea typeface="+mn-ea"/>
                <a:cs typeface="+mn-cs"/>
              </a:rPr>
              <a:t>Journal of the Bangladesh College of Physicians and Surgeons , and </a:t>
            </a:r>
            <a:r>
              <a:rPr lang="en-US" sz="1500" b="1" kern="1200" dirty="0">
                <a:solidFill>
                  <a:schemeClr val="tx1"/>
                </a:solidFill>
                <a:latin typeface="+mn-lt"/>
                <a:ea typeface="+mn-ea"/>
                <a:cs typeface="+mn-cs"/>
              </a:rPr>
              <a:t>Editor</a:t>
            </a:r>
            <a:r>
              <a:rPr lang="en-US" sz="1500" kern="1200" dirty="0">
                <a:solidFill>
                  <a:schemeClr val="tx1"/>
                </a:solidFill>
                <a:latin typeface="+mn-lt"/>
                <a:ea typeface="+mn-ea"/>
                <a:cs typeface="+mn-cs"/>
              </a:rPr>
              <a:t> of the Bangladesh Journal of Neurosciences . He is also serving as an </a:t>
            </a:r>
            <a:r>
              <a:rPr lang="en-US" sz="1500" b="1" kern="1200" dirty="0">
                <a:solidFill>
                  <a:schemeClr val="tx1"/>
                </a:solidFill>
                <a:latin typeface="+mn-lt"/>
                <a:ea typeface="+mn-ea"/>
                <a:cs typeface="+mn-cs"/>
              </a:rPr>
              <a:t>international editorial board member </a:t>
            </a:r>
            <a:r>
              <a:rPr lang="en-US" sz="1500" kern="1200" dirty="0">
                <a:solidFill>
                  <a:schemeClr val="tx1"/>
                </a:solidFill>
                <a:latin typeface="+mn-lt"/>
                <a:ea typeface="+mn-ea"/>
                <a:cs typeface="+mn-cs"/>
              </a:rPr>
              <a:t>of the Journal of the Indian Medical Association and the Journal of Neurology and Neurorehabilitation Research, UK. </a:t>
            </a:r>
            <a:endParaRPr lang="en-US" sz="1500" b="1" kern="1200" dirty="0">
              <a:solidFill>
                <a:schemeClr val="tx1"/>
              </a:solidFill>
              <a:latin typeface="+mn-lt"/>
              <a:ea typeface="+mn-ea"/>
              <a:cs typeface="+mn-cs"/>
            </a:endParaRPr>
          </a:p>
          <a:p>
            <a:pPr defTabSz="704088">
              <a:spcAft>
                <a:spcPts val="600"/>
              </a:spcAft>
            </a:pPr>
            <a:r>
              <a:rPr lang="en-US" sz="1500" b="1" kern="1200" dirty="0">
                <a:solidFill>
                  <a:schemeClr val="tx1"/>
                </a:solidFill>
                <a:latin typeface="+mn-lt"/>
                <a:ea typeface="+mn-ea"/>
                <a:cs typeface="+mn-cs"/>
              </a:rPr>
              <a:t>Present Designation:-</a:t>
            </a:r>
            <a:r>
              <a:rPr lang="en-US" sz="1500" b="1" kern="1200" dirty="0">
                <a:solidFill>
                  <a:srgbClr val="B50000"/>
                </a:solidFill>
                <a:latin typeface="+mn-lt"/>
                <a:ea typeface="+mn-ea"/>
                <a:cs typeface="+mn-cs"/>
              </a:rPr>
              <a:t>Associate Professor &amp; Head</a:t>
            </a:r>
            <a:endParaRPr lang="en-US" sz="1500" kern="1200" dirty="0">
              <a:solidFill>
                <a:srgbClr val="B50000"/>
              </a:solidFill>
              <a:latin typeface="+mn-lt"/>
              <a:ea typeface="+mn-ea"/>
              <a:cs typeface="+mn-cs"/>
            </a:endParaRPr>
          </a:p>
          <a:p>
            <a:pPr defTabSz="704088">
              <a:spcAft>
                <a:spcPts val="600"/>
              </a:spcAft>
            </a:pPr>
            <a:r>
              <a:rPr lang="en-US" sz="1500" kern="1200" dirty="0">
                <a:solidFill>
                  <a:schemeClr val="tx1"/>
                </a:solidFill>
                <a:latin typeface="+mn-lt"/>
                <a:ea typeface="+mn-ea"/>
                <a:cs typeface="+mn-cs"/>
              </a:rPr>
              <a:t>                                       Department of Neurology</a:t>
            </a:r>
          </a:p>
          <a:p>
            <a:pPr defTabSz="704088">
              <a:spcAft>
                <a:spcPts val="600"/>
              </a:spcAft>
              <a:defRPr/>
            </a:pPr>
            <a:r>
              <a:rPr lang="en-US" sz="1500" kern="1200" dirty="0">
                <a:solidFill>
                  <a:schemeClr val="tx1"/>
                </a:solidFill>
                <a:latin typeface="+mn-lt"/>
                <a:ea typeface="+mn-ea"/>
                <a:cs typeface="+mn-cs"/>
              </a:rPr>
              <a:t>                                 Sir Salimullah Medical College, Dhaka , Bangladesh </a:t>
            </a:r>
          </a:p>
          <a:p>
            <a:pPr>
              <a:spcAft>
                <a:spcPts val="600"/>
              </a:spcAft>
            </a:pPr>
            <a:endParaRPr lang="en-US" sz="1500" b="1" dirty="0"/>
          </a:p>
        </p:txBody>
      </p:sp>
      <p:pic>
        <p:nvPicPr>
          <p:cNvPr id="10" name="Picture 2"/>
          <p:cNvPicPr>
            <a:picLocks noChangeAspect="1" noChangeArrowheads="1"/>
          </p:cNvPicPr>
          <p:nvPr/>
        </p:nvPicPr>
        <p:blipFill>
          <a:blip r:embed="rId3" cstate="print"/>
          <a:stretch>
            <a:fillRect/>
          </a:stretch>
        </p:blipFill>
        <p:spPr bwMode="auto">
          <a:xfrm>
            <a:off x="7543800" y="2971800"/>
            <a:ext cx="1424282" cy="1542972"/>
          </a:xfrm>
          <a:prstGeom prst="rect">
            <a:avLst/>
          </a:prstGeom>
          <a:noFill/>
          <a:ln>
            <a:noFill/>
          </a:ln>
        </p:spPr>
      </p:pic>
      <p:pic>
        <p:nvPicPr>
          <p:cNvPr id="2" name="Picture 2">
            <a:extLst>
              <a:ext uri="{FF2B5EF4-FFF2-40B4-BE49-F238E27FC236}">
                <a16:creationId xmlns="" xmlns:a16="http://schemas.microsoft.com/office/drawing/2014/main" id="{92AC7FEE-F238-121C-CBCB-8C5341448EE6}"/>
              </a:ext>
            </a:extLst>
          </p:cNvPr>
          <p:cNvPicPr>
            <a:picLocks noChangeAspect="1" noChangeArrowheads="1"/>
          </p:cNvPicPr>
          <p:nvPr/>
        </p:nvPicPr>
        <p:blipFill>
          <a:blip r:embed="rId4" cstate="print"/>
          <a:srcRect/>
          <a:stretch>
            <a:fillRect/>
          </a:stretch>
        </p:blipFill>
        <p:spPr bwMode="auto">
          <a:xfrm>
            <a:off x="8413411" y="-11723"/>
            <a:ext cx="762000" cy="800393"/>
          </a:xfrm>
          <a:prstGeom prst="rect">
            <a:avLst/>
          </a:prstGeom>
        </p:spPr>
      </p:pic>
      <p:pic>
        <p:nvPicPr>
          <p:cNvPr id="1026" name="Picture 2"/>
          <p:cNvPicPr>
            <a:picLocks noChangeAspect="1" noChangeArrowheads="1"/>
          </p:cNvPicPr>
          <p:nvPr/>
        </p:nvPicPr>
        <p:blipFill>
          <a:blip r:embed="rId5"/>
          <a:srcRect l="10199" t="2500" r="8872" b="87500"/>
          <a:stretch>
            <a:fillRect/>
          </a:stretch>
        </p:blipFill>
        <p:spPr bwMode="auto">
          <a:xfrm>
            <a:off x="1898650" y="228600"/>
            <a:ext cx="5810250" cy="1143000"/>
          </a:xfrm>
          <a:prstGeom prst="rect">
            <a:avLst/>
          </a:prstGeom>
          <a:noFill/>
          <a:ln w="9525">
            <a:noFill/>
            <a:miter lim="800000"/>
            <a:headEnd/>
            <a:tailEnd/>
          </a:ln>
          <a:effectLst/>
        </p:spPr>
      </p:pic>
      <p:pic>
        <p:nvPicPr>
          <p:cNvPr id="1027" name="Picture 3" descr="C:\Users\user\Desktop\logo_small.png"/>
          <p:cNvPicPr>
            <a:picLocks noChangeAspect="1" noChangeArrowheads="1"/>
          </p:cNvPicPr>
          <p:nvPr/>
        </p:nvPicPr>
        <p:blipFill>
          <a:blip r:embed="rId6"/>
          <a:srcRect/>
          <a:stretch>
            <a:fillRect/>
          </a:stretch>
        </p:blipFill>
        <p:spPr bwMode="auto">
          <a:xfrm>
            <a:off x="228600" y="0"/>
            <a:ext cx="1600200" cy="1600200"/>
          </a:xfrm>
          <a:prstGeom prst="rect">
            <a:avLst/>
          </a:prstGeom>
          <a:noFill/>
        </p:spPr>
      </p:pic>
    </p:spTree>
    <p:extLst>
      <p:ext uri="{BB962C8B-B14F-4D97-AF65-F5344CB8AC3E}">
        <p14:creationId xmlns="" xmlns:p14="http://schemas.microsoft.com/office/powerpoint/2010/main" val="2677966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b="1" dirty="0" smtClean="0">
                <a:solidFill>
                  <a:srgbClr val="FFFFFF"/>
                </a:solidFill>
              </a:rPr>
              <a:t>Plan of  Augmentation RX</a:t>
            </a:r>
            <a:endParaRPr lang="en-US" sz="3500" dirty="0">
              <a:solidFill>
                <a:srgbClr val="FFFFFF"/>
              </a:solidFill>
            </a:endParaRPr>
          </a:p>
        </p:txBody>
      </p:sp>
      <p:sp>
        <p:nvSpPr>
          <p:cNvPr id="3" name="Content Placeholder 2"/>
          <p:cNvSpPr>
            <a:spLocks/>
          </p:cNvSpPr>
          <p:nvPr/>
        </p:nvSpPr>
        <p:spPr>
          <a:xfrm>
            <a:off x="609600" y="2615979"/>
            <a:ext cx="7924800" cy="3432201"/>
          </a:xfrm>
          <a:prstGeom prst="rect">
            <a:avLst/>
          </a:prstGeom>
        </p:spPr>
        <p:txBody>
          <a:bodyPr/>
          <a:lstStyle/>
          <a:p>
            <a:pPr algn="just" defTabSz="685800">
              <a:spcAft>
                <a:spcPts val="600"/>
              </a:spcAft>
            </a:pPr>
            <a:r>
              <a:rPr lang="en-US" sz="2400" kern="1200" dirty="0">
                <a:solidFill>
                  <a:schemeClr val="tx1"/>
                </a:solidFill>
                <a:latin typeface="+mn-lt"/>
                <a:ea typeface="+mn-ea"/>
                <a:cs typeface="+mn-cs"/>
              </a:rPr>
              <a:t>Current management recommendations include discontinuing the offending agent, optimizing sleep and sleep habits, or adding </a:t>
            </a:r>
            <a:r>
              <a:rPr lang="en-US" sz="2400" b="1" kern="1200" dirty="0">
                <a:solidFill>
                  <a:schemeClr val="tx1"/>
                </a:solidFill>
                <a:latin typeface="+mn-lt"/>
                <a:ea typeface="+mn-ea"/>
                <a:cs typeface="+mn-cs"/>
              </a:rPr>
              <a:t>α2δ drugs or opioid therapy</a:t>
            </a:r>
            <a:r>
              <a:rPr lang="en-US" sz="2400" kern="1200" dirty="0">
                <a:solidFill>
                  <a:schemeClr val="tx1"/>
                </a:solidFill>
                <a:latin typeface="+mn-lt"/>
                <a:ea typeface="+mn-ea"/>
                <a:cs typeface="+mn-cs"/>
              </a:rPr>
              <a:t>, but these latter options have significant potential side effects.</a:t>
            </a:r>
            <a:endParaRPr lang="en-US" sz="3600" dirty="0"/>
          </a:p>
        </p:txBody>
      </p:sp>
      <p:sp>
        <p:nvSpPr>
          <p:cNvPr id="4" name="Rectangle 3"/>
          <p:cNvSpPr/>
          <p:nvPr/>
        </p:nvSpPr>
        <p:spPr>
          <a:xfrm>
            <a:off x="6477000" y="6557918"/>
            <a:ext cx="2215350" cy="300082"/>
          </a:xfrm>
          <a:prstGeom prst="rect">
            <a:avLst/>
          </a:prstGeom>
        </p:spPr>
        <p:txBody>
          <a:bodyPr wrap="none">
            <a:spAutoFit/>
          </a:bodyPr>
          <a:lstStyle/>
          <a:p>
            <a:pPr defTabSz="685800">
              <a:spcAft>
                <a:spcPts val="600"/>
              </a:spcAft>
            </a:pPr>
            <a:r>
              <a:rPr lang="en-US" sz="1350" i="1" kern="1200" dirty="0">
                <a:solidFill>
                  <a:schemeClr val="tx1"/>
                </a:solidFill>
                <a:latin typeface="+mn-lt"/>
                <a:ea typeface="+mn-ea"/>
                <a:cs typeface="+mn-cs"/>
              </a:rPr>
              <a:t>Chest</a:t>
            </a:r>
            <a:r>
              <a:rPr lang="en-US" sz="1350" kern="1200" dirty="0">
                <a:solidFill>
                  <a:schemeClr val="tx1"/>
                </a:solidFill>
                <a:latin typeface="+mn-lt"/>
                <a:ea typeface="+mn-ea"/>
                <a:cs typeface="+mn-cs"/>
              </a:rPr>
              <a:t>. 2022;162(3):693–700.</a:t>
            </a:r>
            <a:endParaRPr lang="en-US" dirty="0"/>
          </a:p>
        </p:txBody>
      </p:sp>
      <p:sp>
        <p:nvSpPr>
          <p:cNvPr id="5" name="Rectangle 4"/>
          <p:cNvSpPr/>
          <p:nvPr/>
        </p:nvSpPr>
        <p:spPr>
          <a:xfrm>
            <a:off x="6400800" y="6172200"/>
            <a:ext cx="2016899" cy="300082"/>
          </a:xfrm>
          <a:prstGeom prst="rect">
            <a:avLst/>
          </a:prstGeom>
        </p:spPr>
        <p:txBody>
          <a:bodyPr wrap="none">
            <a:spAutoFit/>
          </a:bodyPr>
          <a:lstStyle/>
          <a:p>
            <a:pPr defTabSz="685800">
              <a:spcAft>
                <a:spcPts val="600"/>
              </a:spcAft>
            </a:pPr>
            <a:r>
              <a:rPr lang="en-US" sz="1350" i="1" kern="1200" dirty="0">
                <a:solidFill>
                  <a:schemeClr val="tx1"/>
                </a:solidFill>
                <a:latin typeface="+mn-lt"/>
                <a:ea typeface="+mn-ea"/>
                <a:cs typeface="+mn-cs"/>
              </a:rPr>
              <a:t>Sleep Med</a:t>
            </a:r>
            <a:r>
              <a:rPr lang="en-US" sz="1350" kern="1200" dirty="0">
                <a:solidFill>
                  <a:schemeClr val="tx1"/>
                </a:solidFill>
                <a:latin typeface="+mn-lt"/>
                <a:ea typeface="+mn-ea"/>
                <a:cs typeface="+mn-cs"/>
              </a:rPr>
              <a:t>. 2016;21:1–11.</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b="1" dirty="0">
                <a:solidFill>
                  <a:srgbClr val="FFFFFF"/>
                </a:solidFill>
              </a:rPr>
              <a:t>α2δ drugs /Anti-Seizure Drugs</a:t>
            </a:r>
          </a:p>
        </p:txBody>
      </p:sp>
      <p:sp>
        <p:nvSpPr>
          <p:cNvPr id="3" name="Content Placeholder 2"/>
          <p:cNvSpPr>
            <a:spLocks/>
          </p:cNvSpPr>
          <p:nvPr/>
        </p:nvSpPr>
        <p:spPr>
          <a:xfrm>
            <a:off x="228600" y="2209800"/>
            <a:ext cx="8763000" cy="4419600"/>
          </a:xfrm>
          <a:prstGeom prst="rect">
            <a:avLst/>
          </a:prstGeom>
        </p:spPr>
        <p:txBody>
          <a:bodyPr>
            <a:normAutofit fontScale="62500" lnSpcReduction="20000"/>
          </a:bodyPr>
          <a:lstStyle/>
          <a:p>
            <a:pPr algn="just" defTabSz="658368">
              <a:lnSpc>
                <a:spcPct val="90000"/>
              </a:lnSpc>
              <a:spcAft>
                <a:spcPts val="600"/>
              </a:spcAft>
              <a:buFont typeface="Wingdings" pitchFamily="2" charset="2"/>
              <a:buChar char="Ø"/>
            </a:pPr>
            <a:r>
              <a:rPr lang="en-US" sz="3500" kern="1200" dirty="0">
                <a:solidFill>
                  <a:schemeClr val="tx1"/>
                </a:solidFill>
                <a:latin typeface="+mn-lt"/>
                <a:ea typeface="+mn-ea"/>
                <a:cs typeface="+mn-cs"/>
              </a:rPr>
              <a:t>The </a:t>
            </a:r>
            <a:r>
              <a:rPr lang="el-GR" sz="3500" kern="1200" dirty="0">
                <a:solidFill>
                  <a:schemeClr val="tx1"/>
                </a:solidFill>
                <a:latin typeface="+mn-lt"/>
                <a:ea typeface="+mn-ea"/>
                <a:cs typeface="+mn-cs"/>
              </a:rPr>
              <a:t>α</a:t>
            </a:r>
            <a:r>
              <a:rPr lang="el-GR" sz="3500" kern="1200" baseline="-25000" dirty="0">
                <a:solidFill>
                  <a:schemeClr val="tx1"/>
                </a:solidFill>
                <a:latin typeface="+mn-lt"/>
                <a:ea typeface="+mn-ea"/>
                <a:cs typeface="+mn-cs"/>
              </a:rPr>
              <a:t>2</a:t>
            </a:r>
            <a:r>
              <a:rPr lang="el-GR" sz="3500" kern="1200" dirty="0">
                <a:solidFill>
                  <a:schemeClr val="tx1"/>
                </a:solidFill>
                <a:latin typeface="+mn-lt"/>
                <a:ea typeface="+mn-ea"/>
                <a:cs typeface="+mn-cs"/>
              </a:rPr>
              <a:t>δ </a:t>
            </a:r>
            <a:r>
              <a:rPr lang="en-US" sz="3500" kern="1200" dirty="0">
                <a:solidFill>
                  <a:schemeClr val="tx1"/>
                </a:solidFill>
                <a:latin typeface="+mn-lt"/>
                <a:ea typeface="+mn-ea"/>
                <a:cs typeface="+mn-cs"/>
              </a:rPr>
              <a:t>proteins are classically known as auxiliary subunits of voltage-gated calcium channels</a:t>
            </a:r>
            <a:r>
              <a:rPr lang="en-US" sz="3500" kern="1200" dirty="0" smtClean="0">
                <a:solidFill>
                  <a:schemeClr val="tx1"/>
                </a:solidFill>
                <a:latin typeface="+mn-lt"/>
                <a:ea typeface="+mn-ea"/>
                <a:cs typeface="+mn-cs"/>
              </a:rPr>
              <a:t>.</a:t>
            </a:r>
          </a:p>
          <a:p>
            <a:pPr algn="just" defTabSz="658368">
              <a:lnSpc>
                <a:spcPct val="90000"/>
              </a:lnSpc>
              <a:spcAft>
                <a:spcPts val="600"/>
              </a:spcAft>
            </a:pPr>
            <a:r>
              <a:rPr lang="en-US" sz="3500" kern="1200" dirty="0" smtClean="0">
                <a:solidFill>
                  <a:schemeClr val="tx1"/>
                </a:solidFill>
                <a:latin typeface="+mn-lt"/>
                <a:ea typeface="+mn-ea"/>
                <a:cs typeface="+mn-cs"/>
              </a:rPr>
              <a:t> </a:t>
            </a:r>
            <a:endParaRPr lang="en-US" sz="3500" kern="1200" dirty="0">
              <a:solidFill>
                <a:schemeClr val="tx1"/>
              </a:solidFill>
              <a:latin typeface="+mn-lt"/>
              <a:ea typeface="+mn-ea"/>
              <a:cs typeface="+mn-cs"/>
            </a:endParaRPr>
          </a:p>
          <a:p>
            <a:pPr algn="just" defTabSz="658368">
              <a:lnSpc>
                <a:spcPct val="90000"/>
              </a:lnSpc>
              <a:spcAft>
                <a:spcPts val="600"/>
              </a:spcAft>
              <a:buFont typeface="Wingdings" pitchFamily="2" charset="2"/>
              <a:buChar char="Ø"/>
            </a:pPr>
            <a:r>
              <a:rPr lang="en-US" sz="3500" kern="1200" dirty="0">
                <a:solidFill>
                  <a:schemeClr val="tx1"/>
                </a:solidFill>
                <a:latin typeface="+mn-lt"/>
                <a:ea typeface="+mn-ea"/>
                <a:cs typeface="+mn-cs"/>
              </a:rPr>
              <a:t>The </a:t>
            </a:r>
            <a:r>
              <a:rPr lang="el-GR" sz="3500" kern="1200" dirty="0">
                <a:solidFill>
                  <a:schemeClr val="tx1"/>
                </a:solidFill>
                <a:latin typeface="+mn-lt"/>
                <a:ea typeface="+mn-ea"/>
                <a:cs typeface="+mn-cs"/>
              </a:rPr>
              <a:t>α</a:t>
            </a:r>
            <a:r>
              <a:rPr lang="el-GR" sz="3500" kern="1200" baseline="-25000" dirty="0">
                <a:solidFill>
                  <a:schemeClr val="tx1"/>
                </a:solidFill>
                <a:latin typeface="+mn-lt"/>
                <a:ea typeface="+mn-ea"/>
                <a:cs typeface="+mn-cs"/>
              </a:rPr>
              <a:t>2</a:t>
            </a:r>
            <a:r>
              <a:rPr lang="el-GR" sz="3500" kern="1200" dirty="0">
                <a:solidFill>
                  <a:schemeClr val="tx1"/>
                </a:solidFill>
                <a:latin typeface="+mn-lt"/>
                <a:ea typeface="+mn-ea"/>
                <a:cs typeface="+mn-cs"/>
              </a:rPr>
              <a:t>δ-1 </a:t>
            </a:r>
            <a:r>
              <a:rPr lang="en-US" sz="3500" kern="1200" dirty="0">
                <a:solidFill>
                  <a:schemeClr val="tx1"/>
                </a:solidFill>
                <a:latin typeface="+mn-lt"/>
                <a:ea typeface="+mn-ea"/>
                <a:cs typeface="+mn-cs"/>
              </a:rPr>
              <a:t>and </a:t>
            </a:r>
            <a:r>
              <a:rPr lang="el-GR" sz="3500" kern="1200" dirty="0">
                <a:solidFill>
                  <a:schemeClr val="tx1"/>
                </a:solidFill>
                <a:latin typeface="+mn-lt"/>
                <a:ea typeface="+mn-ea"/>
                <a:cs typeface="+mn-cs"/>
              </a:rPr>
              <a:t>α</a:t>
            </a:r>
            <a:r>
              <a:rPr lang="el-GR" sz="3500" kern="1200" baseline="-25000" dirty="0">
                <a:solidFill>
                  <a:schemeClr val="tx1"/>
                </a:solidFill>
                <a:latin typeface="+mn-lt"/>
                <a:ea typeface="+mn-ea"/>
                <a:cs typeface="+mn-cs"/>
              </a:rPr>
              <a:t>2</a:t>
            </a:r>
            <a:r>
              <a:rPr lang="el-GR" sz="3500" kern="1200" dirty="0">
                <a:solidFill>
                  <a:schemeClr val="tx1"/>
                </a:solidFill>
                <a:latin typeface="+mn-lt"/>
                <a:ea typeface="+mn-ea"/>
                <a:cs typeface="+mn-cs"/>
              </a:rPr>
              <a:t>δ-2 </a:t>
            </a:r>
            <a:r>
              <a:rPr lang="en-US" sz="3500" kern="1200" dirty="0">
                <a:solidFill>
                  <a:schemeClr val="tx1"/>
                </a:solidFill>
                <a:latin typeface="+mn-lt"/>
                <a:ea typeface="+mn-ea"/>
                <a:cs typeface="+mn-cs"/>
              </a:rPr>
              <a:t>proteins represent the binding site for the </a:t>
            </a:r>
            <a:r>
              <a:rPr lang="en-US" sz="3500" b="1" kern="1200" dirty="0" err="1">
                <a:solidFill>
                  <a:schemeClr val="tx1"/>
                </a:solidFill>
                <a:latin typeface="+mn-lt"/>
                <a:ea typeface="+mn-ea"/>
                <a:cs typeface="+mn-cs"/>
              </a:rPr>
              <a:t>gabapentinoid</a:t>
            </a:r>
            <a:r>
              <a:rPr lang="en-US" sz="3500" b="1" kern="1200" dirty="0">
                <a:solidFill>
                  <a:schemeClr val="tx1"/>
                </a:solidFill>
                <a:latin typeface="+mn-lt"/>
                <a:ea typeface="+mn-ea"/>
                <a:cs typeface="+mn-cs"/>
              </a:rPr>
              <a:t> </a:t>
            </a:r>
            <a:r>
              <a:rPr lang="en-US" sz="3500" kern="1200" dirty="0">
                <a:solidFill>
                  <a:schemeClr val="tx1"/>
                </a:solidFill>
                <a:latin typeface="+mn-lt"/>
                <a:ea typeface="+mn-ea"/>
                <a:cs typeface="+mn-cs"/>
              </a:rPr>
              <a:t>drugs gabapentin and pregabalin.  </a:t>
            </a:r>
            <a:endParaRPr lang="en-US" sz="3500" kern="1200" dirty="0" smtClean="0">
              <a:solidFill>
                <a:schemeClr val="tx1"/>
              </a:solidFill>
              <a:latin typeface="+mn-lt"/>
              <a:ea typeface="+mn-ea"/>
              <a:cs typeface="+mn-cs"/>
            </a:endParaRPr>
          </a:p>
          <a:p>
            <a:pPr algn="just" defTabSz="658368">
              <a:lnSpc>
                <a:spcPct val="90000"/>
              </a:lnSpc>
              <a:spcAft>
                <a:spcPts val="600"/>
              </a:spcAft>
            </a:pPr>
            <a:endParaRPr lang="en-US" sz="3500" kern="1200" dirty="0">
              <a:solidFill>
                <a:schemeClr val="tx1"/>
              </a:solidFill>
              <a:latin typeface="+mn-lt"/>
              <a:ea typeface="+mn-ea"/>
              <a:cs typeface="+mn-cs"/>
            </a:endParaRPr>
          </a:p>
          <a:p>
            <a:pPr algn="just" defTabSz="658368">
              <a:lnSpc>
                <a:spcPct val="90000"/>
              </a:lnSpc>
              <a:spcAft>
                <a:spcPts val="600"/>
              </a:spcAft>
              <a:buFont typeface="Wingdings" pitchFamily="2" charset="2"/>
              <a:buChar char="Ø"/>
            </a:pPr>
            <a:r>
              <a:rPr lang="en-US" sz="3500" kern="1200" dirty="0">
                <a:solidFill>
                  <a:schemeClr val="tx1"/>
                </a:solidFill>
                <a:latin typeface="+mn-lt"/>
                <a:ea typeface="+mn-ea"/>
                <a:cs typeface="+mn-cs"/>
              </a:rPr>
              <a:t>These drugs are often used for people who experience pain along with their other RLS symptoms. </a:t>
            </a:r>
            <a:endParaRPr lang="en-US" sz="3500" kern="1200" dirty="0" smtClean="0">
              <a:solidFill>
                <a:schemeClr val="tx1"/>
              </a:solidFill>
              <a:latin typeface="+mn-lt"/>
              <a:ea typeface="+mn-ea"/>
              <a:cs typeface="+mn-cs"/>
            </a:endParaRPr>
          </a:p>
          <a:p>
            <a:pPr algn="just" defTabSz="658368">
              <a:lnSpc>
                <a:spcPct val="90000"/>
              </a:lnSpc>
              <a:spcAft>
                <a:spcPts val="600"/>
              </a:spcAft>
            </a:pPr>
            <a:endParaRPr lang="en-US" sz="3500" kern="1200" dirty="0">
              <a:solidFill>
                <a:schemeClr val="tx1"/>
              </a:solidFill>
              <a:latin typeface="+mn-lt"/>
              <a:ea typeface="+mn-ea"/>
              <a:cs typeface="+mn-cs"/>
            </a:endParaRPr>
          </a:p>
          <a:p>
            <a:pPr algn="just" defTabSz="658368">
              <a:lnSpc>
                <a:spcPct val="90000"/>
              </a:lnSpc>
              <a:spcAft>
                <a:spcPts val="600"/>
              </a:spcAft>
              <a:buFont typeface="Wingdings" pitchFamily="2" charset="2"/>
              <a:buChar char="Ø"/>
            </a:pPr>
            <a:r>
              <a:rPr lang="en-US" sz="3500" kern="1200" dirty="0">
                <a:solidFill>
                  <a:schemeClr val="tx1"/>
                </a:solidFill>
                <a:latin typeface="+mn-lt"/>
                <a:ea typeface="+mn-ea"/>
                <a:cs typeface="+mn-cs"/>
              </a:rPr>
              <a:t>These drugs are gaining popularity as an RLS treatment because they seem to work as well as dopaminergic agonists, but are less likely to cause augmentation of RLS symptoms</a:t>
            </a:r>
            <a:r>
              <a:rPr lang="en-US" sz="3500" kern="1200" dirty="0" smtClean="0">
                <a:solidFill>
                  <a:schemeClr val="tx1"/>
                </a:solidFill>
                <a:latin typeface="+mn-lt"/>
                <a:ea typeface="+mn-ea"/>
                <a:cs typeface="+mn-cs"/>
              </a:rPr>
              <a:t>.</a:t>
            </a:r>
            <a:endParaRPr lang="en-US" sz="3500" kern="1200" dirty="0">
              <a:solidFill>
                <a:schemeClr val="tx1"/>
              </a:solidFill>
              <a:latin typeface="+mn-lt"/>
              <a:ea typeface="+mn-ea"/>
              <a:cs typeface="+mn-cs"/>
            </a:endParaRPr>
          </a:p>
          <a:p>
            <a:pPr marL="329184" lvl="1" algn="just" defTabSz="658368">
              <a:lnSpc>
                <a:spcPct val="90000"/>
              </a:lnSpc>
              <a:spcAft>
                <a:spcPts val="600"/>
              </a:spcAft>
            </a:pPr>
            <a:endParaRPr lang="en-US" sz="2900" kern="1200" dirty="0" smtClean="0">
              <a:solidFill>
                <a:schemeClr val="tx1"/>
              </a:solidFill>
              <a:latin typeface="+mn-lt"/>
              <a:ea typeface="+mn-ea"/>
              <a:cs typeface="+mn-cs"/>
            </a:endParaRPr>
          </a:p>
          <a:p>
            <a:pPr marL="329184" lvl="1" algn="just" defTabSz="658368">
              <a:lnSpc>
                <a:spcPct val="90000"/>
              </a:lnSpc>
              <a:spcAft>
                <a:spcPts val="600"/>
              </a:spcAft>
              <a:buFont typeface="Wingdings" pitchFamily="2" charset="2"/>
              <a:buChar char="v"/>
            </a:pPr>
            <a:r>
              <a:rPr lang="en-US" sz="2900" kern="1200" dirty="0" smtClean="0">
                <a:solidFill>
                  <a:schemeClr val="tx1"/>
                </a:solidFill>
                <a:latin typeface="+mn-lt"/>
                <a:ea typeface="+mn-ea"/>
                <a:cs typeface="+mn-cs"/>
              </a:rPr>
              <a:t>The </a:t>
            </a:r>
            <a:r>
              <a:rPr lang="en-US" sz="2900" kern="1200" dirty="0">
                <a:solidFill>
                  <a:schemeClr val="tx1"/>
                </a:solidFill>
                <a:latin typeface="+mn-lt"/>
                <a:ea typeface="+mn-ea"/>
                <a:cs typeface="+mn-cs"/>
              </a:rPr>
              <a:t>FDA has approved </a:t>
            </a:r>
            <a:r>
              <a:rPr lang="en-US" sz="2900" b="1" kern="1200" dirty="0">
                <a:solidFill>
                  <a:schemeClr val="tx1"/>
                </a:solidFill>
                <a:latin typeface="+mn-lt"/>
                <a:ea typeface="+mn-ea"/>
                <a:cs typeface="+mn-cs"/>
              </a:rPr>
              <a:t>gabapentin </a:t>
            </a:r>
            <a:r>
              <a:rPr lang="en-US" sz="2900" b="1" kern="1200" dirty="0" err="1">
                <a:solidFill>
                  <a:schemeClr val="tx1"/>
                </a:solidFill>
                <a:latin typeface="+mn-lt"/>
                <a:ea typeface="+mn-ea"/>
                <a:cs typeface="+mn-cs"/>
              </a:rPr>
              <a:t>enacarbil</a:t>
            </a:r>
            <a:r>
              <a:rPr lang="en-US" sz="2900" b="1" kern="1200" dirty="0">
                <a:solidFill>
                  <a:schemeClr val="tx1"/>
                </a:solidFill>
                <a:latin typeface="+mn-lt"/>
                <a:ea typeface="+mn-ea"/>
                <a:cs typeface="+mn-cs"/>
              </a:rPr>
              <a:t> </a:t>
            </a:r>
            <a:r>
              <a:rPr lang="en-US" sz="2900" kern="1200" dirty="0">
                <a:solidFill>
                  <a:schemeClr val="tx1"/>
                </a:solidFill>
                <a:latin typeface="+mn-lt"/>
                <a:ea typeface="+mn-ea"/>
                <a:cs typeface="+mn-cs"/>
              </a:rPr>
              <a:t>for use in RLS, preferring it over standard gabapentin because it has fewer side effects. </a:t>
            </a:r>
          </a:p>
          <a:p>
            <a:pPr marL="329184" lvl="1" algn="just" defTabSz="658368">
              <a:lnSpc>
                <a:spcPct val="90000"/>
              </a:lnSpc>
              <a:spcAft>
                <a:spcPts val="600"/>
              </a:spcAft>
              <a:buFont typeface="Wingdings" pitchFamily="2" charset="2"/>
              <a:buChar char="v"/>
            </a:pPr>
            <a:r>
              <a:rPr lang="en-US" sz="2900" kern="1200" dirty="0">
                <a:solidFill>
                  <a:schemeClr val="tx1"/>
                </a:solidFill>
                <a:latin typeface="+mn-lt"/>
                <a:ea typeface="+mn-ea"/>
                <a:cs typeface="+mn-cs"/>
              </a:rPr>
              <a:t>Another similar drug, pregabalin  </a:t>
            </a:r>
            <a:endParaRPr lang="en-US" sz="2900" dirty="0"/>
          </a:p>
        </p:txBody>
      </p:sp>
      <p:sp>
        <p:nvSpPr>
          <p:cNvPr id="4" name="Rectangle 3"/>
          <p:cNvSpPr/>
          <p:nvPr/>
        </p:nvSpPr>
        <p:spPr>
          <a:xfrm>
            <a:off x="4267200" y="6566253"/>
            <a:ext cx="5077653" cy="291747"/>
          </a:xfrm>
          <a:prstGeom prst="rect">
            <a:avLst/>
          </a:prstGeom>
        </p:spPr>
        <p:txBody>
          <a:bodyPr wrap="square">
            <a:spAutoFit/>
          </a:bodyPr>
          <a:lstStyle/>
          <a:p>
            <a:pPr defTabSz="658368">
              <a:spcAft>
                <a:spcPts val="600"/>
              </a:spcAft>
            </a:pPr>
            <a:r>
              <a:rPr lang="en-US" sz="1296" kern="1200" dirty="0">
                <a:solidFill>
                  <a:schemeClr val="tx1"/>
                </a:solidFill>
                <a:latin typeface="+mn-lt"/>
                <a:ea typeface="+mn-ea"/>
                <a:cs typeface="+mn-cs"/>
              </a:rPr>
              <a:t>The Annals of Pharmacotherapy, 2016;50(7), 586–591.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 xmlns:a16="http://schemas.microsoft.com/office/drawing/2014/main" id="{D6440282-82ED-52D0-E96A-7E34CE7644AE}"/>
              </a:ext>
            </a:extLst>
          </p:cNvPr>
          <p:cNvGraphicFramePr>
            <a:graphicFrameLocks noGrp="1"/>
          </p:cNvGraphicFramePr>
          <p:nvPr>
            <p:ph idx="1"/>
            <p:extLst>
              <p:ext uri="{D42A27DB-BD31-4B8C-83A1-F6EECF244321}">
                <p14:modId xmlns="" xmlns:p14="http://schemas.microsoft.com/office/powerpoint/2010/main" val="4124698636"/>
              </p:ext>
            </p:extLst>
          </p:nvPr>
        </p:nvGraphicFramePr>
        <p:xfrm>
          <a:off x="483042" y="2615979"/>
          <a:ext cx="8356158"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37673" y="348865"/>
            <a:ext cx="7288583" cy="1576446"/>
          </a:xfrm>
        </p:spPr>
        <p:txBody>
          <a:bodyPr anchor="ctr">
            <a:normAutofit/>
          </a:bodyPr>
          <a:lstStyle/>
          <a:p>
            <a:r>
              <a:rPr lang="en-US" sz="3500" b="1">
                <a:solidFill>
                  <a:srgbClr val="FFFFFF"/>
                </a:solidFill>
              </a:rPr>
              <a:t>Opioids</a:t>
            </a:r>
            <a:br>
              <a:rPr lang="en-US" sz="3500" b="1">
                <a:solidFill>
                  <a:srgbClr val="FFFFFF"/>
                </a:solidFill>
              </a:rPr>
            </a:br>
            <a:endParaRPr lang="en-US" sz="3500">
              <a:solidFill>
                <a:srgbClr val="FFFFFF"/>
              </a:solidFill>
            </a:endParaRPr>
          </a:p>
        </p:txBody>
      </p:sp>
      <p:sp>
        <p:nvSpPr>
          <p:cNvPr id="8" name="Content Placeholder 2"/>
          <p:cNvSpPr txBox="1">
            <a:spLocks/>
          </p:cNvSpPr>
          <p:nvPr/>
        </p:nvSpPr>
        <p:spPr>
          <a:xfrm>
            <a:off x="5029200" y="6400800"/>
            <a:ext cx="4114800" cy="304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Curr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Neuropharmacol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2021;19(3):372-382.</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lum bright="-20000" contrast="40000"/>
          </a:blip>
          <a:srcRect l="7404" t="23571" r="28229" b="30971"/>
          <a:stretch>
            <a:fillRect/>
          </a:stretch>
        </p:blipFill>
        <p:spPr bwMode="auto">
          <a:xfrm>
            <a:off x="800064" y="-24306"/>
            <a:ext cx="7543872" cy="2996842"/>
          </a:xfrm>
          <a:prstGeom prst="rect">
            <a:avLst/>
          </a:prstGeom>
          <a:noFill/>
        </p:spPr>
      </p:pic>
      <p:sp>
        <p:nvSpPr>
          <p:cNvPr id="5" name="Rectangle 4"/>
          <p:cNvSpPr/>
          <p:nvPr/>
        </p:nvSpPr>
        <p:spPr>
          <a:xfrm>
            <a:off x="304800" y="3429000"/>
            <a:ext cx="8382000" cy="2514600"/>
          </a:xfrm>
          <a:prstGeom prst="rect">
            <a:avLst/>
          </a:prstGeom>
        </p:spPr>
        <p:txBody>
          <a:bodyPr vert="horz" lIns="91440" tIns="45720" rIns="91440" bIns="45720" rtlCol="0" anchor="t">
            <a:normAutofit lnSpcReduction="10000"/>
          </a:bodyPr>
          <a:lstStyle/>
          <a:p>
            <a:pPr marL="114300" algn="just">
              <a:lnSpc>
                <a:spcPct val="90000"/>
              </a:lnSpc>
              <a:spcAft>
                <a:spcPts val="600"/>
              </a:spcAft>
              <a:buFont typeface="Wingdings" pitchFamily="2" charset="2"/>
              <a:buChar char="Ø"/>
            </a:pPr>
            <a:r>
              <a:rPr lang="en-US" sz="2400" dirty="0" smtClean="0"/>
              <a:t>Low-dose </a:t>
            </a:r>
            <a:r>
              <a:rPr lang="en-US" sz="2400" dirty="0"/>
              <a:t>opioid medications continue to adequately control symptoms of refractory RLS over 2 years of follow-up in most of the participants. </a:t>
            </a:r>
            <a:endParaRPr lang="en-US" sz="2400" dirty="0" smtClean="0"/>
          </a:p>
          <a:p>
            <a:pPr marL="114300" algn="just">
              <a:lnSpc>
                <a:spcPct val="90000"/>
              </a:lnSpc>
              <a:spcAft>
                <a:spcPts val="600"/>
              </a:spcAft>
              <a:buFont typeface="Wingdings" pitchFamily="2" charset="2"/>
              <a:buChar char="Ø"/>
            </a:pPr>
            <a:r>
              <a:rPr lang="en-US" sz="2400" dirty="0" smtClean="0"/>
              <a:t>A </a:t>
            </a:r>
            <a:r>
              <a:rPr lang="en-US" sz="2400" dirty="0"/>
              <a:t>minority of patients did see larger dose increases, which were invariably associated with a limited number of factors, most notably changes in opioid and nonopioid RLS medications and opioid use for a non-RLS condition.</a:t>
            </a:r>
          </a:p>
        </p:txBody>
      </p:sp>
      <p:sp>
        <p:nvSpPr>
          <p:cNvPr id="2057" name="Rectangle 2056">
            <a:extLst>
              <a:ext uri="{FF2B5EF4-FFF2-40B4-BE49-F238E27FC236}">
                <a16:creationId xmlns=""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Content Placeholder 2">
            <a:extLst>
              <a:ext uri="{FF2B5EF4-FFF2-40B4-BE49-F238E27FC236}">
                <a16:creationId xmlns="" xmlns:a16="http://schemas.microsoft.com/office/drawing/2014/main" id="{63FA9C09-BACB-9FBF-DFE5-ED148B3B8EA8}"/>
              </a:ext>
            </a:extLst>
          </p:cNvPr>
          <p:cNvGraphicFramePr>
            <a:graphicFrameLocks noGrp="1"/>
          </p:cNvGraphicFramePr>
          <p:nvPr>
            <p:ph idx="1"/>
            <p:extLst>
              <p:ext uri="{D42A27DB-BD31-4B8C-83A1-F6EECF244321}">
                <p14:modId xmlns="" xmlns:p14="http://schemas.microsoft.com/office/powerpoint/2010/main" val="1164076788"/>
              </p:ext>
            </p:extLst>
          </p:nvPr>
        </p:nvGraphicFramePr>
        <p:xfrm>
          <a:off x="381000" y="1905000"/>
          <a:ext cx="8508558"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54928" y="228600"/>
            <a:ext cx="7288583" cy="1114384"/>
          </a:xfrm>
        </p:spPr>
        <p:txBody>
          <a:bodyPr anchor="ctr">
            <a:noAutofit/>
          </a:bodyPr>
          <a:lstStyle/>
          <a:p>
            <a:r>
              <a:rPr lang="en-US" sz="3600" b="1" dirty="0">
                <a:solidFill>
                  <a:srgbClr val="FFFFFF"/>
                </a:solidFill>
              </a:rPr>
              <a:t>Opioids</a:t>
            </a:r>
            <a:br>
              <a:rPr lang="en-US" sz="3600" b="1" dirty="0">
                <a:solidFill>
                  <a:srgbClr val="FFFFFF"/>
                </a:solidFill>
              </a:rPr>
            </a:br>
            <a:endParaRPr lang="en-US" sz="3600" dirty="0">
              <a:solidFill>
                <a:srgbClr val="FFFFFF"/>
              </a:solidFill>
            </a:endParaRPr>
          </a:p>
        </p:txBody>
      </p:sp>
      <p:sp>
        <p:nvSpPr>
          <p:cNvPr id="4" name="Rectangle 3"/>
          <p:cNvSpPr/>
          <p:nvPr/>
        </p:nvSpPr>
        <p:spPr>
          <a:xfrm>
            <a:off x="6096000" y="6581001"/>
            <a:ext cx="2714934" cy="276999"/>
          </a:xfrm>
          <a:prstGeom prst="rect">
            <a:avLst/>
          </a:prstGeom>
        </p:spPr>
        <p:txBody>
          <a:bodyPr wrap="square">
            <a:spAutoFit/>
          </a:bodyPr>
          <a:lstStyle/>
          <a:p>
            <a:pPr>
              <a:spcAft>
                <a:spcPts val="600"/>
              </a:spcAft>
            </a:pPr>
            <a:r>
              <a:rPr lang="en-US" sz="1200" dirty="0"/>
              <a:t>Sleep Med. 2011;12(5):440-444.</a:t>
            </a:r>
          </a:p>
        </p:txBody>
      </p:sp>
      <p:sp>
        <p:nvSpPr>
          <p:cNvPr id="5" name="Rectangle 4"/>
          <p:cNvSpPr/>
          <p:nvPr/>
        </p:nvSpPr>
        <p:spPr>
          <a:xfrm>
            <a:off x="6248400" y="6324600"/>
            <a:ext cx="2140330" cy="276999"/>
          </a:xfrm>
          <a:prstGeom prst="rect">
            <a:avLst/>
          </a:prstGeom>
        </p:spPr>
        <p:txBody>
          <a:bodyPr wrap="none">
            <a:spAutoFit/>
          </a:bodyPr>
          <a:lstStyle/>
          <a:p>
            <a:pPr>
              <a:spcAft>
                <a:spcPts val="600"/>
              </a:spcAft>
            </a:pPr>
            <a:r>
              <a:rPr lang="en-US" sz="1200" i="1" dirty="0" smtClean="0"/>
              <a:t>Drugs</a:t>
            </a:r>
            <a:r>
              <a:rPr lang="en-US" sz="1200" dirty="0" smtClean="0"/>
              <a:t>. 2017;77(12):1337-1344.</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1"/>
            <a:ext cx="8229600" cy="3048000"/>
          </a:xfrm>
        </p:spPr>
        <p:txBody>
          <a:bodyPr/>
          <a:lstStyle/>
          <a:p>
            <a:pPr lvl="0" algn="just"/>
            <a:r>
              <a:rPr lang="en-US" sz="2400" dirty="0" err="1" smtClean="0"/>
              <a:t>Aripiprazole</a:t>
            </a:r>
            <a:r>
              <a:rPr lang="en-US" sz="2400" dirty="0" smtClean="0"/>
              <a:t> is a dopamine partial receptor agonist (DRPA) with intrinsic D2 and D3 activity in various parts of the brain acting as agonist.</a:t>
            </a:r>
          </a:p>
          <a:p>
            <a:pPr lvl="0" algn="just"/>
            <a:endParaRPr lang="en-US" sz="2400" dirty="0" smtClean="0"/>
          </a:p>
          <a:p>
            <a:pPr algn="just"/>
            <a:r>
              <a:rPr lang="en-US" sz="2400" dirty="0" err="1" smtClean="0"/>
              <a:t>Aripiprazole</a:t>
            </a:r>
            <a:r>
              <a:rPr lang="en-US" sz="2400" dirty="0" smtClean="0"/>
              <a:t> has been described in some case reports to be helpful for RLS, though worsening of RLS has also been reported.</a:t>
            </a:r>
          </a:p>
          <a:p>
            <a:pPr lvl="0"/>
            <a:endParaRPr lang="en-US" sz="2800" dirty="0" smtClean="0"/>
          </a:p>
          <a:p>
            <a:endParaRPr lang="en-US" dirty="0"/>
          </a:p>
        </p:txBody>
      </p:sp>
      <p:sp>
        <p:nvSpPr>
          <p:cNvPr id="4" name="Title 1"/>
          <p:cNvSpPr>
            <a:spLocks noGrp="1"/>
          </p:cNvSpPr>
          <p:nvPr>
            <p:ph type="title"/>
          </p:nvPr>
        </p:nvSpPr>
        <p:spPr>
          <a:solidFill>
            <a:schemeClr val="tx2"/>
          </a:solidFill>
        </p:spPr>
        <p:txBody>
          <a:bodyPr>
            <a:normAutofit/>
          </a:bodyPr>
          <a:lstStyle/>
          <a:p>
            <a:r>
              <a:rPr lang="en-US" sz="3600" b="1" dirty="0">
                <a:solidFill>
                  <a:schemeClr val="bg1"/>
                </a:solidFill>
              </a:rPr>
              <a:t>Aripiprazole</a:t>
            </a:r>
          </a:p>
        </p:txBody>
      </p:sp>
      <p:sp>
        <p:nvSpPr>
          <p:cNvPr id="5" name="Rectangle 4"/>
          <p:cNvSpPr/>
          <p:nvPr/>
        </p:nvSpPr>
        <p:spPr>
          <a:xfrm>
            <a:off x="5943600" y="6096000"/>
            <a:ext cx="2478307" cy="276999"/>
          </a:xfrm>
          <a:prstGeom prst="rect">
            <a:avLst/>
          </a:prstGeom>
        </p:spPr>
        <p:txBody>
          <a:bodyPr wrap="none">
            <a:spAutoFit/>
          </a:bodyPr>
          <a:lstStyle/>
          <a:p>
            <a:r>
              <a:rPr lang="en-US" sz="1200" dirty="0" smtClean="0"/>
              <a:t>Nature and Science of Sleep 2023:15</a:t>
            </a:r>
            <a:endParaRPr lang="en-US" sz="1200" dirty="0"/>
          </a:p>
        </p:txBody>
      </p:sp>
      <p:sp>
        <p:nvSpPr>
          <p:cNvPr id="6" name="Rectangle 5"/>
          <p:cNvSpPr/>
          <p:nvPr/>
        </p:nvSpPr>
        <p:spPr>
          <a:xfrm>
            <a:off x="6172200" y="6400800"/>
            <a:ext cx="2667000" cy="276999"/>
          </a:xfrm>
          <a:prstGeom prst="rect">
            <a:avLst/>
          </a:prstGeom>
        </p:spPr>
        <p:txBody>
          <a:bodyPr wrap="square">
            <a:spAutoFit/>
          </a:bodyPr>
          <a:lstStyle/>
          <a:p>
            <a:r>
              <a:rPr lang="en-US" sz="1200" i="1" dirty="0" smtClean="0"/>
              <a:t>Drugs</a:t>
            </a:r>
            <a:r>
              <a:rPr lang="en-US" sz="1200" dirty="0" smtClean="0"/>
              <a:t>. 2017;77(12):1337-1344.</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a:blip r:embed="rId2"/>
          <a:srcRect l="24443" t="28622" r="23496" b="24237"/>
          <a:stretch>
            <a:fillRect/>
          </a:stretch>
        </p:blipFill>
        <p:spPr bwMode="auto">
          <a:xfrm>
            <a:off x="1219200" y="152400"/>
            <a:ext cx="6400800" cy="2819400"/>
          </a:xfrm>
          <a:prstGeom prst="rect">
            <a:avLst/>
          </a:prstGeom>
          <a:noFill/>
        </p:spPr>
      </p:pic>
      <p:sp>
        <p:nvSpPr>
          <p:cNvPr id="6" name="Rectangle 5"/>
          <p:cNvSpPr/>
          <p:nvPr/>
        </p:nvSpPr>
        <p:spPr>
          <a:xfrm>
            <a:off x="381000" y="3276600"/>
            <a:ext cx="8001000" cy="2725478"/>
          </a:xfrm>
          <a:prstGeom prst="rect">
            <a:avLst/>
          </a:prstGeom>
        </p:spPr>
        <p:txBody>
          <a:bodyPr vert="horz" lIns="91440" tIns="45720" rIns="91440" bIns="45720" rtlCol="0" anchor="t">
            <a:normAutofit fontScale="92500" lnSpcReduction="20000"/>
          </a:bodyPr>
          <a:lstStyle/>
          <a:p>
            <a:pPr algn="just">
              <a:lnSpc>
                <a:spcPct val="90000"/>
              </a:lnSpc>
              <a:spcAft>
                <a:spcPts val="600"/>
              </a:spcAft>
            </a:pPr>
            <a:r>
              <a:rPr lang="en-US" sz="2400" dirty="0"/>
              <a:t>Augmentation in RLS is challenging to manage, and results in significant suffering for patients. </a:t>
            </a:r>
            <a:endParaRPr lang="en-US" sz="2400" dirty="0" smtClean="0"/>
          </a:p>
          <a:p>
            <a:pPr algn="just">
              <a:lnSpc>
                <a:spcPct val="90000"/>
              </a:lnSpc>
              <a:spcAft>
                <a:spcPts val="600"/>
              </a:spcAft>
            </a:pPr>
            <a:endParaRPr lang="en-US" sz="2400" dirty="0" smtClean="0"/>
          </a:p>
          <a:p>
            <a:pPr algn="just">
              <a:lnSpc>
                <a:spcPct val="90000"/>
              </a:lnSpc>
              <a:spcAft>
                <a:spcPts val="600"/>
              </a:spcAft>
            </a:pPr>
            <a:r>
              <a:rPr lang="en-US" sz="2400" b="1" dirty="0" err="1" smtClean="0"/>
              <a:t>Aripiprazole</a:t>
            </a:r>
            <a:r>
              <a:rPr lang="en-US" sz="2400" dirty="0"/>
              <a:t>, a </a:t>
            </a:r>
            <a:r>
              <a:rPr lang="en-US" sz="2400" dirty="0" smtClean="0"/>
              <a:t>dopamine receptor partial agonist (DRPA), </a:t>
            </a:r>
            <a:r>
              <a:rPr lang="en-US" sz="2400" dirty="0"/>
              <a:t>may represent another option for management of augmentation in RLS given its unique pharmacological profile, but caution is warranted in interpreting these results given the significant medical and psychiatric complexities presented, as well as the number of medications these patients were </a:t>
            </a:r>
            <a:r>
              <a:rPr lang="en-US" sz="2400" dirty="0" smtClean="0"/>
              <a:t>using.</a:t>
            </a:r>
            <a:endParaRPr lang="en-US" sz="2400" dirty="0"/>
          </a:p>
        </p:txBody>
      </p:sp>
      <p:sp>
        <p:nvSpPr>
          <p:cNvPr id="1042" name="Rectangle 1041">
            <a:extLst>
              <a:ext uri="{FF2B5EF4-FFF2-40B4-BE49-F238E27FC236}">
                <a16:creationId xmlns=""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017" y="1328060"/>
            <a:ext cx="3028381" cy="2396359"/>
          </a:xfrm>
        </p:spPr>
        <p:txBody>
          <a:bodyPr anchor="b">
            <a:normAutofit/>
          </a:bodyPr>
          <a:lstStyle/>
          <a:p>
            <a:pPr algn="r"/>
            <a:r>
              <a:rPr lang="en-US" sz="2400" b="1" dirty="0">
                <a:solidFill>
                  <a:srgbClr val="FFFFFF"/>
                </a:solidFill>
              </a:rPr>
              <a:t/>
            </a:r>
            <a:br>
              <a:rPr lang="en-US" sz="2400" b="1" dirty="0">
                <a:solidFill>
                  <a:srgbClr val="FFFFFF"/>
                </a:solidFill>
              </a:rPr>
            </a:br>
            <a:r>
              <a:rPr lang="en-US" sz="3200" b="1" dirty="0">
                <a:solidFill>
                  <a:srgbClr val="FFFFFF"/>
                </a:solidFill>
              </a:rPr>
              <a:t>Benzodiazepines</a:t>
            </a:r>
            <a:r>
              <a:rPr lang="en-US" sz="2400" b="1" dirty="0">
                <a:solidFill>
                  <a:srgbClr val="FFFFFF"/>
                </a:solidFill>
              </a:rPr>
              <a:t/>
            </a:r>
            <a:br>
              <a:rPr lang="en-US" sz="2400" b="1" dirty="0">
                <a:solidFill>
                  <a:srgbClr val="FFFFFF"/>
                </a:solidFill>
              </a:rPr>
            </a:br>
            <a:endParaRPr lang="en-US" sz="2400" dirty="0">
              <a:solidFill>
                <a:srgbClr val="FFFFFF"/>
              </a:solidFill>
            </a:endParaRPr>
          </a:p>
        </p:txBody>
      </p:sp>
      <p:sp>
        <p:nvSpPr>
          <p:cNvPr id="3" name="Content Placeholder 2"/>
          <p:cNvSpPr>
            <a:spLocks/>
          </p:cNvSpPr>
          <p:nvPr/>
        </p:nvSpPr>
        <p:spPr>
          <a:xfrm>
            <a:off x="3124200" y="2362200"/>
            <a:ext cx="5492183" cy="2724439"/>
          </a:xfrm>
          <a:prstGeom prst="rect">
            <a:avLst/>
          </a:prstGeom>
        </p:spPr>
        <p:txBody>
          <a:bodyPr/>
          <a:lstStyle/>
          <a:p>
            <a:pPr algn="just" defTabSz="548640">
              <a:spcAft>
                <a:spcPts val="600"/>
              </a:spcAft>
            </a:pPr>
            <a:r>
              <a:rPr lang="en-US" sz="2400" kern="1200" dirty="0">
                <a:solidFill>
                  <a:schemeClr val="tx1"/>
                </a:solidFill>
                <a:latin typeface="+mn-lt"/>
                <a:ea typeface="+mn-ea"/>
                <a:cs typeface="+mn-cs"/>
              </a:rPr>
              <a:t>Benzodiazepines don’t have a direct effect on RLS symptoms, but they may help individuals with RLS sleep more soundly.</a:t>
            </a:r>
          </a:p>
          <a:p>
            <a:pPr>
              <a:spcAft>
                <a:spcPts val="600"/>
              </a:spcAft>
            </a:pPr>
            <a:endParaRPr lang="en-US" sz="4400" dirty="0"/>
          </a:p>
        </p:txBody>
      </p:sp>
      <p:sp>
        <p:nvSpPr>
          <p:cNvPr id="11" name="Rectangle 10"/>
          <p:cNvSpPr/>
          <p:nvPr/>
        </p:nvSpPr>
        <p:spPr>
          <a:xfrm>
            <a:off x="3429000" y="6172200"/>
            <a:ext cx="5715000" cy="369332"/>
          </a:xfrm>
          <a:prstGeom prst="rect">
            <a:avLst/>
          </a:prstGeom>
        </p:spPr>
        <p:txBody>
          <a:bodyPr wrap="square">
            <a:spAutoFit/>
          </a:bodyPr>
          <a:lstStyle/>
          <a:p>
            <a:r>
              <a:rPr lang="en-US" dirty="0" smtClean="0"/>
              <a:t>Cochrane Database </a:t>
            </a:r>
            <a:r>
              <a:rPr lang="en-US" dirty="0" err="1" smtClean="0"/>
              <a:t>Syst</a:t>
            </a:r>
            <a:r>
              <a:rPr lang="en-US" dirty="0" smtClean="0"/>
              <a:t> Rev. 2017 Mar 20;3(3)</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600" b="1" dirty="0">
                <a:solidFill>
                  <a:srgbClr val="FFFFFF"/>
                </a:solidFill>
              </a:rPr>
              <a:t>Other Drugs</a:t>
            </a:r>
            <a:r>
              <a:rPr lang="en-US" sz="3500" b="1" dirty="0">
                <a:solidFill>
                  <a:srgbClr val="FFFFFF"/>
                </a:solidFill>
              </a:rPr>
              <a:t/>
            </a:r>
            <a:br>
              <a:rPr lang="en-US" sz="3500" b="1" dirty="0">
                <a:solidFill>
                  <a:srgbClr val="FFFFFF"/>
                </a:solidFill>
              </a:rPr>
            </a:br>
            <a:endParaRPr lang="en-US" sz="3500" dirty="0">
              <a:solidFill>
                <a:srgbClr val="FFFFFF"/>
              </a:solidFill>
            </a:endParaRPr>
          </a:p>
        </p:txBody>
      </p:sp>
      <p:sp>
        <p:nvSpPr>
          <p:cNvPr id="3" name="Content Placeholder 2"/>
          <p:cNvSpPr>
            <a:spLocks/>
          </p:cNvSpPr>
          <p:nvPr/>
        </p:nvSpPr>
        <p:spPr>
          <a:xfrm>
            <a:off x="609600" y="2631055"/>
            <a:ext cx="8001000" cy="874145"/>
          </a:xfrm>
          <a:prstGeom prst="rect">
            <a:avLst/>
          </a:prstGeom>
        </p:spPr>
        <p:txBody>
          <a:bodyPr/>
          <a:lstStyle/>
          <a:p>
            <a:pPr algn="just" defTabSz="722376">
              <a:spcAft>
                <a:spcPts val="600"/>
              </a:spcAft>
            </a:pPr>
            <a:r>
              <a:rPr lang="en-US" sz="2400" kern="1200" dirty="0">
                <a:solidFill>
                  <a:schemeClr val="tx1"/>
                </a:solidFill>
                <a:latin typeface="+mn-lt"/>
                <a:ea typeface="+mn-ea"/>
                <a:cs typeface="+mn-cs"/>
              </a:rPr>
              <a:t>A few substances, such as valerian and valproic acid, are sometimes used to treat RLS despite not being FDA-approved.</a:t>
            </a:r>
          </a:p>
          <a:p>
            <a:pPr>
              <a:spcAft>
                <a:spcPts val="600"/>
              </a:spcAft>
            </a:pPr>
            <a:endParaRPr lang="en-US" sz="2000" dirty="0"/>
          </a:p>
        </p:txBody>
      </p:sp>
      <p:sp>
        <p:nvSpPr>
          <p:cNvPr id="4" name="Rectangle 3"/>
          <p:cNvSpPr/>
          <p:nvPr/>
        </p:nvSpPr>
        <p:spPr>
          <a:xfrm>
            <a:off x="5181600" y="6324600"/>
            <a:ext cx="3415807" cy="311175"/>
          </a:xfrm>
          <a:prstGeom prst="rect">
            <a:avLst/>
          </a:prstGeom>
        </p:spPr>
        <p:txBody>
          <a:bodyPr wrap="none">
            <a:spAutoFit/>
          </a:bodyPr>
          <a:lstStyle/>
          <a:p>
            <a:pPr defTabSz="722376">
              <a:spcAft>
                <a:spcPts val="600"/>
              </a:spcAft>
            </a:pPr>
            <a:r>
              <a:rPr lang="en-US" sz="1422" kern="1200" dirty="0">
                <a:solidFill>
                  <a:schemeClr val="tx1"/>
                </a:solidFill>
                <a:latin typeface="+mn-lt"/>
                <a:ea typeface="+mn-ea"/>
                <a:cs typeface="+mn-cs"/>
              </a:rPr>
              <a:t>Neurology. 2016 Dec 13;87(24):2585-2593.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Sleep Med. 2020 Dec;76:155-157.</a:t>
            </a:r>
            <a:endParaRPr lang="en-US" dirty="0"/>
          </a:p>
        </p:txBody>
      </p:sp>
      <p:sp>
        <p:nvSpPr>
          <p:cNvPr id="19" name="Rectangle 18">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600" b="1" dirty="0" smtClean="0">
                <a:solidFill>
                  <a:schemeClr val="bg1"/>
                </a:solidFill>
              </a:rPr>
              <a:t>Deep brain stimulation (DBS)</a:t>
            </a:r>
            <a:endParaRPr lang="en-US" sz="3500" b="1" dirty="0">
              <a:solidFill>
                <a:schemeClr val="bg1"/>
              </a:solidFill>
            </a:endParaRPr>
          </a:p>
        </p:txBody>
      </p:sp>
      <p:sp>
        <p:nvSpPr>
          <p:cNvPr id="3" name="Content Placeholder 2"/>
          <p:cNvSpPr>
            <a:spLocks/>
          </p:cNvSpPr>
          <p:nvPr/>
        </p:nvSpPr>
        <p:spPr>
          <a:xfrm>
            <a:off x="609600" y="2631055"/>
            <a:ext cx="8001000" cy="2169545"/>
          </a:xfrm>
          <a:prstGeom prst="rect">
            <a:avLst/>
          </a:prstGeom>
        </p:spPr>
        <p:txBody>
          <a:bodyPr/>
          <a:lstStyle/>
          <a:p>
            <a:pPr algn="just">
              <a:buFont typeface="Arial" pitchFamily="34" charset="0"/>
              <a:buChar char="•"/>
            </a:pPr>
            <a:r>
              <a:rPr lang="en-US" sz="2400" dirty="0" smtClean="0"/>
              <a:t>DBS for RLS can be a new therapeutic approach for severe RLS, </a:t>
            </a:r>
          </a:p>
          <a:p>
            <a:pPr algn="just">
              <a:buFont typeface="Arial" pitchFamily="34" charset="0"/>
              <a:buChar char="•"/>
            </a:pPr>
            <a:r>
              <a:rPr lang="en-US" sz="2400" dirty="0" smtClean="0"/>
              <a:t>DBS of the </a:t>
            </a:r>
            <a:r>
              <a:rPr lang="en-US" sz="2400" dirty="0" err="1" smtClean="0"/>
              <a:t>globus</a:t>
            </a:r>
            <a:r>
              <a:rPr lang="en-US" sz="2400" dirty="0" smtClean="0"/>
              <a:t> </a:t>
            </a:r>
            <a:r>
              <a:rPr lang="en-US" sz="2400" dirty="0" err="1" smtClean="0"/>
              <a:t>pallidus</a:t>
            </a:r>
            <a:r>
              <a:rPr lang="en-US" sz="2400" dirty="0" smtClean="0"/>
              <a:t> </a:t>
            </a:r>
            <a:r>
              <a:rPr lang="en-US" sz="2400" dirty="0" err="1" smtClean="0"/>
              <a:t>internus</a:t>
            </a:r>
            <a:r>
              <a:rPr lang="en-US" sz="2400" dirty="0" smtClean="0"/>
              <a:t> (</a:t>
            </a:r>
            <a:r>
              <a:rPr lang="en-US" sz="2400" dirty="0" err="1" smtClean="0"/>
              <a:t>GPi</a:t>
            </a:r>
            <a:r>
              <a:rPr lang="en-US" sz="2400" dirty="0" smtClean="0"/>
              <a:t>) has been reported to improve RLS symptoms in Parkinson's disease (PD) patients with RLS but further studies are needed.</a:t>
            </a:r>
          </a:p>
          <a:p>
            <a:pPr algn="just">
              <a:spcAft>
                <a:spcPts val="600"/>
              </a:spcAft>
            </a:pPr>
            <a:endParaRPr lang="en-US" sz="2000" dirty="0"/>
          </a:p>
        </p:txBody>
      </p:sp>
      <p:sp>
        <p:nvSpPr>
          <p:cNvPr id="11" name="Rectangle 10"/>
          <p:cNvSpPr/>
          <p:nvPr/>
        </p:nvSpPr>
        <p:spPr>
          <a:xfrm>
            <a:off x="5410200" y="6096000"/>
            <a:ext cx="3650358" cy="369332"/>
          </a:xfrm>
          <a:prstGeom prst="rect">
            <a:avLst/>
          </a:prstGeom>
        </p:spPr>
        <p:txBody>
          <a:bodyPr wrap="none">
            <a:spAutoFit/>
          </a:bodyPr>
          <a:lstStyle/>
          <a:p>
            <a:r>
              <a:rPr lang="en-US" sz="1600" dirty="0" smtClean="0"/>
              <a:t>Sleep Med. 2020 Dec;76:155-157</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1000" y="1371600"/>
            <a:ext cx="5334000" cy="4572000"/>
          </a:xfrm>
        </p:spPr>
        <p:txBody>
          <a:bodyPr anchor="t">
            <a:noAutofit/>
          </a:bodyPr>
          <a:lstStyle/>
          <a:p>
            <a:pPr algn="just"/>
            <a:r>
              <a:rPr lang="en-US" sz="2400" b="1" dirty="0"/>
              <a:t>Restless legs syndrome (RLS) </a:t>
            </a:r>
            <a:r>
              <a:rPr lang="en-US" sz="2400" dirty="0"/>
              <a:t>or Willis-Ekbom disease, which is  characterized by uncomfortable tingling sensations and an irresistible urge to move the legs.</a:t>
            </a:r>
          </a:p>
          <a:p>
            <a:pPr algn="just"/>
            <a:r>
              <a:rPr lang="en-US" sz="2400" dirty="0"/>
              <a:t>It is also referred as </a:t>
            </a:r>
            <a:r>
              <a:rPr lang="en-US" sz="2400" b="1" dirty="0"/>
              <a:t>nocturnal myoclonus</a:t>
            </a:r>
            <a:r>
              <a:rPr lang="en-US" sz="2400" dirty="0"/>
              <a:t>,  a movement disorder since patients feel a compulsion to continually move their legs to relieve their discomfort. </a:t>
            </a:r>
          </a:p>
        </p:txBody>
      </p:sp>
      <p:sp>
        <p:nvSpPr>
          <p:cNvPr id="2" name="Title 1"/>
          <p:cNvSpPr>
            <a:spLocks noGrp="1"/>
          </p:cNvSpPr>
          <p:nvPr>
            <p:ph type="title"/>
          </p:nvPr>
        </p:nvSpPr>
        <p:spPr>
          <a:xfrm>
            <a:off x="780712" y="0"/>
            <a:ext cx="3992787" cy="838200"/>
          </a:xfrm>
        </p:spPr>
        <p:txBody>
          <a:bodyPr anchor="b">
            <a:normAutofit/>
          </a:bodyPr>
          <a:lstStyle/>
          <a:p>
            <a:r>
              <a:rPr lang="en-US" sz="3600" b="1" dirty="0"/>
              <a:t>Introduction </a:t>
            </a:r>
          </a:p>
        </p:txBody>
      </p:sp>
      <p:sp>
        <p:nvSpPr>
          <p:cNvPr id="19" name="Rectangle 18">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srcRect l="61493" t="40625" r="12152" b="20833"/>
          <a:stretch>
            <a:fillRect/>
          </a:stretch>
        </p:blipFill>
        <p:spPr bwMode="auto">
          <a:xfrm>
            <a:off x="6248400" y="2438400"/>
            <a:ext cx="2224216"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525963"/>
          </a:xfrm>
        </p:spPr>
        <p:txBody>
          <a:bodyPr>
            <a:normAutofit lnSpcReduction="10000"/>
          </a:bodyPr>
          <a:lstStyle/>
          <a:p>
            <a:pPr lvl="0" algn="just"/>
            <a:r>
              <a:rPr lang="en-US" sz="2400" dirty="0" smtClean="0"/>
              <a:t>Augmentation, a treatment-induced paradoxical worsening of the symptoms of restless legs syndrome (RLS) that is caused by long-term dopaminergic therapy.</a:t>
            </a:r>
          </a:p>
          <a:p>
            <a:pPr lvl="0" algn="just"/>
            <a:endParaRPr lang="en-US" sz="2400" dirty="0" smtClean="0"/>
          </a:p>
          <a:p>
            <a:pPr algn="just"/>
            <a:r>
              <a:rPr lang="en-US" sz="2400" dirty="0" smtClean="0"/>
              <a:t>The pathological mechanism behind this symptom is unclear and needs to be elucidated.</a:t>
            </a:r>
          </a:p>
          <a:p>
            <a:pPr algn="just"/>
            <a:endParaRPr lang="en-US" sz="2400" dirty="0" smtClean="0"/>
          </a:p>
          <a:p>
            <a:pPr algn="just"/>
            <a:r>
              <a:rPr lang="en-US" sz="2400" dirty="0" smtClean="0"/>
              <a:t>Recommendations of augmentation  include discontinuing the offending agent, optimizing sleep and sleep habits, or adding α2δ drugs or </a:t>
            </a:r>
            <a:r>
              <a:rPr lang="en-US" sz="2400" dirty="0" err="1" smtClean="0"/>
              <a:t>opioid</a:t>
            </a:r>
            <a:r>
              <a:rPr lang="en-US" sz="2400" dirty="0" smtClean="0"/>
              <a:t> therapy and also </a:t>
            </a:r>
            <a:r>
              <a:rPr lang="en-US" sz="2400" dirty="0" err="1" smtClean="0"/>
              <a:t>ariprazole</a:t>
            </a:r>
            <a:r>
              <a:rPr lang="en-US" sz="2400" dirty="0" smtClean="0"/>
              <a:t>.</a:t>
            </a:r>
          </a:p>
          <a:p>
            <a:pPr lvl="0"/>
            <a:endParaRPr lang="en-US" sz="2800" dirty="0" smtClean="0"/>
          </a:p>
          <a:p>
            <a:endParaRPr lang="en-US" sz="2400" dirty="0" smtClean="0"/>
          </a:p>
          <a:p>
            <a:pPr lvl="0"/>
            <a:endParaRPr lang="en-US" sz="2400" dirty="0" smtClean="0"/>
          </a:p>
          <a:p>
            <a:endParaRPr lang="en-US" dirty="0"/>
          </a:p>
        </p:txBody>
      </p:sp>
      <p:sp>
        <p:nvSpPr>
          <p:cNvPr id="3" name="Title 2"/>
          <p:cNvSpPr>
            <a:spLocks noGrp="1"/>
          </p:cNvSpPr>
          <p:nvPr>
            <p:ph type="title"/>
          </p:nvPr>
        </p:nvSpPr>
        <p:spPr/>
        <p:txBody>
          <a:bodyPr>
            <a:normAutofit fontScale="90000"/>
          </a:bodyPr>
          <a:lstStyle/>
          <a:p>
            <a:r>
              <a:rPr lang="en-US" sz="4400" dirty="0" smtClean="0">
                <a:solidFill>
                  <a:srgbClr val="0070C0"/>
                </a:solidFill>
              </a:rPr>
              <a:t>Key Takeaways</a:t>
            </a:r>
            <a:br>
              <a:rPr lang="en-US" sz="4400" dirty="0" smtClean="0">
                <a:solidFill>
                  <a:srgbClr val="0070C0"/>
                </a:solidFill>
              </a:rPr>
            </a:br>
            <a:endParaRPr lang="en-US" dirty="0">
              <a:solidFill>
                <a:srgbClr val="0070C0"/>
              </a:solidFill>
            </a:endParaRPr>
          </a:p>
        </p:txBody>
      </p:sp>
      <p:sp>
        <p:nvSpPr>
          <p:cNvPr id="8" name="Rectangle 7">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61" name="Rectangle 78860">
            <a:extLst>
              <a:ext uri="{FF2B5EF4-FFF2-40B4-BE49-F238E27FC236}">
                <a16:creationId xmlns="" xmlns:a16="http://schemas.microsoft.com/office/drawing/2014/main" id="{E8D41CF8-5232-42BC-8D05-AFEDE21539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256"/>
            <a:ext cx="9144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62" name="Rounded Rectangle 5">
            <a:extLst>
              <a:ext uri="{FF2B5EF4-FFF2-40B4-BE49-F238E27FC236}">
                <a16:creationId xmlns="" xmlns:a16="http://schemas.microsoft.com/office/drawing/2014/main" id="{49237091-E62C-4878-AA4C-0B9995ADB2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8650" y="1828801"/>
            <a:ext cx="78867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1" name="Picture 3"/>
          <p:cNvPicPr>
            <a:picLocks noChangeAspect="1" noChangeArrowheads="1"/>
          </p:cNvPicPr>
          <p:nvPr/>
        </p:nvPicPr>
        <p:blipFill>
          <a:blip r:embed="rId2"/>
          <a:srcRect l="57500"/>
          <a:stretch>
            <a:fillRect/>
          </a:stretch>
        </p:blipFill>
        <p:spPr bwMode="auto">
          <a:xfrm>
            <a:off x="665615" y="1910825"/>
            <a:ext cx="2419349" cy="3397384"/>
          </a:xfrm>
          <a:prstGeom prst="rect">
            <a:avLst/>
          </a:prstGeom>
        </p:spPr>
      </p:pic>
      <p:pic>
        <p:nvPicPr>
          <p:cNvPr id="78850" name="Picture 2"/>
          <p:cNvPicPr>
            <a:picLocks noGrp="1" noChangeAspect="1" noChangeArrowheads="1"/>
          </p:cNvPicPr>
          <p:nvPr>
            <p:ph idx="1"/>
          </p:nvPr>
        </p:nvPicPr>
        <p:blipFill>
          <a:blip r:embed="rId3"/>
          <a:srcRect l="58029" t="27965" r="4838" b="30972"/>
          <a:stretch>
            <a:fillRect/>
          </a:stretch>
        </p:blipFill>
        <p:spPr bwMode="auto">
          <a:xfrm>
            <a:off x="3121929" y="1910825"/>
            <a:ext cx="5152121" cy="3397384"/>
          </a:xfrm>
          <a:prstGeom prst="rect">
            <a:avLst/>
          </a:prstGeom>
        </p:spPr>
      </p:pic>
      <p:sp>
        <p:nvSpPr>
          <p:cNvPr id="7" name="Title 1"/>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b="1" kern="1200" dirty="0">
                <a:solidFill>
                  <a:schemeClr val="tx1"/>
                </a:solidFill>
                <a:latin typeface="+mj-lt"/>
                <a:ea typeface="+mj-ea"/>
                <a:cs typeface="+mj-cs"/>
              </a:rPr>
              <a:t>Thank you</a:t>
            </a:r>
          </a:p>
        </p:txBody>
      </p:sp>
      <p:pic>
        <p:nvPicPr>
          <p:cNvPr id="5" name="Picture 2"/>
          <p:cNvPicPr>
            <a:picLocks noChangeAspect="1" noChangeArrowheads="1"/>
          </p:cNvPicPr>
          <p:nvPr/>
        </p:nvPicPr>
        <p:blipFill>
          <a:blip r:embed="rId4" cstate="print"/>
          <a:srcRect/>
          <a:stretch>
            <a:fillRect/>
          </a:stretch>
        </p:blipFill>
        <p:spPr bwMode="auto">
          <a:xfrm>
            <a:off x="8382000" y="-1880"/>
            <a:ext cx="762000" cy="8003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 xmlns:a16="http://schemas.microsoft.com/office/drawing/2014/main" id="{E67F97E6-79CC-6615-F00C-479D553B2B30}"/>
              </a:ext>
            </a:extLst>
          </p:cNvPr>
          <p:cNvGraphicFramePr>
            <a:graphicFrameLocks noGrp="1"/>
          </p:cNvGraphicFramePr>
          <p:nvPr>
            <p:ph idx="1"/>
            <p:extLst>
              <p:ext uri="{D42A27DB-BD31-4B8C-83A1-F6EECF244321}">
                <p14:modId xmlns="" xmlns:p14="http://schemas.microsoft.com/office/powerpoint/2010/main" val="2948773795"/>
              </p:ext>
            </p:extLst>
          </p:nvPr>
        </p:nvGraphicFramePr>
        <p:xfrm>
          <a:off x="3657600" y="1371600"/>
          <a:ext cx="5000124"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28600" y="1683756"/>
            <a:ext cx="2547707" cy="2396359"/>
          </a:xfrm>
        </p:spPr>
        <p:txBody>
          <a:bodyPr anchor="b">
            <a:normAutofit/>
          </a:bodyPr>
          <a:lstStyle/>
          <a:p>
            <a:pPr algn="r"/>
            <a:r>
              <a:rPr lang="en-US" sz="3600" b="1" dirty="0">
                <a:solidFill>
                  <a:srgbClr val="FFFFFF"/>
                </a:solidFill>
              </a:rPr>
              <a:t>Etiology of RLS</a:t>
            </a:r>
            <a:br>
              <a:rPr lang="en-US" sz="3600" b="1" dirty="0">
                <a:solidFill>
                  <a:srgbClr val="FFFFFF"/>
                </a:solidFill>
              </a:rPr>
            </a:br>
            <a:endParaRPr lang="en-US" sz="3600" b="1" dirty="0">
              <a:solidFill>
                <a:srgbClr val="FFFFFF"/>
              </a:solidFill>
            </a:endParaRPr>
          </a:p>
        </p:txBody>
      </p:sp>
      <p:sp>
        <p:nvSpPr>
          <p:cNvPr id="10" name="Rectangle 9"/>
          <p:cNvSpPr/>
          <p:nvPr/>
        </p:nvSpPr>
        <p:spPr>
          <a:xfrm>
            <a:off x="3886200" y="6488668"/>
            <a:ext cx="5257800" cy="338554"/>
          </a:xfrm>
          <a:prstGeom prst="rect">
            <a:avLst/>
          </a:prstGeom>
        </p:spPr>
        <p:txBody>
          <a:bodyPr wrap="square">
            <a:spAutoFit/>
          </a:bodyPr>
          <a:lstStyle/>
          <a:p>
            <a:r>
              <a:rPr lang="en-US" sz="1600" dirty="0" smtClean="0"/>
              <a:t>Journal of neurology,2020; 267(2), 575–577.</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7" name="Rectangle 7176">
            <a:extLst>
              <a:ext uri="{FF2B5EF4-FFF2-40B4-BE49-F238E27FC236}">
                <a16:creationId xmlns=""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9" name="Rectangle 7178">
            <a:extLst>
              <a:ext uri="{FF2B5EF4-FFF2-40B4-BE49-F238E27FC236}">
                <a16:creationId xmlns=""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1" name="Rectangle 7180">
            <a:extLst>
              <a:ext uri="{FF2B5EF4-FFF2-40B4-BE49-F238E27FC236}">
                <a16:creationId xmlns=""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3" name="Freeform: Shape 7182">
            <a:extLst>
              <a:ext uri="{FF2B5EF4-FFF2-40B4-BE49-F238E27FC236}">
                <a16:creationId xmlns=""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170" name="Picture 2"/>
          <p:cNvPicPr>
            <a:picLocks noGrp="1" noChangeAspect="1" noChangeArrowheads="1"/>
          </p:cNvPicPr>
          <p:nvPr>
            <p:ph idx="1"/>
          </p:nvPr>
        </p:nvPicPr>
        <p:blipFill>
          <a:blip r:embed="rId2"/>
          <a:srcRect t="11785" r="2525" b="7401"/>
          <a:stretch>
            <a:fillRect/>
          </a:stretch>
        </p:blipFill>
        <p:spPr bwMode="auto">
          <a:xfrm>
            <a:off x="3166742" y="1463307"/>
            <a:ext cx="5755807" cy="4175493"/>
          </a:xfrm>
          <a:prstGeom prst="rect">
            <a:avLst/>
          </a:prstGeom>
          <a:noFill/>
        </p:spPr>
      </p:pic>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pPr algn="l">
              <a:lnSpc>
                <a:spcPct val="90000"/>
              </a:lnSpc>
            </a:pPr>
            <a:r>
              <a:rPr lang="en-US" sz="3500" b="1" kern="1200" dirty="0">
                <a:solidFill>
                  <a:srgbClr val="FFFFFF"/>
                </a:solidFill>
                <a:latin typeface="+mj-lt"/>
                <a:ea typeface="+mj-ea"/>
                <a:cs typeface="+mj-cs"/>
              </a:rPr>
              <a:t>Etiology of RLS </a:t>
            </a:r>
          </a:p>
        </p:txBody>
      </p:sp>
      <p:sp>
        <p:nvSpPr>
          <p:cNvPr id="9" name="Rectangle 8"/>
          <p:cNvSpPr/>
          <p:nvPr/>
        </p:nvSpPr>
        <p:spPr>
          <a:xfrm>
            <a:off x="3810000" y="6324600"/>
            <a:ext cx="5334000" cy="369332"/>
          </a:xfrm>
          <a:prstGeom prst="rect">
            <a:avLst/>
          </a:prstGeom>
        </p:spPr>
        <p:txBody>
          <a:bodyPr wrap="square">
            <a:spAutoFit/>
          </a:bodyPr>
          <a:lstStyle/>
          <a:p>
            <a:r>
              <a:rPr lang="en-US" dirty="0" smtClean="0"/>
              <a:t>Journal of neurology,2020; 267(2), 575–577.</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607694" y="457200"/>
            <a:ext cx="5307706" cy="5738327"/>
          </a:xfrm>
        </p:spPr>
        <p:txBody>
          <a:bodyPr anchor="ctr">
            <a:normAutofit/>
          </a:bodyPr>
          <a:lstStyle/>
          <a:p>
            <a:pPr algn="just"/>
            <a:r>
              <a:rPr lang="en-US" sz="2400" dirty="0"/>
              <a:t>At least 80% of patients with RLS also have a condition known as </a:t>
            </a:r>
            <a:r>
              <a:rPr lang="en-US" sz="2400" i="1" dirty="0"/>
              <a:t>periodic limb movements</a:t>
            </a:r>
            <a:r>
              <a:rPr lang="en-US" sz="2400" dirty="0"/>
              <a:t>, in which the limbs twitch or jerk during sleep, sometimes in repetitive, rhythmic patterns.</a:t>
            </a:r>
            <a:r>
              <a:rPr lang="en-US" sz="2400" baseline="30000" dirty="0"/>
              <a:t>1,2</a:t>
            </a:r>
            <a:r>
              <a:rPr lang="en-US" sz="2400" dirty="0"/>
              <a:t> </a:t>
            </a:r>
          </a:p>
          <a:p>
            <a:pPr algn="just"/>
            <a:r>
              <a:rPr lang="en-US" sz="2400" dirty="0"/>
              <a:t>The movements often repeat at 15- to 40-second intervals.</a:t>
            </a:r>
          </a:p>
          <a:p>
            <a:endParaRPr lang="en-US" sz="2400" dirty="0"/>
          </a:p>
        </p:txBody>
      </p:sp>
      <p:sp>
        <p:nvSpPr>
          <p:cNvPr id="2" name="Title 1"/>
          <p:cNvSpPr>
            <a:spLocks noGrp="1"/>
          </p:cNvSpPr>
          <p:nvPr>
            <p:ph type="title"/>
          </p:nvPr>
        </p:nvSpPr>
        <p:spPr>
          <a:xfrm>
            <a:off x="350041" y="586855"/>
            <a:ext cx="2401025" cy="3387497"/>
          </a:xfrm>
        </p:spPr>
        <p:txBody>
          <a:bodyPr anchor="b">
            <a:normAutofit/>
          </a:bodyPr>
          <a:lstStyle/>
          <a:p>
            <a:pPr algn="r"/>
            <a:r>
              <a:rPr lang="en-US" sz="3000" b="1" dirty="0">
                <a:solidFill>
                  <a:srgbClr val="FFFFFF"/>
                </a:solidFill>
              </a:rPr>
              <a:t>Clinical presentations  of RLS</a:t>
            </a:r>
            <a:endParaRPr lang="en-US" sz="300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3" name="Rectangle 6172">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4" name="Rectangle 6173">
            <a:extLst>
              <a:ext uri="{FF2B5EF4-FFF2-40B4-BE49-F238E27FC236}">
                <a16:creationId xmlns=""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5" name="Rectangle 6174">
            <a:extLst>
              <a:ext uri="{FF2B5EF4-FFF2-40B4-BE49-F238E27FC236}">
                <a16:creationId xmlns=""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6" name="Rectangle 6175">
            <a:extLst>
              <a:ext uri="{FF2B5EF4-FFF2-40B4-BE49-F238E27FC236}">
                <a16:creationId xmlns=""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2" name="Freeform: Shape 6171">
            <a:extLst>
              <a:ext uri="{FF2B5EF4-FFF2-40B4-BE49-F238E27FC236}">
                <a16:creationId xmlns=""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p:cNvSpPr/>
          <p:nvPr/>
        </p:nvSpPr>
        <p:spPr>
          <a:xfrm>
            <a:off x="0" y="2667000"/>
            <a:ext cx="2971800"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200" b="1" kern="1200" dirty="0">
                <a:solidFill>
                  <a:srgbClr val="FFFFFF"/>
                </a:solidFill>
                <a:latin typeface="+mj-lt"/>
                <a:ea typeface="+mj-ea"/>
                <a:cs typeface="+mj-cs"/>
              </a:rPr>
              <a:t>Clinical Presentations of RLS</a:t>
            </a:r>
            <a:endParaRPr lang="en-US" sz="3200" kern="1200" dirty="0">
              <a:solidFill>
                <a:srgbClr val="FFFFFF"/>
              </a:solidFill>
              <a:latin typeface="+mj-lt"/>
              <a:ea typeface="+mj-ea"/>
              <a:cs typeface="+mj-cs"/>
            </a:endParaRPr>
          </a:p>
        </p:txBody>
      </p:sp>
      <p:pic>
        <p:nvPicPr>
          <p:cNvPr id="6146" name="Picture 2"/>
          <p:cNvPicPr>
            <a:picLocks noGrp="1" noChangeAspect="1" noChangeArrowheads="1"/>
          </p:cNvPicPr>
          <p:nvPr>
            <p:ph idx="1"/>
          </p:nvPr>
        </p:nvPicPr>
        <p:blipFill>
          <a:blip r:embed="rId2"/>
          <a:srcRect t="10102" b="5717"/>
          <a:stretch>
            <a:fillRect/>
          </a:stretch>
        </p:blipFill>
        <p:spPr bwMode="auto">
          <a:xfrm>
            <a:off x="3144601" y="1604188"/>
            <a:ext cx="5651532" cy="3806012"/>
          </a:xfrm>
          <a:prstGeom prst="rect">
            <a:avLst/>
          </a:prstGeom>
          <a:solidFill>
            <a:schemeClr val="bg1"/>
          </a:solidFill>
        </p:spPr>
      </p:pic>
      <p:sp>
        <p:nvSpPr>
          <p:cNvPr id="9" name="Rectangle 8"/>
          <p:cNvSpPr/>
          <p:nvPr/>
        </p:nvSpPr>
        <p:spPr>
          <a:xfrm>
            <a:off x="3733800" y="6400800"/>
            <a:ext cx="5410200" cy="892552"/>
          </a:xfrm>
          <a:prstGeom prst="rect">
            <a:avLst/>
          </a:prstGeom>
        </p:spPr>
        <p:txBody>
          <a:bodyPr wrap="square">
            <a:spAutoFit/>
          </a:bodyPr>
          <a:lstStyle/>
          <a:p>
            <a:r>
              <a:rPr lang="en-US" sz="1600" dirty="0" smtClean="0"/>
              <a:t>Journal of neurology,2020; 267(2), 575–577.</a:t>
            </a:r>
            <a:br>
              <a:rPr lang="en-US" sz="16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 xmlns:a16="http://schemas.microsoft.com/office/drawing/2014/main" id="{ACFEC96A-7E00-759C-A474-6A108D190A36}"/>
              </a:ext>
            </a:extLst>
          </p:cNvPr>
          <p:cNvGraphicFramePr>
            <a:graphicFrameLocks noGrp="1"/>
          </p:cNvGraphicFramePr>
          <p:nvPr>
            <p:ph idx="1"/>
            <p:extLst>
              <p:ext uri="{D42A27DB-BD31-4B8C-83A1-F6EECF244321}">
                <p14:modId xmlns="" xmlns:p14="http://schemas.microsoft.com/office/powerpoint/2010/main" val="304759166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1683756"/>
            <a:ext cx="2776307" cy="2396359"/>
          </a:xfrm>
        </p:spPr>
        <p:txBody>
          <a:bodyPr anchor="b">
            <a:normAutofit/>
          </a:bodyPr>
          <a:lstStyle/>
          <a:p>
            <a:pPr algn="r"/>
            <a:r>
              <a:rPr lang="en-US" sz="3600" b="1" dirty="0">
                <a:solidFill>
                  <a:srgbClr val="FFFFFF"/>
                </a:solidFill>
              </a:rPr>
              <a:t>Duration of symptoms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924" name="Rectangle 80923">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26" name="Rectangle 80925">
            <a:extLst>
              <a:ext uri="{FF2B5EF4-FFF2-40B4-BE49-F238E27FC236}">
                <a16:creationId xmlns=""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28" name="Rectangle 80927">
            <a:extLst>
              <a:ext uri="{FF2B5EF4-FFF2-40B4-BE49-F238E27FC236}">
                <a16:creationId xmlns=""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30" name="Rectangle 80929">
            <a:extLst>
              <a:ext uri="{FF2B5EF4-FFF2-40B4-BE49-F238E27FC236}">
                <a16:creationId xmlns=""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32" name="Freeform: Shape 80931">
            <a:extLst>
              <a:ext uri="{FF2B5EF4-FFF2-40B4-BE49-F238E27FC236}">
                <a16:creationId xmlns=""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0898" name="Picture 2"/>
          <p:cNvPicPr>
            <a:picLocks noGrp="1" noChangeAspect="1" noChangeArrowheads="1"/>
          </p:cNvPicPr>
          <p:nvPr>
            <p:ph idx="1"/>
          </p:nvPr>
        </p:nvPicPr>
        <p:blipFill>
          <a:blip r:embed="rId2"/>
          <a:srcRect l="17817" t="31651" r="18763" b="14135"/>
          <a:stretch>
            <a:fillRect/>
          </a:stretch>
        </p:blipFill>
        <p:spPr bwMode="auto">
          <a:xfrm>
            <a:off x="3181080" y="1905000"/>
            <a:ext cx="5734320" cy="2855920"/>
          </a:xfrm>
          <a:prstGeom prst="rect">
            <a:avLst/>
          </a:prstGeom>
          <a:noFill/>
        </p:spPr>
      </p:pic>
      <p:sp>
        <p:nvSpPr>
          <p:cNvPr id="2" name="Title 1"/>
          <p:cNvSpPr>
            <a:spLocks noGrp="1"/>
          </p:cNvSpPr>
          <p:nvPr>
            <p:ph type="title"/>
          </p:nvPr>
        </p:nvSpPr>
        <p:spPr>
          <a:xfrm>
            <a:off x="152400" y="2767106"/>
            <a:ext cx="2503251" cy="3071906"/>
          </a:xfrm>
        </p:spPr>
        <p:txBody>
          <a:bodyPr vert="horz" lIns="91440" tIns="45720" rIns="91440" bIns="45720" rtlCol="0" anchor="t">
            <a:normAutofit/>
          </a:bodyPr>
          <a:lstStyle/>
          <a:p>
            <a:pPr algn="l">
              <a:lnSpc>
                <a:spcPct val="90000"/>
              </a:lnSpc>
            </a:pPr>
            <a:r>
              <a:rPr lang="en-US" sz="3200" b="1" kern="1200" dirty="0">
                <a:solidFill>
                  <a:srgbClr val="FFFFFF"/>
                </a:solidFill>
                <a:latin typeface="+mj-lt"/>
                <a:ea typeface="+mj-ea"/>
                <a:cs typeface="+mj-cs"/>
              </a:rPr>
              <a:t>Sleep disturbances due to RLS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302</TotalTime>
  <Words>1260</Words>
  <Application>Microsoft Office PowerPoint</Application>
  <PresentationFormat>On-screen Show (4:3)</PresentationFormat>
  <Paragraphs>127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Augmentation in Restless Leg Syndrome: Management Challenges</vt:lpstr>
      <vt:lpstr>Slide 2</vt:lpstr>
      <vt:lpstr>Introduction </vt:lpstr>
      <vt:lpstr>Etiology of RLS </vt:lpstr>
      <vt:lpstr>Etiology of RLS </vt:lpstr>
      <vt:lpstr>Clinical presentations  of RLS</vt:lpstr>
      <vt:lpstr>Slide 7</vt:lpstr>
      <vt:lpstr>Duration of symptoms </vt:lpstr>
      <vt:lpstr>Sleep disturbances due to RLS</vt:lpstr>
      <vt:lpstr>So, in RLS…</vt:lpstr>
      <vt:lpstr>Diagnosis of RLS </vt:lpstr>
      <vt:lpstr>Diagnosis of RLS </vt:lpstr>
      <vt:lpstr>Augmentation</vt:lpstr>
      <vt:lpstr>Augmentation</vt:lpstr>
      <vt:lpstr>Pathophysiology of Augmentation</vt:lpstr>
      <vt:lpstr>Questions to guide the diagnosis of augmentation</vt:lpstr>
      <vt:lpstr>Slide 17</vt:lpstr>
      <vt:lpstr>Challenges in Augmentation</vt:lpstr>
      <vt:lpstr>Indications of Augmentation RX  in RLS</vt:lpstr>
      <vt:lpstr>Plan of  Augmentation RX</vt:lpstr>
      <vt:lpstr>α2δ drugs /Anti-Seizure Drugs</vt:lpstr>
      <vt:lpstr>Opioids </vt:lpstr>
      <vt:lpstr>Slide 23</vt:lpstr>
      <vt:lpstr>Opioids </vt:lpstr>
      <vt:lpstr>Aripiprazole</vt:lpstr>
      <vt:lpstr>Slide 26</vt:lpstr>
      <vt:lpstr> Benzodiazepines </vt:lpstr>
      <vt:lpstr>Other Drugs </vt:lpstr>
      <vt:lpstr>Deep brain stimulation (DBS)</vt:lpstr>
      <vt:lpstr>Key Takeaways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Restless Legs Syndrome and Challenges </dc:title>
  <dc:creator>user</dc:creator>
  <cp:lastModifiedBy>user</cp:lastModifiedBy>
  <cp:revision>47</cp:revision>
  <dcterms:created xsi:type="dcterms:W3CDTF">2024-03-30T21:10:28Z</dcterms:created>
  <dcterms:modified xsi:type="dcterms:W3CDTF">2024-11-05T07:52:31Z</dcterms:modified>
</cp:coreProperties>
</file>